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942" r:id="rId3"/>
    <p:sldId id="1547" r:id="rId4"/>
    <p:sldId id="1555" r:id="rId5"/>
    <p:sldId id="1566" r:id="rId6"/>
    <p:sldId id="1557" r:id="rId7"/>
    <p:sldId id="1558" r:id="rId8"/>
    <p:sldId id="1560" r:id="rId9"/>
    <p:sldId id="935" r:id="rId10"/>
    <p:sldId id="1561" r:id="rId11"/>
    <p:sldId id="1552" r:id="rId12"/>
    <p:sldId id="1564" r:id="rId13"/>
    <p:sldId id="1562" r:id="rId14"/>
    <p:sldId id="1553" r:id="rId15"/>
    <p:sldId id="1556" r:id="rId16"/>
    <p:sldId id="1565" r:id="rId17"/>
    <p:sldId id="15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5214" autoAdjust="0"/>
  </p:normalViewPr>
  <p:slideViewPr>
    <p:cSldViewPr snapToGrid="0" showGuides="1">
      <p:cViewPr varScale="1">
        <p:scale>
          <a:sx n="49" d="100"/>
          <a:sy n="49" d="100"/>
        </p:scale>
        <p:origin x="86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1536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939D3-63C5-4150-96FB-153BDCBB287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9F91D-E5CE-447B-B1FD-F2DCC370DFDA}">
      <dgm:prSet/>
      <dgm:spPr/>
      <dgm:t>
        <a:bodyPr/>
        <a:lstStyle/>
        <a:p>
          <a:r>
            <a:rPr lang="en-US"/>
            <a:t>The task: decrease accidents, congestion and pollution. </a:t>
          </a:r>
        </a:p>
      </dgm:t>
    </dgm:pt>
    <dgm:pt modelId="{366FE1BB-0688-427C-8950-179BDCC87378}" type="parTrans" cxnId="{5E8A56B7-F1FF-4091-B721-70F2CDE40D76}">
      <dgm:prSet/>
      <dgm:spPr/>
      <dgm:t>
        <a:bodyPr/>
        <a:lstStyle/>
        <a:p>
          <a:endParaRPr lang="en-US"/>
        </a:p>
      </dgm:t>
    </dgm:pt>
    <dgm:pt modelId="{780D4F16-6F3E-4B96-9D1F-25EA935A55D6}" type="sibTrans" cxnId="{5E8A56B7-F1FF-4091-B721-70F2CDE40D76}">
      <dgm:prSet/>
      <dgm:spPr/>
      <dgm:t>
        <a:bodyPr/>
        <a:lstStyle/>
        <a:p>
          <a:endParaRPr lang="en-US"/>
        </a:p>
      </dgm:t>
    </dgm:pt>
    <dgm:pt modelId="{AB72C713-C4A1-4448-BB7D-5CFE12D61C2D}">
      <dgm:prSet/>
      <dgm:spPr/>
      <dgm:t>
        <a:bodyPr/>
        <a:lstStyle/>
        <a:p>
          <a:r>
            <a:rPr lang="en-US"/>
            <a:t>Tools: Radical change to favour public transport and soft movement. </a:t>
          </a:r>
        </a:p>
      </dgm:t>
    </dgm:pt>
    <dgm:pt modelId="{EAB3140F-DB00-4E74-8921-5B5A22D84547}" type="parTrans" cxnId="{43848E4F-A025-41D8-9E4A-1A893695D3D9}">
      <dgm:prSet/>
      <dgm:spPr/>
      <dgm:t>
        <a:bodyPr/>
        <a:lstStyle/>
        <a:p>
          <a:endParaRPr lang="en-US"/>
        </a:p>
      </dgm:t>
    </dgm:pt>
    <dgm:pt modelId="{09E0C5F3-57C6-4B32-B02C-BE3E100F84A8}" type="sibTrans" cxnId="{43848E4F-A025-41D8-9E4A-1A893695D3D9}">
      <dgm:prSet/>
      <dgm:spPr/>
      <dgm:t>
        <a:bodyPr/>
        <a:lstStyle/>
        <a:p>
          <a:endParaRPr lang="en-US"/>
        </a:p>
      </dgm:t>
    </dgm:pt>
    <dgm:pt modelId="{BA586E19-523A-4287-8CBB-EA2E2BF7999E}">
      <dgm:prSet/>
      <dgm:spPr/>
      <dgm:t>
        <a:bodyPr/>
        <a:lstStyle/>
        <a:p>
          <a:r>
            <a:rPr lang="en-US"/>
            <a:t>Tight network of public transport. Cheap. </a:t>
          </a:r>
        </a:p>
      </dgm:t>
    </dgm:pt>
    <dgm:pt modelId="{68C91CD0-9520-4E1E-88FF-CDA87375F691}" type="parTrans" cxnId="{46848A2E-D553-43F6-92C0-B9E5593BF728}">
      <dgm:prSet/>
      <dgm:spPr/>
      <dgm:t>
        <a:bodyPr/>
        <a:lstStyle/>
        <a:p>
          <a:endParaRPr lang="en-US"/>
        </a:p>
      </dgm:t>
    </dgm:pt>
    <dgm:pt modelId="{209F93BE-0857-4BB4-87B6-D954DAC75F9E}" type="sibTrans" cxnId="{46848A2E-D553-43F6-92C0-B9E5593BF728}">
      <dgm:prSet/>
      <dgm:spPr/>
      <dgm:t>
        <a:bodyPr/>
        <a:lstStyle/>
        <a:p>
          <a:endParaRPr lang="en-US"/>
        </a:p>
      </dgm:t>
    </dgm:pt>
    <dgm:pt modelId="{7250ABDC-9414-4D63-99DB-DF60D5881110}">
      <dgm:prSet/>
      <dgm:spPr/>
      <dgm:t>
        <a:bodyPr/>
        <a:lstStyle/>
        <a:p>
          <a:r>
            <a:rPr lang="en-US"/>
            <a:t>Surface parking removed. </a:t>
          </a:r>
        </a:p>
      </dgm:t>
    </dgm:pt>
    <dgm:pt modelId="{473EB6FB-634F-4D81-B9A4-B24C447C2672}" type="parTrans" cxnId="{B5D24E36-867B-4EDD-958D-DDAE89144D1E}">
      <dgm:prSet/>
      <dgm:spPr/>
      <dgm:t>
        <a:bodyPr/>
        <a:lstStyle/>
        <a:p>
          <a:endParaRPr lang="en-US"/>
        </a:p>
      </dgm:t>
    </dgm:pt>
    <dgm:pt modelId="{6BDBF045-2BF0-4E8D-9834-F9530239E1E0}" type="sibTrans" cxnId="{B5D24E36-867B-4EDD-958D-DDAE89144D1E}">
      <dgm:prSet/>
      <dgm:spPr/>
      <dgm:t>
        <a:bodyPr/>
        <a:lstStyle/>
        <a:p>
          <a:endParaRPr lang="en-US"/>
        </a:p>
      </dgm:t>
    </dgm:pt>
    <dgm:pt modelId="{BB01FEE2-FD64-4833-B73C-2908A867D09C}">
      <dgm:prSet/>
      <dgm:spPr/>
      <dgm:t>
        <a:bodyPr/>
        <a:lstStyle/>
        <a:p>
          <a:r>
            <a:rPr lang="en-US"/>
            <a:t>Price for parking accelerated x10. Car commuting not attractive</a:t>
          </a:r>
        </a:p>
      </dgm:t>
    </dgm:pt>
    <dgm:pt modelId="{996D8431-7117-45F5-8461-E686EA3B3C07}" type="parTrans" cxnId="{2D5F5F53-8CD3-4FB5-9B60-12B6C27437BC}">
      <dgm:prSet/>
      <dgm:spPr/>
      <dgm:t>
        <a:bodyPr/>
        <a:lstStyle/>
        <a:p>
          <a:endParaRPr lang="en-US"/>
        </a:p>
      </dgm:t>
    </dgm:pt>
    <dgm:pt modelId="{E4BA5178-C136-444A-86F0-619239DB5E87}" type="sibTrans" cxnId="{2D5F5F53-8CD3-4FB5-9B60-12B6C27437BC}">
      <dgm:prSet/>
      <dgm:spPr/>
      <dgm:t>
        <a:bodyPr/>
        <a:lstStyle/>
        <a:p>
          <a:endParaRPr lang="en-US"/>
        </a:p>
      </dgm:t>
    </dgm:pt>
    <dgm:pt modelId="{736A49D7-3157-48E3-8FAA-F6F8EFEF609E}">
      <dgm:prSet/>
      <dgm:spPr/>
      <dgm:t>
        <a:bodyPr/>
        <a:lstStyle/>
        <a:p>
          <a:r>
            <a:rPr lang="en-US" dirty="0"/>
            <a:t>Speed limit down to 30 km/h in 85% of streets (only motorways maintain high speed).</a:t>
          </a:r>
        </a:p>
      </dgm:t>
    </dgm:pt>
    <dgm:pt modelId="{ED11EAC6-A838-4680-86CB-E473847188BE}" type="parTrans" cxnId="{FF0D6DC5-5827-4CA4-AE3B-B532384ACAE3}">
      <dgm:prSet/>
      <dgm:spPr/>
      <dgm:t>
        <a:bodyPr/>
        <a:lstStyle/>
        <a:p>
          <a:endParaRPr lang="en-US"/>
        </a:p>
      </dgm:t>
    </dgm:pt>
    <dgm:pt modelId="{0C110152-9C07-4012-83DE-13A0F132617B}" type="sibTrans" cxnId="{FF0D6DC5-5827-4CA4-AE3B-B532384ACAE3}">
      <dgm:prSet/>
      <dgm:spPr/>
      <dgm:t>
        <a:bodyPr/>
        <a:lstStyle/>
        <a:p>
          <a:endParaRPr lang="en-US"/>
        </a:p>
      </dgm:t>
    </dgm:pt>
    <dgm:pt modelId="{38D740EC-D5A4-4670-9E79-AEB1D17B9D10}">
      <dgm:prSet/>
      <dgm:spPr/>
      <dgm:t>
        <a:bodyPr/>
        <a:lstStyle/>
        <a:p>
          <a:r>
            <a:rPr lang="en-US"/>
            <a:t>Large arteries underground/covered by city parks</a:t>
          </a:r>
        </a:p>
      </dgm:t>
    </dgm:pt>
    <dgm:pt modelId="{E4E12B72-6BB2-40FC-9D38-BE3409924D89}" type="parTrans" cxnId="{4969D4C6-7879-4B4B-9A56-49A63868E230}">
      <dgm:prSet/>
      <dgm:spPr/>
      <dgm:t>
        <a:bodyPr/>
        <a:lstStyle/>
        <a:p>
          <a:endParaRPr lang="en-US"/>
        </a:p>
      </dgm:t>
    </dgm:pt>
    <dgm:pt modelId="{DD373263-86CE-4306-B9CC-0E6F0EB587C2}" type="sibTrans" cxnId="{4969D4C6-7879-4B4B-9A56-49A63868E230}">
      <dgm:prSet/>
      <dgm:spPr/>
      <dgm:t>
        <a:bodyPr/>
        <a:lstStyle/>
        <a:p>
          <a:endParaRPr lang="en-US"/>
        </a:p>
      </dgm:t>
    </dgm:pt>
    <dgm:pt modelId="{AF9CE833-D478-43BA-8417-A15164C42A46}" type="pres">
      <dgm:prSet presAssocID="{843939D3-63C5-4150-96FB-153BDCBB287E}" presName="linear" presStyleCnt="0">
        <dgm:presLayoutVars>
          <dgm:dir/>
          <dgm:animLvl val="lvl"/>
          <dgm:resizeHandles val="exact"/>
        </dgm:presLayoutVars>
      </dgm:prSet>
      <dgm:spPr/>
    </dgm:pt>
    <dgm:pt modelId="{30B7BA5F-14EB-43FA-806B-0627CC8A9F84}" type="pres">
      <dgm:prSet presAssocID="{CB99F91D-E5CE-447B-B1FD-F2DCC370DFDA}" presName="parentLin" presStyleCnt="0"/>
      <dgm:spPr/>
    </dgm:pt>
    <dgm:pt modelId="{7DF8A655-82A3-4B54-94D4-0456782B5A22}" type="pres">
      <dgm:prSet presAssocID="{CB99F91D-E5CE-447B-B1FD-F2DCC370DFDA}" presName="parentLeftMargin" presStyleLbl="node1" presStyleIdx="0" presStyleCnt="2"/>
      <dgm:spPr/>
    </dgm:pt>
    <dgm:pt modelId="{4C00C649-778A-422E-9837-70C0809FA23E}" type="pres">
      <dgm:prSet presAssocID="{CB99F91D-E5CE-447B-B1FD-F2DCC370DFD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482498-5247-45CA-9899-AFF3DCCA3F81}" type="pres">
      <dgm:prSet presAssocID="{CB99F91D-E5CE-447B-B1FD-F2DCC370DFDA}" presName="negativeSpace" presStyleCnt="0"/>
      <dgm:spPr/>
    </dgm:pt>
    <dgm:pt modelId="{B69B6F64-F42C-45DA-B3A7-CA0382169777}" type="pres">
      <dgm:prSet presAssocID="{CB99F91D-E5CE-447B-B1FD-F2DCC370DFDA}" presName="childText" presStyleLbl="conFgAcc1" presStyleIdx="0" presStyleCnt="2">
        <dgm:presLayoutVars>
          <dgm:bulletEnabled val="1"/>
        </dgm:presLayoutVars>
      </dgm:prSet>
      <dgm:spPr/>
    </dgm:pt>
    <dgm:pt modelId="{53C2421E-555B-4FAE-A2A5-3ABA8D5B0FE1}" type="pres">
      <dgm:prSet presAssocID="{780D4F16-6F3E-4B96-9D1F-25EA935A55D6}" presName="spaceBetweenRectangles" presStyleCnt="0"/>
      <dgm:spPr/>
    </dgm:pt>
    <dgm:pt modelId="{9BC7EF2A-D769-4DBA-8ACA-EC7E93E63BA3}" type="pres">
      <dgm:prSet presAssocID="{AB72C713-C4A1-4448-BB7D-5CFE12D61C2D}" presName="parentLin" presStyleCnt="0"/>
      <dgm:spPr/>
    </dgm:pt>
    <dgm:pt modelId="{84B8CE0D-EF48-4190-8EA1-25A1A6615D6C}" type="pres">
      <dgm:prSet presAssocID="{AB72C713-C4A1-4448-BB7D-5CFE12D61C2D}" presName="parentLeftMargin" presStyleLbl="node1" presStyleIdx="0" presStyleCnt="2"/>
      <dgm:spPr/>
    </dgm:pt>
    <dgm:pt modelId="{68575F4E-D669-49A4-AF43-B03ED6F5063E}" type="pres">
      <dgm:prSet presAssocID="{AB72C713-C4A1-4448-BB7D-5CFE12D61C2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116516-59A1-4914-9CBD-8E3BE5DC7FDD}" type="pres">
      <dgm:prSet presAssocID="{AB72C713-C4A1-4448-BB7D-5CFE12D61C2D}" presName="negativeSpace" presStyleCnt="0"/>
      <dgm:spPr/>
    </dgm:pt>
    <dgm:pt modelId="{87206B88-0D62-4D5B-B31C-26F423DE67E1}" type="pres">
      <dgm:prSet presAssocID="{AB72C713-C4A1-4448-BB7D-5CFE12D61C2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AA68D15-6407-4D0F-B43F-81F1A65464FB}" type="presOf" srcId="{AB72C713-C4A1-4448-BB7D-5CFE12D61C2D}" destId="{68575F4E-D669-49A4-AF43-B03ED6F5063E}" srcOrd="1" destOrd="0" presId="urn:microsoft.com/office/officeart/2005/8/layout/list1"/>
    <dgm:cxn modelId="{896F2125-BC13-4A36-A4E8-1418E93209D0}" type="presOf" srcId="{CB99F91D-E5CE-447B-B1FD-F2DCC370DFDA}" destId="{7DF8A655-82A3-4B54-94D4-0456782B5A22}" srcOrd="0" destOrd="0" presId="urn:microsoft.com/office/officeart/2005/8/layout/list1"/>
    <dgm:cxn modelId="{46848A2E-D553-43F6-92C0-B9E5593BF728}" srcId="{AB72C713-C4A1-4448-BB7D-5CFE12D61C2D}" destId="{BA586E19-523A-4287-8CBB-EA2E2BF7999E}" srcOrd="0" destOrd="0" parTransId="{68C91CD0-9520-4E1E-88FF-CDA87375F691}" sibTransId="{209F93BE-0857-4BB4-87B6-D954DAC75F9E}"/>
    <dgm:cxn modelId="{B5D24E36-867B-4EDD-958D-DDAE89144D1E}" srcId="{AB72C713-C4A1-4448-BB7D-5CFE12D61C2D}" destId="{7250ABDC-9414-4D63-99DB-DF60D5881110}" srcOrd="1" destOrd="0" parTransId="{473EB6FB-634F-4D81-B9A4-B24C447C2672}" sibTransId="{6BDBF045-2BF0-4E8D-9834-F9530239E1E0}"/>
    <dgm:cxn modelId="{9302593D-8F69-418C-ADC8-CCDA46B30566}" type="presOf" srcId="{AB72C713-C4A1-4448-BB7D-5CFE12D61C2D}" destId="{84B8CE0D-EF48-4190-8EA1-25A1A6615D6C}" srcOrd="0" destOrd="0" presId="urn:microsoft.com/office/officeart/2005/8/layout/list1"/>
    <dgm:cxn modelId="{725E435E-7163-409F-9F08-7A4D706060C4}" type="presOf" srcId="{843939D3-63C5-4150-96FB-153BDCBB287E}" destId="{AF9CE833-D478-43BA-8417-A15164C42A46}" srcOrd="0" destOrd="0" presId="urn:microsoft.com/office/officeart/2005/8/layout/list1"/>
    <dgm:cxn modelId="{03CA2F63-447C-4A7B-9017-BF09AA885CA8}" type="presOf" srcId="{BA586E19-523A-4287-8CBB-EA2E2BF7999E}" destId="{87206B88-0D62-4D5B-B31C-26F423DE67E1}" srcOrd="0" destOrd="0" presId="urn:microsoft.com/office/officeart/2005/8/layout/list1"/>
    <dgm:cxn modelId="{43848E4F-A025-41D8-9E4A-1A893695D3D9}" srcId="{843939D3-63C5-4150-96FB-153BDCBB287E}" destId="{AB72C713-C4A1-4448-BB7D-5CFE12D61C2D}" srcOrd="1" destOrd="0" parTransId="{EAB3140F-DB00-4E74-8921-5B5A22D84547}" sibTransId="{09E0C5F3-57C6-4B32-B02C-BE3E100F84A8}"/>
    <dgm:cxn modelId="{2D5F5F53-8CD3-4FB5-9B60-12B6C27437BC}" srcId="{AB72C713-C4A1-4448-BB7D-5CFE12D61C2D}" destId="{BB01FEE2-FD64-4833-B73C-2908A867D09C}" srcOrd="2" destOrd="0" parTransId="{996D8431-7117-45F5-8461-E686EA3B3C07}" sibTransId="{E4BA5178-C136-444A-86F0-619239DB5E87}"/>
    <dgm:cxn modelId="{06827D58-B76D-406C-8A4A-0048D8D53302}" type="presOf" srcId="{38D740EC-D5A4-4670-9E79-AEB1D17B9D10}" destId="{87206B88-0D62-4D5B-B31C-26F423DE67E1}" srcOrd="0" destOrd="4" presId="urn:microsoft.com/office/officeart/2005/8/layout/list1"/>
    <dgm:cxn modelId="{5E8A56B7-F1FF-4091-B721-70F2CDE40D76}" srcId="{843939D3-63C5-4150-96FB-153BDCBB287E}" destId="{CB99F91D-E5CE-447B-B1FD-F2DCC370DFDA}" srcOrd="0" destOrd="0" parTransId="{366FE1BB-0688-427C-8950-179BDCC87378}" sibTransId="{780D4F16-6F3E-4B96-9D1F-25EA935A55D6}"/>
    <dgm:cxn modelId="{FF0D6DC5-5827-4CA4-AE3B-B532384ACAE3}" srcId="{AB72C713-C4A1-4448-BB7D-5CFE12D61C2D}" destId="{736A49D7-3157-48E3-8FAA-F6F8EFEF609E}" srcOrd="3" destOrd="0" parTransId="{ED11EAC6-A838-4680-86CB-E473847188BE}" sibTransId="{0C110152-9C07-4012-83DE-13A0F132617B}"/>
    <dgm:cxn modelId="{4969D4C6-7879-4B4B-9A56-49A63868E230}" srcId="{AB72C713-C4A1-4448-BB7D-5CFE12D61C2D}" destId="{38D740EC-D5A4-4670-9E79-AEB1D17B9D10}" srcOrd="4" destOrd="0" parTransId="{E4E12B72-6BB2-40FC-9D38-BE3409924D89}" sibTransId="{DD373263-86CE-4306-B9CC-0E6F0EB587C2}"/>
    <dgm:cxn modelId="{3508EFC8-6B42-4FE3-BCDC-6354084510BC}" type="presOf" srcId="{736A49D7-3157-48E3-8FAA-F6F8EFEF609E}" destId="{87206B88-0D62-4D5B-B31C-26F423DE67E1}" srcOrd="0" destOrd="3" presId="urn:microsoft.com/office/officeart/2005/8/layout/list1"/>
    <dgm:cxn modelId="{F3D777D7-1D7B-402C-9C5F-4094E0B2621D}" type="presOf" srcId="{CB99F91D-E5CE-447B-B1FD-F2DCC370DFDA}" destId="{4C00C649-778A-422E-9837-70C0809FA23E}" srcOrd="1" destOrd="0" presId="urn:microsoft.com/office/officeart/2005/8/layout/list1"/>
    <dgm:cxn modelId="{3E2EC5DE-FECA-4118-8092-B8FFEEE828D9}" type="presOf" srcId="{7250ABDC-9414-4D63-99DB-DF60D5881110}" destId="{87206B88-0D62-4D5B-B31C-26F423DE67E1}" srcOrd="0" destOrd="1" presId="urn:microsoft.com/office/officeart/2005/8/layout/list1"/>
    <dgm:cxn modelId="{1F122BF8-5B11-47D2-A439-FDCEA6305B3A}" type="presOf" srcId="{BB01FEE2-FD64-4833-B73C-2908A867D09C}" destId="{87206B88-0D62-4D5B-B31C-26F423DE67E1}" srcOrd="0" destOrd="2" presId="urn:microsoft.com/office/officeart/2005/8/layout/list1"/>
    <dgm:cxn modelId="{742D867F-9C1B-4A44-886C-022C03784694}" type="presParOf" srcId="{AF9CE833-D478-43BA-8417-A15164C42A46}" destId="{30B7BA5F-14EB-43FA-806B-0627CC8A9F84}" srcOrd="0" destOrd="0" presId="urn:microsoft.com/office/officeart/2005/8/layout/list1"/>
    <dgm:cxn modelId="{07BDE67E-AA07-494E-8697-A0AD22FF1E23}" type="presParOf" srcId="{30B7BA5F-14EB-43FA-806B-0627CC8A9F84}" destId="{7DF8A655-82A3-4B54-94D4-0456782B5A22}" srcOrd="0" destOrd="0" presId="urn:microsoft.com/office/officeart/2005/8/layout/list1"/>
    <dgm:cxn modelId="{2EB89866-A67B-4191-93D5-91D2456753E6}" type="presParOf" srcId="{30B7BA5F-14EB-43FA-806B-0627CC8A9F84}" destId="{4C00C649-778A-422E-9837-70C0809FA23E}" srcOrd="1" destOrd="0" presId="urn:microsoft.com/office/officeart/2005/8/layout/list1"/>
    <dgm:cxn modelId="{4B634541-924C-4BC1-9B12-E9CEA255C70A}" type="presParOf" srcId="{AF9CE833-D478-43BA-8417-A15164C42A46}" destId="{20482498-5247-45CA-9899-AFF3DCCA3F81}" srcOrd="1" destOrd="0" presId="urn:microsoft.com/office/officeart/2005/8/layout/list1"/>
    <dgm:cxn modelId="{CFA38A4A-DFF2-40DA-9F3B-ABBEEB65A76D}" type="presParOf" srcId="{AF9CE833-D478-43BA-8417-A15164C42A46}" destId="{B69B6F64-F42C-45DA-B3A7-CA0382169777}" srcOrd="2" destOrd="0" presId="urn:microsoft.com/office/officeart/2005/8/layout/list1"/>
    <dgm:cxn modelId="{08F8BBAF-3EC2-4175-BA03-A8767DB34C3F}" type="presParOf" srcId="{AF9CE833-D478-43BA-8417-A15164C42A46}" destId="{53C2421E-555B-4FAE-A2A5-3ABA8D5B0FE1}" srcOrd="3" destOrd="0" presId="urn:microsoft.com/office/officeart/2005/8/layout/list1"/>
    <dgm:cxn modelId="{771B2322-8536-4C3E-972A-8CDB8F02AFD9}" type="presParOf" srcId="{AF9CE833-D478-43BA-8417-A15164C42A46}" destId="{9BC7EF2A-D769-4DBA-8ACA-EC7E93E63BA3}" srcOrd="4" destOrd="0" presId="urn:microsoft.com/office/officeart/2005/8/layout/list1"/>
    <dgm:cxn modelId="{F139B372-95E9-46E8-9FE5-AA58F3F7A60D}" type="presParOf" srcId="{9BC7EF2A-D769-4DBA-8ACA-EC7E93E63BA3}" destId="{84B8CE0D-EF48-4190-8EA1-25A1A6615D6C}" srcOrd="0" destOrd="0" presId="urn:microsoft.com/office/officeart/2005/8/layout/list1"/>
    <dgm:cxn modelId="{910CA3E4-F31D-406C-B50F-F717481B4609}" type="presParOf" srcId="{9BC7EF2A-D769-4DBA-8ACA-EC7E93E63BA3}" destId="{68575F4E-D669-49A4-AF43-B03ED6F5063E}" srcOrd="1" destOrd="0" presId="urn:microsoft.com/office/officeart/2005/8/layout/list1"/>
    <dgm:cxn modelId="{CC983455-5B30-4725-9D1B-33585BD79133}" type="presParOf" srcId="{AF9CE833-D478-43BA-8417-A15164C42A46}" destId="{9B116516-59A1-4914-9CBD-8E3BE5DC7FDD}" srcOrd="5" destOrd="0" presId="urn:microsoft.com/office/officeart/2005/8/layout/list1"/>
    <dgm:cxn modelId="{10143028-F698-416A-9C0C-D8AC8366517E}" type="presParOf" srcId="{AF9CE833-D478-43BA-8417-A15164C42A46}" destId="{87206B88-0D62-4D5B-B31C-26F423DE67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78633-ECF2-4073-8ABD-6ECBF57F11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3512B8B-2A09-4296-AE18-ED2E309B6217}">
      <dgm:prSet/>
      <dgm:spPr/>
      <dgm:t>
        <a:bodyPr/>
        <a:lstStyle/>
        <a:p>
          <a:r>
            <a:rPr lang="en-GB"/>
            <a:t>Car transport accounts for 11% af journeys (reputedly lowest in the world) </a:t>
          </a:r>
          <a:endParaRPr lang="en-US"/>
        </a:p>
      </dgm:t>
    </dgm:pt>
    <dgm:pt modelId="{47F3C1F1-679D-4B10-AB1A-2BBDD0E26170}" type="parTrans" cxnId="{67037A8D-EFD8-4788-BBD3-5CB028D2E095}">
      <dgm:prSet/>
      <dgm:spPr/>
      <dgm:t>
        <a:bodyPr/>
        <a:lstStyle/>
        <a:p>
          <a:endParaRPr lang="en-US"/>
        </a:p>
      </dgm:t>
    </dgm:pt>
    <dgm:pt modelId="{36576D7E-BEEB-4126-A755-CD3CED59D1F9}" type="sibTrans" cxnId="{67037A8D-EFD8-4788-BBD3-5CB028D2E095}">
      <dgm:prSet/>
      <dgm:spPr/>
      <dgm:t>
        <a:bodyPr/>
        <a:lstStyle/>
        <a:p>
          <a:endParaRPr lang="en-US"/>
        </a:p>
      </dgm:t>
    </dgm:pt>
    <dgm:pt modelId="{B05E7BF0-C83F-4A21-B076-C3ED478C1827}">
      <dgm:prSet/>
      <dgm:spPr/>
      <dgm:t>
        <a:bodyPr/>
        <a:lstStyle/>
        <a:p>
          <a:r>
            <a:rPr lang="en-GB"/>
            <a:t>Journeys on foot accounts for a vast majority of journeys</a:t>
          </a:r>
          <a:endParaRPr lang="en-US"/>
        </a:p>
      </dgm:t>
    </dgm:pt>
    <dgm:pt modelId="{39372F5C-CA52-4CBA-98F6-F5E3FC248321}" type="parTrans" cxnId="{49238602-71F4-4511-B27A-9901AB05A314}">
      <dgm:prSet/>
      <dgm:spPr/>
      <dgm:t>
        <a:bodyPr/>
        <a:lstStyle/>
        <a:p>
          <a:endParaRPr lang="en-US"/>
        </a:p>
      </dgm:t>
    </dgm:pt>
    <dgm:pt modelId="{C83D98C0-D010-4369-AABB-0727616576BB}" type="sibTrans" cxnId="{49238602-71F4-4511-B27A-9901AB05A314}">
      <dgm:prSet/>
      <dgm:spPr/>
      <dgm:t>
        <a:bodyPr/>
        <a:lstStyle/>
        <a:p>
          <a:endParaRPr lang="en-US"/>
        </a:p>
      </dgm:t>
    </dgm:pt>
    <dgm:pt modelId="{9F8D4640-8F8D-49D4-B318-85D11E603CC9}">
      <dgm:prSet/>
      <dgm:spPr/>
      <dgm:t>
        <a:bodyPr/>
        <a:lstStyle/>
        <a:p>
          <a:r>
            <a:rPr lang="en-GB"/>
            <a:t>Air pollution cut. Now one of the cleanest cities in Europe. </a:t>
          </a:r>
          <a:endParaRPr lang="en-US"/>
        </a:p>
      </dgm:t>
    </dgm:pt>
    <dgm:pt modelId="{26A100AA-E2B8-4703-AD10-3B1D4EC6B81A}" type="parTrans" cxnId="{DE1C841B-A688-47E4-8D65-51779191E779}">
      <dgm:prSet/>
      <dgm:spPr/>
      <dgm:t>
        <a:bodyPr/>
        <a:lstStyle/>
        <a:p>
          <a:endParaRPr lang="en-US"/>
        </a:p>
      </dgm:t>
    </dgm:pt>
    <dgm:pt modelId="{863DC9DC-B1E9-4AEE-B5D4-385B2C0E7E51}" type="sibTrans" cxnId="{DE1C841B-A688-47E4-8D65-51779191E779}">
      <dgm:prSet/>
      <dgm:spPr/>
      <dgm:t>
        <a:bodyPr/>
        <a:lstStyle/>
        <a:p>
          <a:endParaRPr lang="en-US"/>
        </a:p>
      </dgm:t>
    </dgm:pt>
    <dgm:pt modelId="{A067F97B-3876-44D6-B434-918A05347132}">
      <dgm:prSet/>
      <dgm:spPr/>
      <dgm:t>
        <a:bodyPr/>
        <a:lstStyle/>
        <a:p>
          <a:r>
            <a:rPr lang="en-GB"/>
            <a:t>Local spaces have been energized both in the centre and in the periphery. People use public space and they buy locally. The public space feels safe and democratic. </a:t>
          </a:r>
          <a:endParaRPr lang="en-US"/>
        </a:p>
      </dgm:t>
    </dgm:pt>
    <dgm:pt modelId="{64C9BB8C-F0EB-4BC0-A243-02E1E53B7419}" type="parTrans" cxnId="{0972E8E4-2BDE-4A9D-A05D-6F55E9789A5C}">
      <dgm:prSet/>
      <dgm:spPr/>
      <dgm:t>
        <a:bodyPr/>
        <a:lstStyle/>
        <a:p>
          <a:endParaRPr lang="en-US"/>
        </a:p>
      </dgm:t>
    </dgm:pt>
    <dgm:pt modelId="{8680DB7C-3803-494C-84CD-B5DC9A13C751}" type="sibTrans" cxnId="{0972E8E4-2BDE-4A9D-A05D-6F55E9789A5C}">
      <dgm:prSet/>
      <dgm:spPr/>
      <dgm:t>
        <a:bodyPr/>
        <a:lstStyle/>
        <a:p>
          <a:endParaRPr lang="en-US"/>
        </a:p>
      </dgm:t>
    </dgm:pt>
    <dgm:pt modelId="{C5670DCC-01C2-45F1-846C-2BF5B98B10B8}">
      <dgm:prSet/>
      <dgm:spPr/>
      <dgm:t>
        <a:bodyPr/>
        <a:lstStyle/>
        <a:p>
          <a:r>
            <a:rPr lang="en-GB"/>
            <a:t>Much money has been transferred to soft mobility; which is relatively cheap and benefits many people across income and social background.</a:t>
          </a:r>
          <a:endParaRPr lang="en-US"/>
        </a:p>
      </dgm:t>
    </dgm:pt>
    <dgm:pt modelId="{DED72021-CFE8-4E5F-91F1-B09C3FB03248}" type="parTrans" cxnId="{4DFCA4C5-3D7F-4BB8-9525-62C7A671FFFD}">
      <dgm:prSet/>
      <dgm:spPr/>
      <dgm:t>
        <a:bodyPr/>
        <a:lstStyle/>
        <a:p>
          <a:endParaRPr lang="en-US"/>
        </a:p>
      </dgm:t>
    </dgm:pt>
    <dgm:pt modelId="{A96851D6-A433-412A-B3AE-6288CFD9CD07}" type="sibTrans" cxnId="{4DFCA4C5-3D7F-4BB8-9525-62C7A671FFFD}">
      <dgm:prSet/>
      <dgm:spPr/>
      <dgm:t>
        <a:bodyPr/>
        <a:lstStyle/>
        <a:p>
          <a:endParaRPr lang="en-US"/>
        </a:p>
      </dgm:t>
    </dgm:pt>
    <dgm:pt modelId="{7F610212-4DC6-41C8-8A5B-46FD5C53C88B}" type="pres">
      <dgm:prSet presAssocID="{28A78633-ECF2-4073-8ABD-6ECBF57F11D3}" presName="linear" presStyleCnt="0">
        <dgm:presLayoutVars>
          <dgm:animLvl val="lvl"/>
          <dgm:resizeHandles val="exact"/>
        </dgm:presLayoutVars>
      </dgm:prSet>
      <dgm:spPr/>
    </dgm:pt>
    <dgm:pt modelId="{586030D5-8002-44FE-BDDC-510CD173A093}" type="pres">
      <dgm:prSet presAssocID="{93512B8B-2A09-4296-AE18-ED2E309B621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396ACA-465F-4A20-B5B1-B76760A0D2A0}" type="pres">
      <dgm:prSet presAssocID="{36576D7E-BEEB-4126-A755-CD3CED59D1F9}" presName="spacer" presStyleCnt="0"/>
      <dgm:spPr/>
    </dgm:pt>
    <dgm:pt modelId="{30C11DA3-F289-4874-A230-892B112E999D}" type="pres">
      <dgm:prSet presAssocID="{B05E7BF0-C83F-4A21-B076-C3ED478C182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D523DF5-3964-423E-8684-5CD45FACEF09}" type="pres">
      <dgm:prSet presAssocID="{C83D98C0-D010-4369-AABB-0727616576BB}" presName="spacer" presStyleCnt="0"/>
      <dgm:spPr/>
    </dgm:pt>
    <dgm:pt modelId="{A8241FAE-8355-4EBD-B714-284277FCD1A3}" type="pres">
      <dgm:prSet presAssocID="{9F8D4640-8F8D-49D4-B318-85D11E603CC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6126E24-0895-4955-9FE8-A6D408264700}" type="pres">
      <dgm:prSet presAssocID="{863DC9DC-B1E9-4AEE-B5D4-385B2C0E7E51}" presName="spacer" presStyleCnt="0"/>
      <dgm:spPr/>
    </dgm:pt>
    <dgm:pt modelId="{5B1E9C4E-D78D-4A46-9A1C-8900C561484A}" type="pres">
      <dgm:prSet presAssocID="{A067F97B-3876-44D6-B434-918A0534713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4A660BD-3024-4173-AD15-18D5A16121DB}" type="pres">
      <dgm:prSet presAssocID="{8680DB7C-3803-494C-84CD-B5DC9A13C751}" presName="spacer" presStyleCnt="0"/>
      <dgm:spPr/>
    </dgm:pt>
    <dgm:pt modelId="{8DEEF07F-46E4-42D4-BE00-65093DE5895C}" type="pres">
      <dgm:prSet presAssocID="{C5670DCC-01C2-45F1-846C-2BF5B98B10B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9238602-71F4-4511-B27A-9901AB05A314}" srcId="{28A78633-ECF2-4073-8ABD-6ECBF57F11D3}" destId="{B05E7BF0-C83F-4A21-B076-C3ED478C1827}" srcOrd="1" destOrd="0" parTransId="{39372F5C-CA52-4CBA-98F6-F5E3FC248321}" sibTransId="{C83D98C0-D010-4369-AABB-0727616576BB}"/>
    <dgm:cxn modelId="{DE1C841B-A688-47E4-8D65-51779191E779}" srcId="{28A78633-ECF2-4073-8ABD-6ECBF57F11D3}" destId="{9F8D4640-8F8D-49D4-B318-85D11E603CC9}" srcOrd="2" destOrd="0" parTransId="{26A100AA-E2B8-4703-AD10-3B1D4EC6B81A}" sibTransId="{863DC9DC-B1E9-4AEE-B5D4-385B2C0E7E51}"/>
    <dgm:cxn modelId="{41EF1E1E-8DF8-4B57-89EE-98071AD79D09}" type="presOf" srcId="{C5670DCC-01C2-45F1-846C-2BF5B98B10B8}" destId="{8DEEF07F-46E4-42D4-BE00-65093DE5895C}" srcOrd="0" destOrd="0" presId="urn:microsoft.com/office/officeart/2005/8/layout/vList2"/>
    <dgm:cxn modelId="{A681AD3C-8099-410A-97B1-85152E83D314}" type="presOf" srcId="{93512B8B-2A09-4296-AE18-ED2E309B6217}" destId="{586030D5-8002-44FE-BDDC-510CD173A093}" srcOrd="0" destOrd="0" presId="urn:microsoft.com/office/officeart/2005/8/layout/vList2"/>
    <dgm:cxn modelId="{A3973B61-F13B-4183-A8A7-5301597DE88A}" type="presOf" srcId="{9F8D4640-8F8D-49D4-B318-85D11E603CC9}" destId="{A8241FAE-8355-4EBD-B714-284277FCD1A3}" srcOrd="0" destOrd="0" presId="urn:microsoft.com/office/officeart/2005/8/layout/vList2"/>
    <dgm:cxn modelId="{B9E48779-BD81-42B0-AC4A-99F6B89227E3}" type="presOf" srcId="{28A78633-ECF2-4073-8ABD-6ECBF57F11D3}" destId="{7F610212-4DC6-41C8-8A5B-46FD5C53C88B}" srcOrd="0" destOrd="0" presId="urn:microsoft.com/office/officeart/2005/8/layout/vList2"/>
    <dgm:cxn modelId="{67037A8D-EFD8-4788-BBD3-5CB028D2E095}" srcId="{28A78633-ECF2-4073-8ABD-6ECBF57F11D3}" destId="{93512B8B-2A09-4296-AE18-ED2E309B6217}" srcOrd="0" destOrd="0" parTransId="{47F3C1F1-679D-4B10-AB1A-2BBDD0E26170}" sibTransId="{36576D7E-BEEB-4126-A755-CD3CED59D1F9}"/>
    <dgm:cxn modelId="{4DFCA4C5-3D7F-4BB8-9525-62C7A671FFFD}" srcId="{28A78633-ECF2-4073-8ABD-6ECBF57F11D3}" destId="{C5670DCC-01C2-45F1-846C-2BF5B98B10B8}" srcOrd="4" destOrd="0" parTransId="{DED72021-CFE8-4E5F-91F1-B09C3FB03248}" sibTransId="{A96851D6-A433-412A-B3AE-6288CFD9CD07}"/>
    <dgm:cxn modelId="{3F12C4E1-AECA-4D0B-AFCB-79B3567D7142}" type="presOf" srcId="{B05E7BF0-C83F-4A21-B076-C3ED478C1827}" destId="{30C11DA3-F289-4874-A230-892B112E999D}" srcOrd="0" destOrd="0" presId="urn:microsoft.com/office/officeart/2005/8/layout/vList2"/>
    <dgm:cxn modelId="{0972E8E4-2BDE-4A9D-A05D-6F55E9789A5C}" srcId="{28A78633-ECF2-4073-8ABD-6ECBF57F11D3}" destId="{A067F97B-3876-44D6-B434-918A05347132}" srcOrd="3" destOrd="0" parTransId="{64C9BB8C-F0EB-4BC0-A243-02E1E53B7419}" sibTransId="{8680DB7C-3803-494C-84CD-B5DC9A13C751}"/>
    <dgm:cxn modelId="{FAC239F5-25E9-4877-815A-3E3D66949EAB}" type="presOf" srcId="{A067F97B-3876-44D6-B434-918A05347132}" destId="{5B1E9C4E-D78D-4A46-9A1C-8900C561484A}" srcOrd="0" destOrd="0" presId="urn:microsoft.com/office/officeart/2005/8/layout/vList2"/>
    <dgm:cxn modelId="{82CA738F-DA56-47EC-9588-64944BC06257}" type="presParOf" srcId="{7F610212-4DC6-41C8-8A5B-46FD5C53C88B}" destId="{586030D5-8002-44FE-BDDC-510CD173A093}" srcOrd="0" destOrd="0" presId="urn:microsoft.com/office/officeart/2005/8/layout/vList2"/>
    <dgm:cxn modelId="{5A7262D1-A9D8-4BE5-BE97-D49C9C166AC4}" type="presParOf" srcId="{7F610212-4DC6-41C8-8A5B-46FD5C53C88B}" destId="{89396ACA-465F-4A20-B5B1-B76760A0D2A0}" srcOrd="1" destOrd="0" presId="urn:microsoft.com/office/officeart/2005/8/layout/vList2"/>
    <dgm:cxn modelId="{911A0BD2-7144-44F3-9E54-A6A3BF81B34E}" type="presParOf" srcId="{7F610212-4DC6-41C8-8A5B-46FD5C53C88B}" destId="{30C11DA3-F289-4874-A230-892B112E999D}" srcOrd="2" destOrd="0" presId="urn:microsoft.com/office/officeart/2005/8/layout/vList2"/>
    <dgm:cxn modelId="{F1554079-DC5C-4598-9071-122BC0D8320B}" type="presParOf" srcId="{7F610212-4DC6-41C8-8A5B-46FD5C53C88B}" destId="{CD523DF5-3964-423E-8684-5CD45FACEF09}" srcOrd="3" destOrd="0" presId="urn:microsoft.com/office/officeart/2005/8/layout/vList2"/>
    <dgm:cxn modelId="{4CC8BE6E-2712-4A47-8905-FAA149906676}" type="presParOf" srcId="{7F610212-4DC6-41C8-8A5B-46FD5C53C88B}" destId="{A8241FAE-8355-4EBD-B714-284277FCD1A3}" srcOrd="4" destOrd="0" presId="urn:microsoft.com/office/officeart/2005/8/layout/vList2"/>
    <dgm:cxn modelId="{2E5FFF1A-1553-4212-9F85-B4D1137FF89D}" type="presParOf" srcId="{7F610212-4DC6-41C8-8A5B-46FD5C53C88B}" destId="{D6126E24-0895-4955-9FE8-A6D408264700}" srcOrd="5" destOrd="0" presId="urn:microsoft.com/office/officeart/2005/8/layout/vList2"/>
    <dgm:cxn modelId="{B55A0852-638A-4703-96CB-9F3554636BA8}" type="presParOf" srcId="{7F610212-4DC6-41C8-8A5B-46FD5C53C88B}" destId="{5B1E9C4E-D78D-4A46-9A1C-8900C561484A}" srcOrd="6" destOrd="0" presId="urn:microsoft.com/office/officeart/2005/8/layout/vList2"/>
    <dgm:cxn modelId="{FBBC3994-682E-4A82-9AE8-694D98470E3A}" type="presParOf" srcId="{7F610212-4DC6-41C8-8A5B-46FD5C53C88B}" destId="{D4A660BD-3024-4173-AD15-18D5A16121DB}" srcOrd="7" destOrd="0" presId="urn:microsoft.com/office/officeart/2005/8/layout/vList2"/>
    <dgm:cxn modelId="{7C860E82-9FD6-4370-B571-E778F50EF8CB}" type="presParOf" srcId="{7F610212-4DC6-41C8-8A5B-46FD5C53C88B}" destId="{8DEEF07F-46E4-42D4-BE00-65093DE5895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D38CCA-7BE7-4D9A-A44E-9F7E2C9186EC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C9B792-9550-455D-B734-824480FA84C1}">
      <dgm:prSet/>
      <dgm:spPr/>
      <dgm:t>
        <a:bodyPr/>
        <a:lstStyle/>
        <a:p>
          <a:r>
            <a:rPr lang="en-GB" dirty="0"/>
            <a:t>There was/is no planning authority or other public entity covering the region. The transformation was the responsibility of….. no one. </a:t>
          </a:r>
          <a:endParaRPr lang="en-US" dirty="0"/>
        </a:p>
      </dgm:t>
    </dgm:pt>
    <dgm:pt modelId="{AB28805F-DCF4-47C2-A788-377F792BA52D}" type="parTrans" cxnId="{2EC20010-6769-4187-94C3-C8C8C7281320}">
      <dgm:prSet/>
      <dgm:spPr/>
      <dgm:t>
        <a:bodyPr/>
        <a:lstStyle/>
        <a:p>
          <a:endParaRPr lang="en-US"/>
        </a:p>
      </dgm:t>
    </dgm:pt>
    <dgm:pt modelId="{97E808BE-FE53-4299-ADA1-6BDE0398DA92}" type="sibTrans" cxnId="{2EC20010-6769-4187-94C3-C8C8C7281320}">
      <dgm:prSet/>
      <dgm:spPr/>
      <dgm:t>
        <a:bodyPr/>
        <a:lstStyle/>
        <a:p>
          <a:endParaRPr lang="en-US"/>
        </a:p>
      </dgm:t>
    </dgm:pt>
    <dgm:pt modelId="{1B9F885F-2B59-475A-A469-01290D7AAA34}">
      <dgm:prSet/>
      <dgm:spPr/>
      <dgm:t>
        <a:bodyPr/>
        <a:lstStyle/>
        <a:p>
          <a:r>
            <a:rPr lang="en-GB" dirty="0"/>
            <a:t>The people were often against the changes. Many of the major long term investments and radical changes were very unpopular in the &lt;general public. They were true acts of leadership. </a:t>
          </a:r>
          <a:endParaRPr lang="en-US" dirty="0"/>
        </a:p>
      </dgm:t>
    </dgm:pt>
    <dgm:pt modelId="{931747ED-420D-4ED7-8D11-1DBB10D775A1}" type="parTrans" cxnId="{93ED7979-4DBE-4AA9-A46C-2F7B782AC8EE}">
      <dgm:prSet/>
      <dgm:spPr/>
      <dgm:t>
        <a:bodyPr/>
        <a:lstStyle/>
        <a:p>
          <a:endParaRPr lang="en-US"/>
        </a:p>
      </dgm:t>
    </dgm:pt>
    <dgm:pt modelId="{85C25478-AF6F-4C87-B425-B66C81A4D430}" type="sibTrans" cxnId="{93ED7979-4DBE-4AA9-A46C-2F7B782AC8EE}">
      <dgm:prSet/>
      <dgm:spPr/>
      <dgm:t>
        <a:bodyPr/>
        <a:lstStyle/>
        <a:p>
          <a:endParaRPr lang="en-US"/>
        </a:p>
      </dgm:t>
    </dgm:pt>
    <dgm:pt modelId="{E055EF2A-07EA-49D7-A71C-8A360B68C5BF}">
      <dgm:prSet/>
      <dgm:spPr/>
      <dgm:t>
        <a:bodyPr/>
        <a:lstStyle/>
        <a:p>
          <a:r>
            <a:rPr lang="en-GB"/>
            <a:t>The transformation has happened despite little formal leadership. The leadership happens in partnerships across many different stakeholders. The change in green mobility happened very quickly. </a:t>
          </a:r>
          <a:endParaRPr lang="en-US"/>
        </a:p>
      </dgm:t>
    </dgm:pt>
    <dgm:pt modelId="{471A4611-C87D-4BE0-86E0-4CAA81FD9FFF}" type="parTrans" cxnId="{E3901742-E23D-45BD-8ED6-3E562BCE0E5C}">
      <dgm:prSet/>
      <dgm:spPr/>
      <dgm:t>
        <a:bodyPr/>
        <a:lstStyle/>
        <a:p>
          <a:endParaRPr lang="en-US"/>
        </a:p>
      </dgm:t>
    </dgm:pt>
    <dgm:pt modelId="{6AC3AFBB-85E4-4F2F-8561-3D32E1443034}" type="sibTrans" cxnId="{E3901742-E23D-45BD-8ED6-3E562BCE0E5C}">
      <dgm:prSet/>
      <dgm:spPr/>
      <dgm:t>
        <a:bodyPr/>
        <a:lstStyle/>
        <a:p>
          <a:endParaRPr lang="en-US"/>
        </a:p>
      </dgm:t>
    </dgm:pt>
    <dgm:pt modelId="{885C7A6A-3B4E-4DD2-A4DC-B4097CB3F2F3}">
      <dgm:prSet/>
      <dgm:spPr/>
      <dgm:t>
        <a:bodyPr/>
        <a:lstStyle/>
        <a:p>
          <a:r>
            <a:rPr lang="en-GB" b="1"/>
            <a:t>In the Nordic countries we favour processes and consensus. Is this an obstacle to act fast and decisively on climate issues?</a:t>
          </a:r>
          <a:endParaRPr lang="en-US"/>
        </a:p>
      </dgm:t>
    </dgm:pt>
    <dgm:pt modelId="{A1053364-0301-4E50-8007-1FA075E3E732}" type="parTrans" cxnId="{81D578A3-D70C-4A98-BCB0-4DF8DE9CF74F}">
      <dgm:prSet/>
      <dgm:spPr/>
      <dgm:t>
        <a:bodyPr/>
        <a:lstStyle/>
        <a:p>
          <a:endParaRPr lang="en-US"/>
        </a:p>
      </dgm:t>
    </dgm:pt>
    <dgm:pt modelId="{D49BF32C-FDF7-473B-B1B0-385F6B469228}" type="sibTrans" cxnId="{81D578A3-D70C-4A98-BCB0-4DF8DE9CF74F}">
      <dgm:prSet/>
      <dgm:spPr/>
      <dgm:t>
        <a:bodyPr/>
        <a:lstStyle/>
        <a:p>
          <a:endParaRPr lang="en-US"/>
        </a:p>
      </dgm:t>
    </dgm:pt>
    <dgm:pt modelId="{DD4B0082-76A0-44BB-A009-390FCA8E1346}" type="pres">
      <dgm:prSet presAssocID="{68D38CCA-7BE7-4D9A-A44E-9F7E2C9186EC}" presName="diagram" presStyleCnt="0">
        <dgm:presLayoutVars>
          <dgm:dir/>
          <dgm:resizeHandles val="exact"/>
        </dgm:presLayoutVars>
      </dgm:prSet>
      <dgm:spPr/>
    </dgm:pt>
    <dgm:pt modelId="{82311F4A-A1FC-4117-9D24-F1976F5A5CFC}" type="pres">
      <dgm:prSet presAssocID="{8EC9B792-9550-455D-B734-824480FA84C1}" presName="node" presStyleLbl="node1" presStyleIdx="0" presStyleCnt="4">
        <dgm:presLayoutVars>
          <dgm:bulletEnabled val="1"/>
        </dgm:presLayoutVars>
      </dgm:prSet>
      <dgm:spPr/>
    </dgm:pt>
    <dgm:pt modelId="{67B39D44-80A9-44AC-A26E-5854FC3F7673}" type="pres">
      <dgm:prSet presAssocID="{97E808BE-FE53-4299-ADA1-6BDE0398DA92}" presName="sibTrans" presStyleCnt="0"/>
      <dgm:spPr/>
    </dgm:pt>
    <dgm:pt modelId="{03920566-70CC-4D05-BF9F-BA5018408364}" type="pres">
      <dgm:prSet presAssocID="{1B9F885F-2B59-475A-A469-01290D7AAA34}" presName="node" presStyleLbl="node1" presStyleIdx="1" presStyleCnt="4">
        <dgm:presLayoutVars>
          <dgm:bulletEnabled val="1"/>
        </dgm:presLayoutVars>
      </dgm:prSet>
      <dgm:spPr/>
    </dgm:pt>
    <dgm:pt modelId="{B4368429-4C7D-44AD-A75F-846144B05207}" type="pres">
      <dgm:prSet presAssocID="{85C25478-AF6F-4C87-B425-B66C81A4D430}" presName="sibTrans" presStyleCnt="0"/>
      <dgm:spPr/>
    </dgm:pt>
    <dgm:pt modelId="{AF537EDD-710F-4401-A67B-819773F6E5C5}" type="pres">
      <dgm:prSet presAssocID="{E055EF2A-07EA-49D7-A71C-8A360B68C5BF}" presName="node" presStyleLbl="node1" presStyleIdx="2" presStyleCnt="4">
        <dgm:presLayoutVars>
          <dgm:bulletEnabled val="1"/>
        </dgm:presLayoutVars>
      </dgm:prSet>
      <dgm:spPr/>
    </dgm:pt>
    <dgm:pt modelId="{429B9630-3DCC-4C2C-A0F8-BF4E59D464D2}" type="pres">
      <dgm:prSet presAssocID="{6AC3AFBB-85E4-4F2F-8561-3D32E1443034}" presName="sibTrans" presStyleCnt="0"/>
      <dgm:spPr/>
    </dgm:pt>
    <dgm:pt modelId="{1BD918E0-882D-4AE8-9562-636EE02A7554}" type="pres">
      <dgm:prSet presAssocID="{885C7A6A-3B4E-4DD2-A4DC-B4097CB3F2F3}" presName="node" presStyleLbl="node1" presStyleIdx="3" presStyleCnt="4">
        <dgm:presLayoutVars>
          <dgm:bulletEnabled val="1"/>
        </dgm:presLayoutVars>
      </dgm:prSet>
      <dgm:spPr/>
    </dgm:pt>
  </dgm:ptLst>
  <dgm:cxnLst>
    <dgm:cxn modelId="{2EC20010-6769-4187-94C3-C8C8C7281320}" srcId="{68D38CCA-7BE7-4D9A-A44E-9F7E2C9186EC}" destId="{8EC9B792-9550-455D-B734-824480FA84C1}" srcOrd="0" destOrd="0" parTransId="{AB28805F-DCF4-47C2-A788-377F792BA52D}" sibTransId="{97E808BE-FE53-4299-ADA1-6BDE0398DA92}"/>
    <dgm:cxn modelId="{E3901742-E23D-45BD-8ED6-3E562BCE0E5C}" srcId="{68D38CCA-7BE7-4D9A-A44E-9F7E2C9186EC}" destId="{E055EF2A-07EA-49D7-A71C-8A360B68C5BF}" srcOrd="2" destOrd="0" parTransId="{471A4611-C87D-4BE0-86E0-4CAA81FD9FFF}" sibTransId="{6AC3AFBB-85E4-4F2F-8561-3D32E1443034}"/>
    <dgm:cxn modelId="{39B8F565-B70C-4F3F-99BA-4E0DB0CC288D}" type="presOf" srcId="{E055EF2A-07EA-49D7-A71C-8A360B68C5BF}" destId="{AF537EDD-710F-4401-A67B-819773F6E5C5}" srcOrd="0" destOrd="0" presId="urn:microsoft.com/office/officeart/2005/8/layout/default"/>
    <dgm:cxn modelId="{3C804149-3309-4EDC-8C71-05B9F6BAE7DE}" type="presOf" srcId="{8EC9B792-9550-455D-B734-824480FA84C1}" destId="{82311F4A-A1FC-4117-9D24-F1976F5A5CFC}" srcOrd="0" destOrd="0" presId="urn:microsoft.com/office/officeart/2005/8/layout/default"/>
    <dgm:cxn modelId="{4880F04B-87C4-40D5-9144-242F36C5ED70}" type="presOf" srcId="{885C7A6A-3B4E-4DD2-A4DC-B4097CB3F2F3}" destId="{1BD918E0-882D-4AE8-9562-636EE02A7554}" srcOrd="0" destOrd="0" presId="urn:microsoft.com/office/officeart/2005/8/layout/default"/>
    <dgm:cxn modelId="{93ED7979-4DBE-4AA9-A46C-2F7B782AC8EE}" srcId="{68D38CCA-7BE7-4D9A-A44E-9F7E2C9186EC}" destId="{1B9F885F-2B59-475A-A469-01290D7AAA34}" srcOrd="1" destOrd="0" parTransId="{931747ED-420D-4ED7-8D11-1DBB10D775A1}" sibTransId="{85C25478-AF6F-4C87-B425-B66C81A4D430}"/>
    <dgm:cxn modelId="{B3A0189F-3939-4BCC-A016-62F74C3DD0DD}" type="presOf" srcId="{1B9F885F-2B59-475A-A469-01290D7AAA34}" destId="{03920566-70CC-4D05-BF9F-BA5018408364}" srcOrd="0" destOrd="0" presId="urn:microsoft.com/office/officeart/2005/8/layout/default"/>
    <dgm:cxn modelId="{81D578A3-D70C-4A98-BCB0-4DF8DE9CF74F}" srcId="{68D38CCA-7BE7-4D9A-A44E-9F7E2C9186EC}" destId="{885C7A6A-3B4E-4DD2-A4DC-B4097CB3F2F3}" srcOrd="3" destOrd="0" parTransId="{A1053364-0301-4E50-8007-1FA075E3E732}" sibTransId="{D49BF32C-FDF7-473B-B1B0-385F6B469228}"/>
    <dgm:cxn modelId="{0E080BCE-409E-4DAB-8372-7C41BDDDB2FB}" type="presOf" srcId="{68D38CCA-7BE7-4D9A-A44E-9F7E2C9186EC}" destId="{DD4B0082-76A0-44BB-A009-390FCA8E1346}" srcOrd="0" destOrd="0" presId="urn:microsoft.com/office/officeart/2005/8/layout/default"/>
    <dgm:cxn modelId="{BAE26DE8-076B-4DA3-8CE9-4C000CE96805}" type="presParOf" srcId="{DD4B0082-76A0-44BB-A009-390FCA8E1346}" destId="{82311F4A-A1FC-4117-9D24-F1976F5A5CFC}" srcOrd="0" destOrd="0" presId="urn:microsoft.com/office/officeart/2005/8/layout/default"/>
    <dgm:cxn modelId="{728CAA12-7A56-4DD6-B4E0-274FB0A7A1D0}" type="presParOf" srcId="{DD4B0082-76A0-44BB-A009-390FCA8E1346}" destId="{67B39D44-80A9-44AC-A26E-5854FC3F7673}" srcOrd="1" destOrd="0" presId="urn:microsoft.com/office/officeart/2005/8/layout/default"/>
    <dgm:cxn modelId="{1897563F-BAC3-4DB0-8880-5D1ED3540562}" type="presParOf" srcId="{DD4B0082-76A0-44BB-A009-390FCA8E1346}" destId="{03920566-70CC-4D05-BF9F-BA5018408364}" srcOrd="2" destOrd="0" presId="urn:microsoft.com/office/officeart/2005/8/layout/default"/>
    <dgm:cxn modelId="{E6DF8F49-A022-4E03-BE44-ADD2851E2FCB}" type="presParOf" srcId="{DD4B0082-76A0-44BB-A009-390FCA8E1346}" destId="{B4368429-4C7D-44AD-A75F-846144B05207}" srcOrd="3" destOrd="0" presId="urn:microsoft.com/office/officeart/2005/8/layout/default"/>
    <dgm:cxn modelId="{69F0D526-9DD8-40D7-994E-C1210F15F558}" type="presParOf" srcId="{DD4B0082-76A0-44BB-A009-390FCA8E1346}" destId="{AF537EDD-710F-4401-A67B-819773F6E5C5}" srcOrd="4" destOrd="0" presId="urn:microsoft.com/office/officeart/2005/8/layout/default"/>
    <dgm:cxn modelId="{BE697304-A982-4445-A01E-87CBCA8FA994}" type="presParOf" srcId="{DD4B0082-76A0-44BB-A009-390FCA8E1346}" destId="{429B9630-3DCC-4C2C-A0F8-BF4E59D464D2}" srcOrd="5" destOrd="0" presId="urn:microsoft.com/office/officeart/2005/8/layout/default"/>
    <dgm:cxn modelId="{90A37067-E5F9-42B4-B8A1-EF642820A164}" type="presParOf" srcId="{DD4B0082-76A0-44BB-A009-390FCA8E1346}" destId="{1BD918E0-882D-4AE8-9562-636EE02A755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B6F64-F42C-45DA-B3A7-CA0382169777}">
      <dsp:nvSpPr>
        <dsp:cNvPr id="0" name=""/>
        <dsp:cNvSpPr/>
      </dsp:nvSpPr>
      <dsp:spPr>
        <a:xfrm>
          <a:off x="0" y="373639"/>
          <a:ext cx="11184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0C649-778A-422E-9837-70C0809FA23E}">
      <dsp:nvSpPr>
        <dsp:cNvPr id="0" name=""/>
        <dsp:cNvSpPr/>
      </dsp:nvSpPr>
      <dsp:spPr>
        <a:xfrm>
          <a:off x="559200" y="34159"/>
          <a:ext cx="78288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910" tIns="0" rIns="2959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task: decrease accidents, congestion and pollution. </a:t>
          </a:r>
        </a:p>
      </dsp:txBody>
      <dsp:txXfrm>
        <a:off x="592344" y="67303"/>
        <a:ext cx="7762512" cy="612672"/>
      </dsp:txXfrm>
    </dsp:sp>
    <dsp:sp modelId="{87206B88-0D62-4D5B-B31C-26F423DE67E1}">
      <dsp:nvSpPr>
        <dsp:cNvPr id="0" name=""/>
        <dsp:cNvSpPr/>
      </dsp:nvSpPr>
      <dsp:spPr>
        <a:xfrm>
          <a:off x="0" y="1416919"/>
          <a:ext cx="11184000" cy="289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03" tIns="479044" rIns="86800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Tight network of public transport. Cheap.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Surface parking removed.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Price for parking accelerated x10. Car commuting not attractive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Speed limit down to 30 km/h in 85% of streets (only motorways maintain high speed).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Large arteries underground/covered by city parks</a:t>
          </a:r>
        </a:p>
      </dsp:txBody>
      <dsp:txXfrm>
        <a:off x="0" y="1416919"/>
        <a:ext cx="11184000" cy="2898000"/>
      </dsp:txXfrm>
    </dsp:sp>
    <dsp:sp modelId="{68575F4E-D669-49A4-AF43-B03ED6F5063E}">
      <dsp:nvSpPr>
        <dsp:cNvPr id="0" name=""/>
        <dsp:cNvSpPr/>
      </dsp:nvSpPr>
      <dsp:spPr>
        <a:xfrm>
          <a:off x="559200" y="1077439"/>
          <a:ext cx="78288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910" tIns="0" rIns="2959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Tools: Radical change to favour public transport and soft movement. </a:t>
          </a:r>
        </a:p>
      </dsp:txBody>
      <dsp:txXfrm>
        <a:off x="592344" y="1110583"/>
        <a:ext cx="7762512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030D5-8002-44FE-BDDC-510CD173A093}">
      <dsp:nvSpPr>
        <dsp:cNvPr id="0" name=""/>
        <dsp:cNvSpPr/>
      </dsp:nvSpPr>
      <dsp:spPr>
        <a:xfrm>
          <a:off x="0" y="337932"/>
          <a:ext cx="11184000" cy="6908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Car transport accounts for 11% af journeys (reputedly lowest in the world) </a:t>
          </a:r>
          <a:endParaRPr lang="en-US" sz="1900" kern="1200"/>
        </a:p>
      </dsp:txBody>
      <dsp:txXfrm>
        <a:off x="33725" y="371657"/>
        <a:ext cx="11116550" cy="623416"/>
      </dsp:txXfrm>
    </dsp:sp>
    <dsp:sp modelId="{30C11DA3-F289-4874-A230-892B112E999D}">
      <dsp:nvSpPr>
        <dsp:cNvPr id="0" name=""/>
        <dsp:cNvSpPr/>
      </dsp:nvSpPr>
      <dsp:spPr>
        <a:xfrm>
          <a:off x="0" y="1083519"/>
          <a:ext cx="11184000" cy="6908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Journeys on foot accounts for a vast majority of journeys</a:t>
          </a:r>
          <a:endParaRPr lang="en-US" sz="1900" kern="1200"/>
        </a:p>
      </dsp:txBody>
      <dsp:txXfrm>
        <a:off x="33725" y="1117244"/>
        <a:ext cx="11116550" cy="623416"/>
      </dsp:txXfrm>
    </dsp:sp>
    <dsp:sp modelId="{A8241FAE-8355-4EBD-B714-284277FCD1A3}">
      <dsp:nvSpPr>
        <dsp:cNvPr id="0" name=""/>
        <dsp:cNvSpPr/>
      </dsp:nvSpPr>
      <dsp:spPr>
        <a:xfrm>
          <a:off x="0" y="1829106"/>
          <a:ext cx="11184000" cy="6908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Air pollution cut. Now one of the cleanest cities in Europe. </a:t>
          </a:r>
          <a:endParaRPr lang="en-US" sz="1900" kern="1200"/>
        </a:p>
      </dsp:txBody>
      <dsp:txXfrm>
        <a:off x="33725" y="1862831"/>
        <a:ext cx="11116550" cy="623416"/>
      </dsp:txXfrm>
    </dsp:sp>
    <dsp:sp modelId="{5B1E9C4E-D78D-4A46-9A1C-8900C561484A}">
      <dsp:nvSpPr>
        <dsp:cNvPr id="0" name=""/>
        <dsp:cNvSpPr/>
      </dsp:nvSpPr>
      <dsp:spPr>
        <a:xfrm>
          <a:off x="0" y="2574692"/>
          <a:ext cx="11184000" cy="6908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Local spaces have been energized both in the centre and in the periphery. People use public space and they buy locally. The public space feels safe and democratic. </a:t>
          </a:r>
          <a:endParaRPr lang="en-US" sz="1900" kern="1200"/>
        </a:p>
      </dsp:txBody>
      <dsp:txXfrm>
        <a:off x="33725" y="2608417"/>
        <a:ext cx="11116550" cy="623416"/>
      </dsp:txXfrm>
    </dsp:sp>
    <dsp:sp modelId="{8DEEF07F-46E4-42D4-BE00-65093DE5895C}">
      <dsp:nvSpPr>
        <dsp:cNvPr id="0" name=""/>
        <dsp:cNvSpPr/>
      </dsp:nvSpPr>
      <dsp:spPr>
        <a:xfrm>
          <a:off x="0" y="3320279"/>
          <a:ext cx="11184000" cy="6908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Much money has been transferred to soft mobility; which is relatively cheap and benefits many people across income and social background.</a:t>
          </a:r>
          <a:endParaRPr lang="en-US" sz="1900" kern="1200"/>
        </a:p>
      </dsp:txBody>
      <dsp:txXfrm>
        <a:off x="33725" y="3354004"/>
        <a:ext cx="11116550" cy="623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11F4A-A1FC-4117-9D24-F1976F5A5CFC}">
      <dsp:nvSpPr>
        <dsp:cNvPr id="0" name=""/>
        <dsp:cNvSpPr/>
      </dsp:nvSpPr>
      <dsp:spPr>
        <a:xfrm>
          <a:off x="244650" y="2178"/>
          <a:ext cx="3342093" cy="2005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There was/is no planning authority or other public entity covering the region. The transformation was the responsibility of….. no one. </a:t>
          </a:r>
          <a:endParaRPr lang="en-US" sz="1700" kern="1200" dirty="0"/>
        </a:p>
      </dsp:txBody>
      <dsp:txXfrm>
        <a:off x="244650" y="2178"/>
        <a:ext cx="3342093" cy="2005256"/>
      </dsp:txXfrm>
    </dsp:sp>
    <dsp:sp modelId="{03920566-70CC-4D05-BF9F-BA5018408364}">
      <dsp:nvSpPr>
        <dsp:cNvPr id="0" name=""/>
        <dsp:cNvSpPr/>
      </dsp:nvSpPr>
      <dsp:spPr>
        <a:xfrm>
          <a:off x="3920953" y="2178"/>
          <a:ext cx="3342093" cy="2005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 people were often against the changes. Many of the major long term investments and radical changes were very unpopular in the &lt;general public. They were true acts of leadership. </a:t>
          </a:r>
          <a:endParaRPr lang="en-US" sz="1700" kern="1200" dirty="0"/>
        </a:p>
      </dsp:txBody>
      <dsp:txXfrm>
        <a:off x="3920953" y="2178"/>
        <a:ext cx="3342093" cy="2005256"/>
      </dsp:txXfrm>
    </dsp:sp>
    <dsp:sp modelId="{AF537EDD-710F-4401-A67B-819773F6E5C5}">
      <dsp:nvSpPr>
        <dsp:cNvPr id="0" name=""/>
        <dsp:cNvSpPr/>
      </dsp:nvSpPr>
      <dsp:spPr>
        <a:xfrm>
          <a:off x="7597256" y="2178"/>
          <a:ext cx="3342093" cy="2005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The transformation has happened despite little formal leadership. The leadership happens in partnerships across many different stakeholders. The change in green mobility happened very quickly. </a:t>
          </a:r>
          <a:endParaRPr lang="en-US" sz="1700" kern="1200"/>
        </a:p>
      </dsp:txBody>
      <dsp:txXfrm>
        <a:off x="7597256" y="2178"/>
        <a:ext cx="3342093" cy="2005256"/>
      </dsp:txXfrm>
    </dsp:sp>
    <dsp:sp modelId="{1BD918E0-882D-4AE8-9562-636EE02A7554}">
      <dsp:nvSpPr>
        <dsp:cNvPr id="0" name=""/>
        <dsp:cNvSpPr/>
      </dsp:nvSpPr>
      <dsp:spPr>
        <a:xfrm>
          <a:off x="3920953" y="2341644"/>
          <a:ext cx="3342093" cy="2005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In the Nordic countries we favour processes and consensus. Is this an obstacle to act fast and decisively on climate issues?</a:t>
          </a:r>
          <a:endParaRPr lang="en-US" sz="1700" kern="1200"/>
        </a:p>
      </dsp:txBody>
      <dsp:txXfrm>
        <a:off x="3920953" y="2341644"/>
        <a:ext cx="3342093" cy="2005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01/12/2021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8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0B285-3AE6-486A-9EA0-571B90278A3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90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64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0B285-3AE6-486A-9EA0-571B90278A3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99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4A8C573-8F71-4ED2-BE3B-D6A754B08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17981558-F9E4-40B8-A515-278ECD911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281" y="4006736"/>
            <a:ext cx="9004299" cy="1793989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underoverskrift maks. 2 linjer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191281" y="6504512"/>
            <a:ext cx="1812925" cy="180000"/>
          </a:xfrm>
        </p:spPr>
        <p:txBody>
          <a:bodyPr anchor="ctr" anchorCtr="0"/>
          <a:lstStyle>
            <a:lvl1pPr algn="l">
              <a:defRPr sz="16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</a:lstStyle>
          <a:p>
            <a:fld id="{D01F2AE0-2B02-4F50-9878-969F33666A42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B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F07B3-5551-4ACC-9659-098E5BB18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57D8C-3B21-47B8-8DA3-1D732044F9DC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B1E2A848-2ECF-45D3-8CF6-4865139E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970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r">
            <a:extLst>
              <a:ext uri="{FF2B5EF4-FFF2-40B4-BE49-F238E27FC236}">
                <a16:creationId xmlns:a16="http://schemas.microsoft.com/office/drawing/2014/main" id="{9B675AA7-CE1A-4435-9BD0-4C0646EC2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F45-4EAF-4692-8000-29AB8B8A1BD2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0224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2818-1D3C-44CE-AA6C-FB49AA9EF7A7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6B8149C2-ABC3-41AC-9C3D-EC798B972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44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D291-2BA1-452B-9D6B-C511FC1481E9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64946F1F-2166-4A53-8EB8-BAFB29005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39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A069-6400-40FD-BE2E-D74F7DDA723F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B531F728-7B16-47E3-A263-AA49BB338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6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5D2-F546-45F0-B222-AC34077ADF44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8" name="Bar">
            <a:extLst>
              <a:ext uri="{FF2B5EF4-FFF2-40B4-BE49-F238E27FC236}">
                <a16:creationId xmlns:a16="http://schemas.microsoft.com/office/drawing/2014/main" id="{960A072F-DD34-4D2A-9720-78F67E7DF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3317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DC4-C0C2-49B9-8286-FE215C0ADE35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7" name="Bar">
            <a:extLst>
              <a:ext uri="{FF2B5EF4-FFF2-40B4-BE49-F238E27FC236}">
                <a16:creationId xmlns:a16="http://schemas.microsoft.com/office/drawing/2014/main" id="{8AC99E42-BDFB-4FBF-87F0-62E2A5788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010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C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07FDD-7846-4A36-83EA-DC0BB4A6E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327DA2-A168-40ED-B45C-4092244EB869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6B31B010-B341-4FF9-8B98-DB5311C6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110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rPurpleGreen">
            <a:extLst>
              <a:ext uri="{FF2B5EF4-FFF2-40B4-BE49-F238E27FC236}">
                <a16:creationId xmlns:a16="http://schemas.microsoft.com/office/drawing/2014/main" id="{52FCF459-15CE-4024-BD93-4F3350E61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1687-9CF0-4B94-813E-534D36752447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9622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pic>
        <p:nvPicPr>
          <p:cNvPr id="13" name="BarPurpleGreen">
            <a:extLst>
              <a:ext uri="{FF2B5EF4-FFF2-40B4-BE49-F238E27FC236}">
                <a16:creationId xmlns:a16="http://schemas.microsoft.com/office/drawing/2014/main" id="{C102566F-F03A-4BBF-8468-913946FC8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4D6F-4A2E-4946-9746-294EACB6A667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2375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grundsbillede og teks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AE5577-E9ED-4C5F-8CB9-F7C3B50335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9432000" tIns="144000" rIns="180000"/>
          <a:lstStyle>
            <a:lvl1pPr marL="0" indent="0" algn="r">
              <a:buNone/>
              <a:defRPr/>
            </a:lvl1pPr>
          </a:lstStyle>
          <a:p>
            <a:r>
              <a:rPr lang="da-DK" dirty="0"/>
              <a:t>Klik på denne pladsholder og indsæt baggrundsbillede via fanen Indsæt/Billede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7951" y="4467496"/>
            <a:ext cx="6816724" cy="2217015"/>
          </a:xfrm>
        </p:spPr>
        <p:txBody>
          <a:bodyPr anchor="b" anchorCtr="0"/>
          <a:lstStyle>
            <a:lvl1pPr marL="0" indent="0" algn="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tekst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anchor="ctr" anchorCtr="0"/>
          <a:lstStyle>
            <a:lvl1pPr algn="l">
              <a:defRPr sz="100">
                <a:noFill/>
                <a:latin typeface="GT Pressura Light" panose="02000506030000020004" pitchFamily="50" charset="0"/>
              </a:defRPr>
            </a:lvl1pPr>
          </a:lstStyle>
          <a:p>
            <a:fld id="{2A450B91-ECD5-4B76-BDBA-6F173875DCCB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37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id="{CFF90517-A780-454D-BF4A-C8567AD95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33B-79B0-4595-AE82-1F8928501075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4233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PurpleGreen">
            <a:extLst>
              <a:ext uri="{FF2B5EF4-FFF2-40B4-BE49-F238E27FC236}">
                <a16:creationId xmlns:a16="http://schemas.microsoft.com/office/drawing/2014/main" id="{A377945E-ACD3-4B35-98D6-09860C10B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D6F6-BA4B-471B-AAC7-5199694A755F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2362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id="{2F988EC9-38C0-4D83-84FA-ABCA80952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894B-45FE-4E70-8F94-783C4C034DC2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552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PurpleGreen">
            <a:extLst>
              <a:ext uri="{FF2B5EF4-FFF2-40B4-BE49-F238E27FC236}">
                <a16:creationId xmlns:a16="http://schemas.microsoft.com/office/drawing/2014/main" id="{A95D539B-72F1-4EAF-9431-B07C68855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5B11-C741-455B-9CF9-01E844AE0DB7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143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D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D3580-7CD6-414D-9DB8-97F782397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B410-139F-4575-B4BD-72E81A5E4348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96DD207E-7943-4742-A8F9-9C7D9020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05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RedPink">
            <a:extLst>
              <a:ext uri="{FF2B5EF4-FFF2-40B4-BE49-F238E27FC236}">
                <a16:creationId xmlns:a16="http://schemas.microsoft.com/office/drawing/2014/main" id="{78BAFA8A-4504-4384-B285-F61DE8D31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3A7E-3E24-4EC3-96AB-1B5E9AA9B17C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27899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RedPink">
            <a:extLst>
              <a:ext uri="{FF2B5EF4-FFF2-40B4-BE49-F238E27FC236}">
                <a16:creationId xmlns:a16="http://schemas.microsoft.com/office/drawing/2014/main" id="{46232F12-8A8D-471B-85EE-D90D3191D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52EB-85C7-460F-89F8-04F191C3E942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51344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id="{C4FDCC88-B0E6-4C4E-86F1-0CE0A94B6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08C-4640-48BA-8CF5-330CCE452FF4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50770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RedPink">
            <a:extLst>
              <a:ext uri="{FF2B5EF4-FFF2-40B4-BE49-F238E27FC236}">
                <a16:creationId xmlns:a16="http://schemas.microsoft.com/office/drawing/2014/main" id="{989C03E9-0D1C-4369-B5B9-B6F0034B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9439-2102-403A-B20D-9B680B94BF70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9221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id="{114EECC1-CF75-4F2D-8071-B751C29D8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F4E2-BBEA-47B3-BCA4-499285E8AC99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103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A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E11732-C57B-4E90-93F0-3ED4E72EA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18EC71-9B2E-474F-89A5-455D21786D76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667E6D9D-EF95-4AED-990D-2C2D831A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8731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RedPink">
            <a:extLst>
              <a:ext uri="{FF2B5EF4-FFF2-40B4-BE49-F238E27FC236}">
                <a16:creationId xmlns:a16="http://schemas.microsoft.com/office/drawing/2014/main" id="{5A340AA1-FDCE-4CBB-B894-2D542B352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B6D4-7BA0-4F5D-BEC9-628CC8876C6B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322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E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162EC9-94AA-49AA-BC07-016816F5F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8CB86A-9BF6-475C-9D3E-A4386A75F642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F2347B1C-5FC5-4210-B98C-395C7C0C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647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rOrangeBlue">
            <a:extLst>
              <a:ext uri="{FF2B5EF4-FFF2-40B4-BE49-F238E27FC236}">
                <a16:creationId xmlns:a16="http://schemas.microsoft.com/office/drawing/2014/main" id="{B061C5AF-48BF-4A56-BF3E-D3262E7AC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E0B3-428F-4452-A2AB-C5D9294ABFD5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65501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OrangeBlue">
            <a:extLst>
              <a:ext uri="{FF2B5EF4-FFF2-40B4-BE49-F238E27FC236}">
                <a16:creationId xmlns:a16="http://schemas.microsoft.com/office/drawing/2014/main" id="{112D9419-7E53-4279-A9A8-CCCF06305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0387-E3D3-4FA3-86B2-87B001DDE191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8816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OrangeBlue">
            <a:extLst>
              <a:ext uri="{FF2B5EF4-FFF2-40B4-BE49-F238E27FC236}">
                <a16:creationId xmlns:a16="http://schemas.microsoft.com/office/drawing/2014/main" id="{07C356FA-CD8B-4300-84A6-1FBBAC851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E14-207F-4F99-81AA-AC97648B1D7E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73954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id="{2B6C2D2B-AE15-484B-AEBB-5B24D5DF1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024A-B608-425F-90CD-EAE6EA251B3F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75990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id="{4394C189-4474-426C-8501-1D6DC2D90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B466-5AE1-44E8-A86C-D962524F6ED3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555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rOrangeBlue">
            <a:extLst>
              <a:ext uri="{FF2B5EF4-FFF2-40B4-BE49-F238E27FC236}">
                <a16:creationId xmlns:a16="http://schemas.microsoft.com/office/drawing/2014/main" id="{82CD142F-4B2E-4704-8212-EC0E762D6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8C12-41C3-46A1-B20D-C938ACBD8023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099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F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65BF4-5D26-4117-8A6C-02A9F2B4C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10B4B3-0CC3-4DAF-A464-612B71F4B3D8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BD844A8E-B9BA-411B-8BF6-8CF7568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851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GreenPink">
            <a:extLst>
              <a:ext uri="{FF2B5EF4-FFF2-40B4-BE49-F238E27FC236}">
                <a16:creationId xmlns:a16="http://schemas.microsoft.com/office/drawing/2014/main" id="{CA291FFC-D837-40AE-9D13-124866B85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55D6-8E84-4D20-925F-F0D000F54BB1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3975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4E03-4D88-46F5-9304-D199C026F6D6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82046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GreenPink">
            <a:extLst>
              <a:ext uri="{FF2B5EF4-FFF2-40B4-BE49-F238E27FC236}">
                <a16:creationId xmlns:a16="http://schemas.microsoft.com/office/drawing/2014/main" id="{143F3A52-69A5-41B2-9C88-ADDFE8BEA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9D5-5A38-4AAD-AB4E-8508518B8C7A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6791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id="{AC2E72B4-0077-4B24-8BBD-91E3FB62C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B397-388A-4AB6-8495-D3428A9711AD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27881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GreenPink">
            <a:extLst>
              <a:ext uri="{FF2B5EF4-FFF2-40B4-BE49-F238E27FC236}">
                <a16:creationId xmlns:a16="http://schemas.microsoft.com/office/drawing/2014/main" id="{B1FA169D-C776-4B17-B5EB-20792EFDC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5372-6AF9-4CD0-A9AD-75C31525046F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6515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id="{9214076E-C8EF-4129-87B7-46CB157BC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CF9B-2179-43E3-8DA8-1BCAC6F628CF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69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GreenPink">
            <a:extLst>
              <a:ext uri="{FF2B5EF4-FFF2-40B4-BE49-F238E27FC236}">
                <a16:creationId xmlns:a16="http://schemas.microsoft.com/office/drawing/2014/main" id="{A81BD549-EA33-45F4-80D2-B86ED37F9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52B84-1509-461A-9D37-1BA5257FD6DD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0587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51EC67-7F1E-416F-96D0-D4C154A1C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D14E2-3576-4F99-A0A9-C0B77E3D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" y="111600"/>
            <a:ext cx="9118038" cy="2088776"/>
          </a:xfrm>
        </p:spPr>
        <p:txBody>
          <a:bodyPr/>
          <a:lstStyle>
            <a:lvl1pPr>
              <a:defRPr sz="152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363D5-CDB2-4578-921C-49212827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DE11-8FA9-4153-AB73-67E8476BBEA6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BD563-7611-4C51-B9D1-1D2E9BB1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4EF3300F-2B80-4E3E-8552-F2EC0869EE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8" name="Slide Number Placeholder 12" hidden="1">
            <a:extLst>
              <a:ext uri="{FF2B5EF4-FFF2-40B4-BE49-F238E27FC236}">
                <a16:creationId xmlns:a16="http://schemas.microsoft.com/office/drawing/2014/main" id="{DA4A7E31-CA87-4CB6-8630-D5F43227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444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228036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15926"/>
            <a:ext cx="2196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9" y="2900575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14468" y="362977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29933" y="4483855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121" y="5102569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1121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1121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112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ggrundsbillede, hvid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  <a:endParaRPr lang="da-DK" dirty="0"/>
          </a:p>
        </p:txBody>
      </p:sp>
      <p:sp>
        <p:nvSpPr>
          <p:cNvPr id="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576000" y="432000"/>
            <a:ext cx="3360000" cy="2520000"/>
          </a:xfrm>
          <a:prstGeom prst="rect">
            <a:avLst/>
          </a:prstGeom>
          <a:solidFill>
            <a:srgbClr val="FFFFFF"/>
          </a:solidFill>
        </p:spPr>
        <p:txBody>
          <a:bodyPr vert="horz" lIns="144000" tIns="108000" rIns="144000" bIns="108000" rtlCol="0" anchor="t" anchorCtr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 dirty="0"/>
              <a:t>Tekst – max. 6 linjer</a:t>
            </a:r>
          </a:p>
        </p:txBody>
      </p:sp>
    </p:spTree>
    <p:extLst>
      <p:ext uri="{BB962C8B-B14F-4D97-AF65-F5344CB8AC3E}">
        <p14:creationId xmlns:p14="http://schemas.microsoft.com/office/powerpoint/2010/main" val="1364585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i sort boks,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11315080" y="6271816"/>
            <a:ext cx="48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76000" y="1600201"/>
            <a:ext cx="11184000" cy="434907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456848C-DA3C-4358-9EC6-0553C49DC62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576000" y="432000"/>
            <a:ext cx="11184000" cy="4509797"/>
          </a:xfrm>
          <a:prstGeom prst="rect">
            <a:avLst/>
          </a:prstGeom>
          <a:solidFill>
            <a:srgbClr val="000000"/>
          </a:solidFill>
        </p:spPr>
        <p:txBody>
          <a:bodyPr vert="horz" lIns="144000" tIns="108000" rIns="144000" bIns="108000" rtlCol="0" anchor="t" anchorCtr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Overskrift, max. 2 linjer (juster selv boksbredde i forhold til tekstmængde)</a:t>
            </a:r>
          </a:p>
        </p:txBody>
      </p:sp>
    </p:spTree>
    <p:extLst>
      <p:ext uri="{BB962C8B-B14F-4D97-AF65-F5344CB8AC3E}">
        <p14:creationId xmlns:p14="http://schemas.microsoft.com/office/powerpoint/2010/main" val="3720500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s med ét billede - Indsæt selv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76127" y="214290"/>
            <a:ext cx="7839747" cy="605908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6" name="Pladsholder til tekst 6"/>
          <p:cNvSpPr>
            <a:spLocks noGrp="1"/>
          </p:cNvSpPr>
          <p:nvPr>
            <p:ph type="body" sz="quarter" idx="12"/>
          </p:nvPr>
        </p:nvSpPr>
        <p:spPr>
          <a:xfrm>
            <a:off x="190500" y="551385"/>
            <a:ext cx="11811000" cy="290513"/>
          </a:xfrm>
        </p:spPr>
        <p:txBody>
          <a:bodyPr anchor="ctr">
            <a:noAutofit/>
          </a:bodyPr>
          <a:lstStyle>
            <a:lvl1pPr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Klik for at redigere typografi i masteren</a:t>
            </a:r>
          </a:p>
        </p:txBody>
      </p:sp>
      <p:sp>
        <p:nvSpPr>
          <p:cNvPr id="8" name="Pladsholder til billede 6"/>
          <p:cNvSpPr>
            <a:spLocks noGrp="1"/>
          </p:cNvSpPr>
          <p:nvPr>
            <p:ph type="pic" sz="quarter" idx="13" hasCustomPrompt="1"/>
          </p:nvPr>
        </p:nvSpPr>
        <p:spPr>
          <a:xfrm>
            <a:off x="-43" y="873475"/>
            <a:ext cx="12192043" cy="5371200"/>
          </a:xfrm>
          <a:ln w="3175">
            <a:noFill/>
          </a:ln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Billede</a:t>
            </a:r>
            <a:br>
              <a:rPr lang="da-DK" dirty="0"/>
            </a:br>
            <a:br>
              <a:rPr lang="da-DK" dirty="0"/>
            </a:br>
            <a:r>
              <a:rPr lang="da-DK" dirty="0"/>
              <a:t>KLIK på ikon</a:t>
            </a:r>
          </a:p>
        </p:txBody>
      </p:sp>
      <p:sp>
        <p:nvSpPr>
          <p:cNvPr id="11" name="Pladsholder til diasnumm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DF67FB6B-1E64-4124-AC53-888ED8EB5094}" type="slidenum">
              <a:rPr lang="da-DK" kern="1200" smtClean="0">
                <a:solidFill>
                  <a:srgbClr val="132D4F">
                    <a:tint val="75000"/>
                  </a:srgbClr>
                </a:solidFill>
                <a:latin typeface="Verdana"/>
                <a:ea typeface="+mn-ea"/>
                <a:cs typeface="+mn-cs"/>
              </a:rPr>
              <a:pPr rtl="0"/>
              <a:t>‹#›</a:t>
            </a:fld>
            <a:endParaRPr lang="da-DK" kern="1200" dirty="0">
              <a:solidFill>
                <a:srgbClr val="132D4F">
                  <a:tint val="7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12573046" y="0"/>
            <a:ext cx="2476517" cy="6858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da-DK" sz="1200" b="1" dirty="0">
                <a:solidFill>
                  <a:schemeClr val="tx1"/>
                </a:solidFill>
              </a:rPr>
              <a:t>Korte</a:t>
            </a:r>
            <a:r>
              <a:rPr lang="da-DK" sz="1200" b="1" baseline="0" dirty="0">
                <a:solidFill>
                  <a:schemeClr val="tx1"/>
                </a:solidFill>
              </a:rPr>
              <a:t> guidelines</a:t>
            </a:r>
            <a:r>
              <a:rPr lang="da-DK" sz="1200" b="1" dirty="0">
                <a:solidFill>
                  <a:schemeClr val="tx1"/>
                </a:solidFill>
              </a:rPr>
              <a:t>:</a:t>
            </a:r>
          </a:p>
          <a:p>
            <a:pPr algn="l"/>
            <a:endParaRPr lang="da-DK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aseline="0" dirty="0">
                <a:solidFill>
                  <a:schemeClr val="tx1"/>
                </a:solidFill>
              </a:rPr>
              <a:t>Ændr ikke på skriftstørrelser.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i="1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Overskrift</a:t>
            </a:r>
          </a:p>
          <a:p>
            <a:pPr algn="l"/>
            <a:r>
              <a:rPr lang="da-DK" sz="1200" dirty="0">
                <a:solidFill>
                  <a:schemeClr val="tx1"/>
                </a:solidFill>
              </a:rPr>
              <a:t>Hvis to linjer, del op i hoved- og</a:t>
            </a:r>
            <a:r>
              <a:rPr lang="da-DK" sz="1200" baseline="0" dirty="0">
                <a:solidFill>
                  <a:schemeClr val="tx1"/>
                </a:solidFill>
              </a:rPr>
              <a:t> u</a:t>
            </a:r>
            <a:r>
              <a:rPr lang="da-DK" sz="1200" dirty="0">
                <a:solidFill>
                  <a:schemeClr val="tx1"/>
                </a:solidFill>
              </a:rPr>
              <a:t>nder.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i="1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Billede</a:t>
            </a:r>
          </a:p>
          <a:p>
            <a:pPr algn="l"/>
            <a:r>
              <a:rPr lang="da-DK" sz="1200" dirty="0">
                <a:solidFill>
                  <a:schemeClr val="tx1"/>
                </a:solidFill>
              </a:rPr>
              <a:t>Skal afspejle</a:t>
            </a:r>
            <a:r>
              <a:rPr lang="da-DK" sz="1200" baseline="0" dirty="0">
                <a:solidFill>
                  <a:schemeClr val="tx1"/>
                </a:solidFill>
              </a:rPr>
              <a:t> dit budskab – og din målgruppe.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algn="l"/>
            <a:r>
              <a:rPr lang="da-DK" sz="800" baseline="0" dirty="0">
                <a:solidFill>
                  <a:schemeClr val="tx1"/>
                </a:solidFill>
              </a:rPr>
              <a:t>De billeder du kan hente ved </a:t>
            </a:r>
            <a:r>
              <a:rPr lang="da-DK" sz="800" b="0" i="1" baseline="0" dirty="0">
                <a:solidFill>
                  <a:schemeClr val="tx1"/>
                </a:solidFill>
              </a:rPr>
              <a:t>klik på ikon</a:t>
            </a:r>
            <a:r>
              <a:rPr lang="da-DK" sz="800" baseline="0" dirty="0">
                <a:solidFill>
                  <a:schemeClr val="tx1"/>
                </a:solidFill>
              </a:rPr>
              <a:t> understøtter PensionDanmarks fotostil og er behandlet og skåret herefter.</a:t>
            </a:r>
          </a:p>
          <a:p>
            <a:pPr algn="l"/>
            <a:endParaRPr lang="da-DK" sz="8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Screendumps</a:t>
            </a:r>
            <a:br>
              <a:rPr lang="da-DK" sz="800" baseline="0" dirty="0">
                <a:solidFill>
                  <a:schemeClr val="tx1"/>
                </a:solidFill>
              </a:rPr>
            </a:br>
            <a:r>
              <a:rPr lang="da-DK" sz="800" baseline="0" dirty="0">
                <a:solidFill>
                  <a:schemeClr val="tx1"/>
                </a:solidFill>
              </a:rPr>
              <a:t>For at sætte et kopieret screendump ind: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8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Marker kassen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Klik: </a:t>
            </a:r>
            <a:r>
              <a:rPr lang="da-DK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GODT TIP: 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Microsoft’s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8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Onenote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 at ”klippe” et billede fra din skærm.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algn="l"/>
            <a:r>
              <a:rPr lang="da-DK" sz="1200" b="1" baseline="0" dirty="0">
                <a:solidFill>
                  <a:schemeClr val="tx1"/>
                </a:solidFill>
              </a:rPr>
              <a:t>Dogmeregler: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marL="228600" indent="-228600" algn="l">
              <a:buFont typeface="+mj-lt"/>
              <a:buNone/>
            </a:pPr>
            <a:r>
              <a:rPr lang="da-DK" sz="1200" baseline="0" dirty="0">
                <a:solidFill>
                  <a:schemeClr val="tx1"/>
                </a:solidFill>
              </a:rPr>
              <a:t>1	Ét budskab</a:t>
            </a:r>
          </a:p>
          <a:p>
            <a:pPr marL="228600" indent="-228600" algn="l">
              <a:buFont typeface="+mj-lt"/>
              <a:buNone/>
            </a:pPr>
            <a:r>
              <a:rPr lang="da-DK" sz="1200" baseline="0" dirty="0">
                <a:solidFill>
                  <a:schemeClr val="tx1"/>
                </a:solidFill>
              </a:rPr>
              <a:t>2	Stikord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3	PD farver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4	Enkelthed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5	Professionalisme</a:t>
            </a:r>
          </a:p>
          <a:p>
            <a:pPr marL="0" indent="0" algn="l">
              <a:buFont typeface="+mj-lt"/>
              <a:buNone/>
              <a:tabLst/>
            </a:pPr>
            <a:endParaRPr lang="da-DK" sz="1200" b="1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2F6D-2D83-4A80-A8EC-6FBF93BD566A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85181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s med ét billede - Indsæt selv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76127" y="214290"/>
            <a:ext cx="7839747" cy="605908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6" name="Pladsholder til tekst 6"/>
          <p:cNvSpPr>
            <a:spLocks noGrp="1"/>
          </p:cNvSpPr>
          <p:nvPr>
            <p:ph type="body" sz="quarter" idx="12"/>
          </p:nvPr>
        </p:nvSpPr>
        <p:spPr>
          <a:xfrm>
            <a:off x="190500" y="551385"/>
            <a:ext cx="11811000" cy="290513"/>
          </a:xfrm>
        </p:spPr>
        <p:txBody>
          <a:bodyPr anchor="ctr">
            <a:noAutofit/>
          </a:bodyPr>
          <a:lstStyle>
            <a:lvl1pPr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Klik for at redigere typografi i masteren</a:t>
            </a:r>
          </a:p>
        </p:txBody>
      </p:sp>
      <p:sp>
        <p:nvSpPr>
          <p:cNvPr id="8" name="Pladsholder til billede 6"/>
          <p:cNvSpPr>
            <a:spLocks noGrp="1"/>
          </p:cNvSpPr>
          <p:nvPr>
            <p:ph type="pic" sz="quarter" idx="13" hasCustomPrompt="1"/>
          </p:nvPr>
        </p:nvSpPr>
        <p:spPr>
          <a:xfrm>
            <a:off x="-43" y="873475"/>
            <a:ext cx="12192043" cy="5371200"/>
          </a:xfrm>
          <a:ln w="3175">
            <a:noFill/>
          </a:ln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Billede</a:t>
            </a:r>
            <a:br>
              <a:rPr lang="da-DK" dirty="0"/>
            </a:br>
            <a:br>
              <a:rPr lang="da-DK" dirty="0"/>
            </a:br>
            <a:r>
              <a:rPr lang="da-DK" dirty="0"/>
              <a:t>KLIK på ikon</a:t>
            </a:r>
          </a:p>
        </p:txBody>
      </p:sp>
      <p:sp>
        <p:nvSpPr>
          <p:cNvPr id="11" name="Pladsholder til diasnumm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DF67FB6B-1E64-4124-AC53-888ED8EB5094}" type="slidenum">
              <a:rPr lang="da-DK" kern="1200" smtClean="0">
                <a:solidFill>
                  <a:srgbClr val="132D4F">
                    <a:tint val="75000"/>
                  </a:srgbClr>
                </a:solidFill>
                <a:latin typeface="Verdana"/>
                <a:ea typeface="+mn-ea"/>
                <a:cs typeface="+mn-cs"/>
              </a:rPr>
              <a:pPr rtl="0"/>
              <a:t>‹#›</a:t>
            </a:fld>
            <a:endParaRPr lang="da-DK" kern="1200" dirty="0">
              <a:solidFill>
                <a:srgbClr val="132D4F">
                  <a:tint val="7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12573046" y="0"/>
            <a:ext cx="2476517" cy="6858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da-DK" sz="1200" b="1" dirty="0">
                <a:solidFill>
                  <a:schemeClr val="tx1"/>
                </a:solidFill>
              </a:rPr>
              <a:t>Korte</a:t>
            </a:r>
            <a:r>
              <a:rPr lang="da-DK" sz="1200" b="1" baseline="0" dirty="0">
                <a:solidFill>
                  <a:schemeClr val="tx1"/>
                </a:solidFill>
              </a:rPr>
              <a:t> guidelines</a:t>
            </a:r>
            <a:r>
              <a:rPr lang="da-DK" sz="1200" b="1" dirty="0">
                <a:solidFill>
                  <a:schemeClr val="tx1"/>
                </a:solidFill>
              </a:rPr>
              <a:t>:</a:t>
            </a:r>
          </a:p>
          <a:p>
            <a:pPr algn="l"/>
            <a:endParaRPr lang="da-DK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aseline="0" dirty="0">
                <a:solidFill>
                  <a:schemeClr val="tx1"/>
                </a:solidFill>
              </a:rPr>
              <a:t>Ændr ikke på skriftstørrelser.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i="1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Overskrift</a:t>
            </a:r>
          </a:p>
          <a:p>
            <a:pPr algn="l"/>
            <a:r>
              <a:rPr lang="da-DK" sz="1200" dirty="0">
                <a:solidFill>
                  <a:schemeClr val="tx1"/>
                </a:solidFill>
              </a:rPr>
              <a:t>Hvis to linjer, del op i hoved- og</a:t>
            </a:r>
            <a:r>
              <a:rPr lang="da-DK" sz="1200" baseline="0" dirty="0">
                <a:solidFill>
                  <a:schemeClr val="tx1"/>
                </a:solidFill>
              </a:rPr>
              <a:t> u</a:t>
            </a:r>
            <a:r>
              <a:rPr lang="da-DK" sz="1200" dirty="0">
                <a:solidFill>
                  <a:schemeClr val="tx1"/>
                </a:solidFill>
              </a:rPr>
              <a:t>nder.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i="1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Billede</a:t>
            </a:r>
          </a:p>
          <a:p>
            <a:pPr algn="l"/>
            <a:r>
              <a:rPr lang="da-DK" sz="1200" dirty="0">
                <a:solidFill>
                  <a:schemeClr val="tx1"/>
                </a:solidFill>
              </a:rPr>
              <a:t>Skal afspejle</a:t>
            </a:r>
            <a:r>
              <a:rPr lang="da-DK" sz="1200" baseline="0" dirty="0">
                <a:solidFill>
                  <a:schemeClr val="tx1"/>
                </a:solidFill>
              </a:rPr>
              <a:t> dit budskab – og din målgruppe.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algn="l"/>
            <a:r>
              <a:rPr lang="da-DK" sz="800" baseline="0" dirty="0">
                <a:solidFill>
                  <a:schemeClr val="tx1"/>
                </a:solidFill>
              </a:rPr>
              <a:t>De billeder du kan hente ved </a:t>
            </a:r>
            <a:r>
              <a:rPr lang="da-DK" sz="800" b="0" i="1" baseline="0" dirty="0">
                <a:solidFill>
                  <a:schemeClr val="tx1"/>
                </a:solidFill>
              </a:rPr>
              <a:t>klik på ikon</a:t>
            </a:r>
            <a:r>
              <a:rPr lang="da-DK" sz="800" baseline="0" dirty="0">
                <a:solidFill>
                  <a:schemeClr val="tx1"/>
                </a:solidFill>
              </a:rPr>
              <a:t> understøtter PensionDanmarks fotostil og er behandlet og skåret herefter.</a:t>
            </a:r>
          </a:p>
          <a:p>
            <a:pPr algn="l"/>
            <a:endParaRPr lang="da-DK" sz="8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Screendumps</a:t>
            </a:r>
            <a:br>
              <a:rPr lang="da-DK" sz="800" baseline="0" dirty="0">
                <a:solidFill>
                  <a:schemeClr val="tx1"/>
                </a:solidFill>
              </a:rPr>
            </a:br>
            <a:r>
              <a:rPr lang="da-DK" sz="800" baseline="0" dirty="0">
                <a:solidFill>
                  <a:schemeClr val="tx1"/>
                </a:solidFill>
              </a:rPr>
              <a:t>For at sætte et kopieret screendump ind: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8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Marker kassen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Klik: </a:t>
            </a:r>
            <a:r>
              <a:rPr lang="da-DK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GODT TIP: 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Microsoft’s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8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Onenote</a:t>
            </a:r>
            <a:r>
              <a:rPr lang="da-DK" sz="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 at ”klippe” et billede fra din skærm.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algn="l"/>
            <a:r>
              <a:rPr lang="da-DK" sz="1200" b="1" baseline="0" dirty="0">
                <a:solidFill>
                  <a:schemeClr val="tx1"/>
                </a:solidFill>
              </a:rPr>
              <a:t>Dogmeregler:</a:t>
            </a:r>
          </a:p>
          <a:p>
            <a:pPr algn="l"/>
            <a:endParaRPr lang="da-DK" sz="1200" baseline="0" dirty="0">
              <a:solidFill>
                <a:schemeClr val="tx1"/>
              </a:solidFill>
            </a:endParaRPr>
          </a:p>
          <a:p>
            <a:pPr marL="228600" indent="-228600" algn="l">
              <a:buFont typeface="+mj-lt"/>
              <a:buNone/>
            </a:pPr>
            <a:r>
              <a:rPr lang="da-DK" sz="1200" baseline="0" dirty="0">
                <a:solidFill>
                  <a:schemeClr val="tx1"/>
                </a:solidFill>
              </a:rPr>
              <a:t>1	Ét budskab</a:t>
            </a:r>
          </a:p>
          <a:p>
            <a:pPr marL="228600" indent="-228600" algn="l">
              <a:buFont typeface="+mj-lt"/>
              <a:buNone/>
            </a:pPr>
            <a:r>
              <a:rPr lang="da-DK" sz="1200" baseline="0" dirty="0">
                <a:solidFill>
                  <a:schemeClr val="tx1"/>
                </a:solidFill>
              </a:rPr>
              <a:t>2	Stikord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3	PD farver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4	Enkelthed</a:t>
            </a:r>
          </a:p>
          <a:p>
            <a:pPr marL="228600" indent="-228600" algn="l">
              <a:buFont typeface="+mj-lt"/>
              <a:buNone/>
            </a:pPr>
            <a:r>
              <a:rPr lang="da-DK" sz="1200" b="0" baseline="0" dirty="0">
                <a:solidFill>
                  <a:schemeClr val="tx1"/>
                </a:solidFill>
              </a:rPr>
              <a:t>5	Professionalisme</a:t>
            </a:r>
          </a:p>
          <a:p>
            <a:pPr marL="0" indent="0" algn="l">
              <a:buFont typeface="+mj-lt"/>
              <a:buNone/>
              <a:tabLst/>
            </a:pPr>
            <a:endParaRPr lang="da-DK" sz="1200" b="1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71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i sort boks,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11315080" y="6271816"/>
            <a:ext cx="48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76000" y="1600201"/>
            <a:ext cx="11184000" cy="434907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456848C-DA3C-4358-9EC6-0553C49DC62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576000" y="432000"/>
            <a:ext cx="11184000" cy="4509797"/>
          </a:xfrm>
          <a:prstGeom prst="rect">
            <a:avLst/>
          </a:prstGeom>
          <a:solidFill>
            <a:srgbClr val="000000"/>
          </a:solidFill>
        </p:spPr>
        <p:txBody>
          <a:bodyPr vert="horz" lIns="144000" tIns="108000" rIns="144000" bIns="108000" rtlCol="0" anchor="t" anchorCtr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Overskrift, max. 2 linjer (juster selv boksbredde i forhold til tekstmængde)</a:t>
            </a:r>
          </a:p>
        </p:txBody>
      </p:sp>
    </p:spTree>
    <p:extLst>
      <p:ext uri="{BB962C8B-B14F-4D97-AF65-F5344CB8AC3E}">
        <p14:creationId xmlns:p14="http://schemas.microsoft.com/office/powerpoint/2010/main" val="1546614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ggrundsbillede, hvid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  <a:endParaRPr lang="da-DK" dirty="0"/>
          </a:p>
        </p:txBody>
      </p:sp>
      <p:sp>
        <p:nvSpPr>
          <p:cNvPr id="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576000" y="432000"/>
            <a:ext cx="3360000" cy="2520000"/>
          </a:xfrm>
          <a:prstGeom prst="rect">
            <a:avLst/>
          </a:prstGeom>
          <a:solidFill>
            <a:srgbClr val="FFFFFF"/>
          </a:solidFill>
        </p:spPr>
        <p:txBody>
          <a:bodyPr vert="horz" lIns="144000" tIns="108000" rIns="144000" bIns="108000" rtlCol="0" anchor="t" anchorCtr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 dirty="0"/>
              <a:t>Tekst – max. 6 linjer</a:t>
            </a:r>
          </a:p>
        </p:txBody>
      </p:sp>
    </p:spTree>
    <p:extLst>
      <p:ext uri="{BB962C8B-B14F-4D97-AF65-F5344CB8AC3E}">
        <p14:creationId xmlns:p14="http://schemas.microsoft.com/office/powerpoint/2010/main" val="3458102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(B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DC4-C0C2-49B9-8286-FE215C0ADE35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7" name="Bar">
            <a:extLst>
              <a:ext uri="{FF2B5EF4-FFF2-40B4-BE49-F238E27FC236}">
                <a16:creationId xmlns:a16="http://schemas.microsoft.com/office/drawing/2014/main" id="{8AC99E42-BDFB-4FBF-87F0-62E2A5788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520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5D9D-6D54-4A3A-B702-74374E2883D6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3128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E291-82C8-449C-B7AA-8EEF60D9D7D0}" type="datetime3">
              <a:rPr lang="da-DK" noProof="0" smtClean="0"/>
              <a:t>01.12.2021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152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E44-761C-4DC5-BF48-8C276B0A6F7A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50600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6BE9-80DD-4185-87B8-B90BD4164DDE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13860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2088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9" y="2673350"/>
            <a:ext cx="11818936" cy="3128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9190038" y="6489940"/>
            <a:ext cx="181292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365036BC-45AC-4A27-A642-D52AAE6F1227}" type="datetime3">
              <a:rPr lang="da-DK" smtClean="0"/>
              <a:t>01.12.2021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187825" y="6489940"/>
            <a:ext cx="48148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755" y="648994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B4E21AAF-20BD-4D89-A54B-4E4AB1FB5C13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4" y="6512755"/>
            <a:ext cx="1990963" cy="115555"/>
          </a:xfrm>
          <a:prstGeom prst="rect">
            <a:avLst/>
          </a:prstGeom>
        </p:spPr>
      </p:pic>
      <p:pic>
        <p:nvPicPr>
          <p:cNvPr id="39" name="Bar">
            <a:extLst>
              <a:ext uri="{FF2B5EF4-FFF2-40B4-BE49-F238E27FC236}">
                <a16:creationId xmlns:a16="http://schemas.microsoft.com/office/drawing/2014/main" id="{91280DC2-2A32-47EA-A9DC-33F0C35FD2F1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5535" b="16341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grpSp>
        <p:nvGrpSpPr>
          <p:cNvPr id="2" name="grid" hidden="1">
            <a:extLst>
              <a:ext uri="{FF2B5EF4-FFF2-40B4-BE49-F238E27FC236}">
                <a16:creationId xmlns:a16="http://schemas.microsoft.com/office/drawing/2014/main" id="{3816CB75-3CA9-4CED-8462-FAEC57E06DE6}"/>
              </a:ext>
            </a:extLst>
          </p:cNvPr>
          <p:cNvGrpSpPr/>
          <p:nvPr userDrawn="1"/>
        </p:nvGrpSpPr>
        <p:grpSpPr>
          <a:xfrm>
            <a:off x="0" y="0"/>
            <a:ext cx="12192120" cy="6858000"/>
            <a:chOff x="0" y="0"/>
            <a:chExt cx="12192120" cy="6858000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1C08BA31-ED23-4E6B-A388-538F1E2A8C75}"/>
                </a:ext>
              </a:extLst>
            </p:cNvPr>
            <p:cNvSpPr/>
            <p:nvPr userDrawn="1"/>
          </p:nvSpPr>
          <p:spPr>
            <a:xfrm>
              <a:off x="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4C34177-7526-45D6-95BF-2D4E29F22F14}"/>
                </a:ext>
              </a:extLst>
            </p:cNvPr>
            <p:cNvSpPr/>
            <p:nvPr userDrawn="1"/>
          </p:nvSpPr>
          <p:spPr>
            <a:xfrm>
              <a:off x="12004920" y="6701354"/>
              <a:ext cx="187200" cy="1566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268A3053-6ED2-479B-B28D-49080D2B1888}"/>
                </a:ext>
              </a:extLst>
            </p:cNvPr>
            <p:cNvSpPr/>
            <p:nvPr userDrawn="1"/>
          </p:nvSpPr>
          <p:spPr>
            <a:xfrm>
              <a:off x="1200492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0626D59-5E2F-49B0-B769-E91AA53F0BB5}"/>
                </a:ext>
              </a:extLst>
            </p:cNvPr>
            <p:cNvSpPr/>
            <p:nvPr userDrawn="1"/>
          </p:nvSpPr>
          <p:spPr>
            <a:xfrm>
              <a:off x="10004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9BCD4A38-71EF-416C-8BBD-234029D1CFE9}"/>
                </a:ext>
              </a:extLst>
            </p:cNvPr>
            <p:cNvSpPr/>
            <p:nvPr userDrawn="1"/>
          </p:nvSpPr>
          <p:spPr>
            <a:xfrm>
              <a:off x="200082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86354412-7B83-40C4-82D8-FA477915803A}"/>
                </a:ext>
              </a:extLst>
            </p:cNvPr>
            <p:cNvSpPr/>
            <p:nvPr userDrawn="1"/>
          </p:nvSpPr>
          <p:spPr>
            <a:xfrm>
              <a:off x="300123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254F1A9-4EC3-41F2-87CF-EF9845A12D08}"/>
                </a:ext>
              </a:extLst>
            </p:cNvPr>
            <p:cNvSpPr/>
            <p:nvPr userDrawn="1"/>
          </p:nvSpPr>
          <p:spPr>
            <a:xfrm>
              <a:off x="400164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22894C70-AD83-4F41-961C-75B0C6CA7244}"/>
                </a:ext>
              </a:extLst>
            </p:cNvPr>
            <p:cNvSpPr/>
            <p:nvPr userDrawn="1"/>
          </p:nvSpPr>
          <p:spPr>
            <a:xfrm>
              <a:off x="500205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B431117-02E8-4C03-B4CD-835EE954A55F}"/>
                </a:ext>
              </a:extLst>
            </p:cNvPr>
            <p:cNvSpPr/>
            <p:nvPr userDrawn="1"/>
          </p:nvSpPr>
          <p:spPr>
            <a:xfrm>
              <a:off x="600246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92D1820A-E038-4C3D-9145-B3B23823831B}"/>
                </a:ext>
              </a:extLst>
            </p:cNvPr>
            <p:cNvSpPr/>
            <p:nvPr userDrawn="1"/>
          </p:nvSpPr>
          <p:spPr>
            <a:xfrm>
              <a:off x="700287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E00016D0-7FBC-4687-8D64-007D6502AE75}"/>
                </a:ext>
              </a:extLst>
            </p:cNvPr>
            <p:cNvSpPr/>
            <p:nvPr userDrawn="1"/>
          </p:nvSpPr>
          <p:spPr>
            <a:xfrm>
              <a:off x="800328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535722E2-1193-4B6C-8DA3-AF4239B99D1A}"/>
                </a:ext>
              </a:extLst>
            </p:cNvPr>
            <p:cNvSpPr/>
            <p:nvPr userDrawn="1"/>
          </p:nvSpPr>
          <p:spPr>
            <a:xfrm>
              <a:off x="900369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31FD0B5E-D4CF-4D2D-8F78-ACB82BD0D36A}"/>
                </a:ext>
              </a:extLst>
            </p:cNvPr>
            <p:cNvSpPr/>
            <p:nvPr userDrawn="1"/>
          </p:nvSpPr>
          <p:spPr>
            <a:xfrm>
              <a:off x="1000410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BBB06BE5-D475-43F7-9E01-E5DA1DBE6E79}"/>
                </a:ext>
              </a:extLst>
            </p:cNvPr>
            <p:cNvSpPr/>
            <p:nvPr userDrawn="1"/>
          </p:nvSpPr>
          <p:spPr>
            <a:xfrm>
              <a:off x="110045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CC7B054-75BB-45AB-AB1D-57DF97F7A271}"/>
                </a:ext>
              </a:extLst>
            </p:cNvPr>
            <p:cNvSpPr/>
            <p:nvPr userDrawn="1"/>
          </p:nvSpPr>
          <p:spPr>
            <a:xfrm flipH="1">
              <a:off x="0" y="5803478"/>
              <a:ext cx="12192000" cy="6959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84" r:id="rId41"/>
    <p:sldLayoutId id="2147483785" r:id="rId42"/>
    <p:sldLayoutId id="2147483786" r:id="rId43"/>
    <p:sldLayoutId id="2147483787" r:id="rId44"/>
    <p:sldLayoutId id="2147483788" r:id="rId45"/>
    <p:sldLayoutId id="2147483670" r:id="rId46"/>
    <p:sldLayoutId id="2147483791" r:id="rId47"/>
    <p:sldLayoutId id="2147483792" r:id="rId48"/>
    <p:sldLayoutId id="2147483793" r:id="rId49"/>
    <p:sldLayoutId id="2147483892" r:id="rId50"/>
    <p:sldLayoutId id="2147483893" r:id="rId51"/>
    <p:sldLayoutId id="2147483894" r:id="rId52"/>
    <p:sldLayoutId id="2147483895" r:id="rId53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8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654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6" pos="117" userDrawn="1">
          <p15:clr>
            <a:srgbClr val="F26B43"/>
          </p15:clr>
        </p15:guide>
        <p15:guide id="8" orient="horz" pos="117" userDrawn="1">
          <p15:clr>
            <a:srgbClr val="F26B43"/>
          </p15:clr>
        </p15:guide>
        <p15:guide id="9" pos="7562" userDrawn="1">
          <p15:clr>
            <a:srgbClr val="F26B43"/>
          </p15:clr>
        </p15:guide>
        <p15:guide id="10" pos="630" userDrawn="1">
          <p15:clr>
            <a:srgbClr val="F26B43"/>
          </p15:clr>
        </p15:guide>
        <p15:guide id="11" pos="748" userDrawn="1">
          <p15:clr>
            <a:srgbClr val="F26B43"/>
          </p15:clr>
        </p15:guide>
        <p15:guide id="12" orient="horz" pos="1684" userDrawn="1">
          <p15:clr>
            <a:srgbClr val="F26B43"/>
          </p15:clr>
        </p15:guide>
        <p15:guide id="14" pos="1260" userDrawn="1">
          <p15:clr>
            <a:srgbClr val="F26B43"/>
          </p15:clr>
        </p15:guide>
        <p15:guide id="15" pos="1378" userDrawn="1">
          <p15:clr>
            <a:srgbClr val="F26B43"/>
          </p15:clr>
        </p15:guide>
        <p15:guide id="16" pos="1890" userDrawn="1">
          <p15:clr>
            <a:srgbClr val="F26B43"/>
          </p15:clr>
        </p15:guide>
        <p15:guide id="17" pos="2008" userDrawn="1">
          <p15:clr>
            <a:srgbClr val="F26B43"/>
          </p15:clr>
        </p15:guide>
        <p15:guide id="18" pos="2520" userDrawn="1">
          <p15:clr>
            <a:srgbClr val="F26B43"/>
          </p15:clr>
        </p15:guide>
        <p15:guide id="19" pos="2638" userDrawn="1">
          <p15:clr>
            <a:srgbClr val="F26B43"/>
          </p15:clr>
        </p15:guide>
        <p15:guide id="20" pos="3150" userDrawn="1">
          <p15:clr>
            <a:srgbClr val="F26B43"/>
          </p15:clr>
        </p15:guide>
        <p15:guide id="21" pos="3268" userDrawn="1">
          <p15:clr>
            <a:srgbClr val="F26B43"/>
          </p15:clr>
        </p15:guide>
        <p15:guide id="22" pos="3781" userDrawn="1">
          <p15:clr>
            <a:srgbClr val="F26B43"/>
          </p15:clr>
        </p15:guide>
        <p15:guide id="23" pos="3898" userDrawn="1">
          <p15:clr>
            <a:srgbClr val="F26B43"/>
          </p15:clr>
        </p15:guide>
        <p15:guide id="24" pos="4411" userDrawn="1">
          <p15:clr>
            <a:srgbClr val="F26B43"/>
          </p15:clr>
        </p15:guide>
        <p15:guide id="25" pos="4529" userDrawn="1">
          <p15:clr>
            <a:srgbClr val="F26B43"/>
          </p15:clr>
        </p15:guide>
        <p15:guide id="26" pos="5041" userDrawn="1">
          <p15:clr>
            <a:srgbClr val="F26B43"/>
          </p15:clr>
        </p15:guide>
        <p15:guide id="27" pos="5159" userDrawn="1">
          <p15:clr>
            <a:srgbClr val="F26B43"/>
          </p15:clr>
        </p15:guide>
        <p15:guide id="28" pos="5671" userDrawn="1">
          <p15:clr>
            <a:srgbClr val="F26B43"/>
          </p15:clr>
        </p15:guide>
        <p15:guide id="29" pos="5789" userDrawn="1">
          <p15:clr>
            <a:srgbClr val="F26B43"/>
          </p15:clr>
        </p15:guide>
        <p15:guide id="30" pos="6301" userDrawn="1">
          <p15:clr>
            <a:srgbClr val="F26B43"/>
          </p15:clr>
        </p15:guide>
        <p15:guide id="31" pos="6419" userDrawn="1">
          <p15:clr>
            <a:srgbClr val="F26B43"/>
          </p15:clr>
        </p15:guide>
        <p15:guide id="32" pos="6931" userDrawn="1">
          <p15:clr>
            <a:srgbClr val="F26B43"/>
          </p15:clr>
        </p15:guide>
        <p15:guide id="33" pos="7049" userDrawn="1">
          <p15:clr>
            <a:srgbClr val="F26B43"/>
          </p15:clr>
        </p15:guide>
        <p15:guide id="34" orient="horz" pos="3655" userDrawn="1">
          <p15:clr>
            <a:srgbClr val="F26B43"/>
          </p15:clr>
        </p15:guide>
        <p15:guide id="35" orient="horz" pos="4094" userDrawn="1">
          <p15:clr>
            <a:srgbClr val="F26B43"/>
          </p15:clr>
        </p15:guide>
        <p15:guide id="36" orient="horz" pos="4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8DE-3EBA-4843-B85E-2A19C2774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Getting regional leadership right </a:t>
            </a:r>
            <a:endParaRPr lang="da-DK" sz="12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4F43-5F83-4A37-9114-153F3505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C1C4-1AE8-42DF-8D73-D83BB9A9625C}" type="datetime3">
              <a:rPr lang="da-DK" smtClean="0"/>
              <a:t>01.12.2021</a:t>
            </a:fld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9B83E-D913-4815-92E5-200129E3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9943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112FE6F8-27AB-144A-A369-908773E1A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74" y="1196538"/>
            <a:ext cx="6818526" cy="4349750"/>
          </a:xfr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8650D0A-1860-C447-B4BC-D8976246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6848C-DA3C-4358-9EC6-0553C49DC62D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F996F44-2A8D-4B45-B0BF-13ABA814E869}"/>
              </a:ext>
            </a:extLst>
          </p:cNvPr>
          <p:cNvSpPr txBox="1"/>
          <p:nvPr/>
        </p:nvSpPr>
        <p:spPr>
          <a:xfrm>
            <a:off x="607170" y="1914525"/>
            <a:ext cx="41299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Now: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Lowest</a:t>
            </a:r>
            <a:r>
              <a:rPr lang="da-DK" sz="2000" b="1" dirty="0"/>
              <a:t> </a:t>
            </a:r>
            <a:r>
              <a:rPr lang="da-DK" sz="2000" b="1" dirty="0" err="1"/>
              <a:t>unemployment</a:t>
            </a:r>
            <a:r>
              <a:rPr lang="da-DK" sz="2000" b="1" dirty="0"/>
              <a:t> in Spain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Economic</a:t>
            </a:r>
            <a:r>
              <a:rPr lang="da-DK" sz="2000" b="1" dirty="0"/>
              <a:t> </a:t>
            </a:r>
            <a:r>
              <a:rPr lang="da-DK" sz="2000" b="1" dirty="0" err="1"/>
              <a:t>powerhouse</a:t>
            </a:r>
            <a:r>
              <a:rPr lang="da-DK" sz="2000" b="1" dirty="0"/>
              <a:t> driven by innovation and green </a:t>
            </a:r>
            <a:r>
              <a:rPr lang="da-DK" sz="2000" b="1" dirty="0" err="1"/>
              <a:t>tech</a:t>
            </a: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Among</a:t>
            </a:r>
            <a:r>
              <a:rPr lang="da-DK" sz="2000" b="1" dirty="0"/>
              <a:t> Europes top ‘most livable </a:t>
            </a:r>
            <a:r>
              <a:rPr lang="da-DK" sz="2000" b="1" dirty="0" err="1"/>
              <a:t>cities</a:t>
            </a:r>
            <a:r>
              <a:rPr lang="da-DK" sz="2000" b="1" dirty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Top </a:t>
            </a:r>
            <a:r>
              <a:rPr lang="da-DK" sz="2000" b="1" dirty="0" err="1"/>
              <a:t>ranked</a:t>
            </a:r>
            <a:r>
              <a:rPr lang="da-DK" sz="2000" b="1" dirty="0"/>
              <a:t> intelligent city (IMD Smart City </a:t>
            </a:r>
            <a:r>
              <a:rPr lang="da-DK" sz="2000" b="1" dirty="0" err="1"/>
              <a:t>Observatory</a:t>
            </a:r>
            <a:r>
              <a:rPr lang="da-DK" sz="2000" b="1" dirty="0"/>
              <a:t>).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834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B0052B5-A431-3D46-811C-5F146F42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456848C-DA3C-4358-9EC6-0553C49DC62D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6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511D7E9-EC03-F84F-94D4-72997A6AC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432000"/>
            <a:ext cx="11184000" cy="45097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/>
              <a:t>NOW: Green Mobility</a:t>
            </a:r>
          </a:p>
        </p:txBody>
      </p:sp>
      <p:graphicFrame>
        <p:nvGraphicFramePr>
          <p:cNvPr id="6" name="Pladsholder til indhold 1">
            <a:extLst>
              <a:ext uri="{FF2B5EF4-FFF2-40B4-BE49-F238E27FC236}">
                <a16:creationId xmlns:a16="http://schemas.microsoft.com/office/drawing/2014/main" id="{5259D801-FBB3-434F-B933-735CF91235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532322"/>
              </p:ext>
            </p:extLst>
          </p:nvPr>
        </p:nvGraphicFramePr>
        <p:xfrm>
          <a:off x="576000" y="1600201"/>
          <a:ext cx="11184000" cy="434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031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647DD89-1BE6-4D4E-956E-04ACC7EF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0ACAD3F-ED69-DC41-9107-D9B5D166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9413"/>
            <a:ext cx="9144000" cy="56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2F4C027-A3F3-1146-97B5-EDACE733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933F13F-F4E1-C943-987F-85B59100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0366"/>
            <a:ext cx="9144000" cy="52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0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C95C038-E792-0048-8E09-707765AB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456848C-DA3C-4358-9EC6-0553C49DC62D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6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4E1F85-7E9A-DA47-99AD-CA290011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432000"/>
            <a:ext cx="11184000" cy="45097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/>
              <a:t>Results</a:t>
            </a:r>
          </a:p>
        </p:txBody>
      </p:sp>
      <p:graphicFrame>
        <p:nvGraphicFramePr>
          <p:cNvPr id="6" name="Pladsholder til indhold 1">
            <a:extLst>
              <a:ext uri="{FF2B5EF4-FFF2-40B4-BE49-F238E27FC236}">
                <a16:creationId xmlns:a16="http://schemas.microsoft.com/office/drawing/2014/main" id="{B2BC8E16-E050-4B4C-8A7B-6384E50E7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642445"/>
              </p:ext>
            </p:extLst>
          </p:nvPr>
        </p:nvGraphicFramePr>
        <p:xfrm>
          <a:off x="576000" y="1600201"/>
          <a:ext cx="11184000" cy="434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37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2D811AF-E0BB-2145-B73E-F4B884D2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47" y="6383389"/>
            <a:ext cx="394920" cy="180000"/>
          </a:xfrm>
        </p:spPr>
        <p:txBody>
          <a:bodyPr/>
          <a:lstStyle/>
          <a:p>
            <a:fld id="{E456848C-DA3C-4358-9EC6-0553C49DC62D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376CDBD-AF95-704A-B34D-275732B6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-11563050"/>
            <a:ext cx="7722880" cy="180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37500" b="1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      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37500" b="1" dirty="0">
              <a:solidFill>
                <a:srgbClr val="000000"/>
              </a:solidFill>
              <a:latin typeface="Arial" panose="020B0604020202020204" pitchFamily="34" charset="0"/>
              <a:ea typeface="Arial Narrow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b="1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THE METROPOLITAN AREA OF BILBAO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35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municipalities</a:t>
            </a: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 centrered on the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Nervion</a:t>
            </a: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 river and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estuary</a:t>
            </a:r>
            <a:endParaRPr lang="da-DK" altLang="da-DK" dirty="0"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50C6CE-12FE-724F-99D0-DC31091C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08" y="620688"/>
            <a:ext cx="9175292" cy="43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18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45C9A49-A738-6F49-B5F1-53AFFFE8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22017DF-D043-ED45-A990-AB52889A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8065"/>
            <a:ext cx="9144000" cy="56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03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EC235F4-7293-A949-ADEA-E2763322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456848C-DA3C-4358-9EC6-0553C49DC62D}" type="slidenum">
              <a:rPr lang="da-DK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5460F1-A336-0240-8074-00ACA225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432000"/>
            <a:ext cx="11184000" cy="4509797"/>
          </a:xfrm>
        </p:spPr>
        <p:txBody>
          <a:bodyPr anchor="t">
            <a:normAutofit/>
          </a:bodyPr>
          <a:lstStyle/>
          <a:p>
            <a:r>
              <a:rPr lang="da-DK" sz="7200" dirty="0" err="1"/>
              <a:t>Leadership</a:t>
            </a:r>
            <a:r>
              <a:rPr lang="da-DK" sz="7200" dirty="0"/>
              <a:t> over </a:t>
            </a:r>
            <a:r>
              <a:rPr lang="da-DK" sz="7200" dirty="0" err="1"/>
              <a:t>structure</a:t>
            </a:r>
            <a:endParaRPr lang="da-DK" sz="7200" dirty="0"/>
          </a:p>
        </p:txBody>
      </p:sp>
      <p:graphicFrame>
        <p:nvGraphicFramePr>
          <p:cNvPr id="6" name="Pladsholder til indhold 1">
            <a:extLst>
              <a:ext uri="{FF2B5EF4-FFF2-40B4-BE49-F238E27FC236}">
                <a16:creationId xmlns:a16="http://schemas.microsoft.com/office/drawing/2014/main" id="{E47D1A9D-A23B-4051-B370-82BB6222D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309699"/>
              </p:ext>
            </p:extLst>
          </p:nvPr>
        </p:nvGraphicFramePr>
        <p:xfrm>
          <a:off x="576000" y="2032976"/>
          <a:ext cx="11184000" cy="434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105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2A096-9F6E-4285-9FC5-5F068B9A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214290"/>
            <a:ext cx="12001500" cy="605908"/>
          </a:xfrm>
        </p:spPr>
        <p:txBody>
          <a:bodyPr>
            <a:normAutofit/>
          </a:bodyPr>
          <a:lstStyle/>
          <a:p>
            <a:r>
              <a:rPr lang="da-DK" sz="4000" dirty="0"/>
              <a:t>Strategic Urban </a:t>
            </a:r>
            <a:r>
              <a:rPr lang="da-DK" sz="4000" dirty="0" err="1"/>
              <a:t>Governance</a:t>
            </a:r>
            <a:endParaRPr lang="da-DK" sz="40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7DE963C-1890-45CF-A4E8-C8C912575A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DF67FB6B-1E64-4124-AC53-888ED8EB5094}" type="slidenum">
              <a:rPr lang="da-DK" kern="1200" smtClean="0">
                <a:solidFill>
                  <a:srgbClr val="132D4F">
                    <a:tint val="75000"/>
                  </a:srgbClr>
                </a:solidFill>
                <a:latin typeface="Verdana"/>
                <a:ea typeface="+mn-ea"/>
                <a:cs typeface="+mn-cs"/>
              </a:rPr>
              <a:pPr rtl="0"/>
              <a:t>2</a:t>
            </a:fld>
            <a:endParaRPr lang="da-DK" kern="1200" dirty="0">
              <a:solidFill>
                <a:srgbClr val="132D4F">
                  <a:tint val="75000"/>
                </a:srgbClr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064EEA8-0B71-4E89-92C5-92A56A84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" y="820198"/>
            <a:ext cx="8686051" cy="534285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3DAD0D2-D2F0-44C6-9F37-A6C5E6326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79" y="84680"/>
            <a:ext cx="2376264" cy="3117532"/>
          </a:xfrm>
          <a:prstGeom prst="rect">
            <a:avLst/>
          </a:prstGeom>
        </p:spPr>
      </p:pic>
      <p:pic>
        <p:nvPicPr>
          <p:cNvPr id="12" name="Billede 11" descr="LOKALLEDELSELOKALVÆKST_B[1].pdf">
            <a:extLst>
              <a:ext uri="{FF2B5EF4-FFF2-40B4-BE49-F238E27FC236}">
                <a16:creationId xmlns:a16="http://schemas.microsoft.com/office/drawing/2014/main" id="{25A991F6-6EA7-4D58-8E94-B10022B1E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87" y="3280997"/>
            <a:ext cx="2376264" cy="3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6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57251"/>
            <a:ext cx="4294165" cy="285757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64" y="2520100"/>
            <a:ext cx="5464037" cy="3480650"/>
          </a:xfrm>
          <a:prstGeom prst="rect">
            <a:avLst/>
          </a:prstGeom>
        </p:spPr>
      </p:pic>
      <p:pic>
        <p:nvPicPr>
          <p:cNvPr id="11" name="Billede 10" descr="Skærmbillede 2020-08-16 kl. 08.04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65" y="4711279"/>
            <a:ext cx="21050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31CAA89-CA7E-474B-8155-7C876B5D7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06D075C-5396-944B-A995-D583C0EC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6848C-DA3C-4358-9EC6-0553C49DC62D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7E90EB4-36F8-2346-8A64-13831AC7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00" y="432000"/>
            <a:ext cx="8388000" cy="1291032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274EF-A5AE-2640-8B68-872E6B37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514"/>
            <a:ext cx="9144000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31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2D811AF-E0BB-2145-B73E-F4B884D2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47" y="6383389"/>
            <a:ext cx="394920" cy="180000"/>
          </a:xfrm>
        </p:spPr>
        <p:txBody>
          <a:bodyPr/>
          <a:lstStyle/>
          <a:p>
            <a:fld id="{E456848C-DA3C-4358-9EC6-0553C49DC62D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376CDBD-AF95-704A-B34D-275732B6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-11563050"/>
            <a:ext cx="7722880" cy="180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37500" b="1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      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37500" b="1" dirty="0">
              <a:solidFill>
                <a:srgbClr val="000000"/>
              </a:solidFill>
              <a:latin typeface="Arial" panose="020B0604020202020204" pitchFamily="34" charset="0"/>
              <a:ea typeface="Arial Narrow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b="1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THE METROPOLITAN AREA OF BILBAO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35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municipalities</a:t>
            </a: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 centrered on the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Nervion</a:t>
            </a:r>
            <a:r>
              <a:rPr lang="da-DK" altLang="da-DK" dirty="0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 river and </a:t>
            </a:r>
            <a:r>
              <a:rPr lang="da-DK" altLang="da-DK" dirty="0" err="1">
                <a:solidFill>
                  <a:srgbClr val="000000"/>
                </a:solidFill>
                <a:latin typeface="Arial" panose="020B0604020202020204" pitchFamily="34" charset="0"/>
                <a:ea typeface="Arial Narrow" panose="020B0604020202020204" pitchFamily="34" charset="0"/>
              </a:rPr>
              <a:t>estuary</a:t>
            </a:r>
            <a:endParaRPr lang="da-DK" altLang="da-DK" dirty="0"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50C6CE-12FE-724F-99D0-DC31091C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08" y="620688"/>
            <a:ext cx="9175292" cy="43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AABD701C-DCDA-1441-AAB4-622F56B9B8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2586"/>
          <a:stretch>
            <a:fillRect/>
          </a:stretch>
        </p:blipFill>
        <p:spPr/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B49C76E-5CAB-C54B-977F-50DADF2D2A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6713" y="6238875"/>
            <a:ext cx="395287" cy="395288"/>
          </a:xfrm>
        </p:spPr>
        <p:txBody>
          <a:bodyPr/>
          <a:lstStyle/>
          <a:p>
            <a:fld id="{E456848C-DA3C-4358-9EC6-0553C49DC62D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03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dsholder til indhold 20">
            <a:extLst>
              <a:ext uri="{FF2B5EF4-FFF2-40B4-BE49-F238E27FC236}">
                <a16:creationId xmlns:a16="http://schemas.microsoft.com/office/drawing/2014/main" id="{B7913D59-7CEE-4144-B652-5B1E6D43A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90" y="1628801"/>
            <a:ext cx="8862007" cy="4074761"/>
          </a:xfrm>
        </p:spPr>
      </p:pic>
    </p:spTree>
    <p:extLst>
      <p:ext uri="{BB962C8B-B14F-4D97-AF65-F5344CB8AC3E}">
        <p14:creationId xmlns:p14="http://schemas.microsoft.com/office/powerpoint/2010/main" val="78709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4FB0AEA-B9CA-F048-B5AB-67BB3C52C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18"/>
            <a:ext cx="5328103" cy="3998746"/>
          </a:xfr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AD8D4C0-8A78-0D4B-A6AC-3C388A46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6848C-DA3C-4358-9EC6-0553C49DC62D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A0CBCEC-6633-1048-8C97-83BE89AA0EE4}"/>
              </a:ext>
            </a:extLst>
          </p:cNvPr>
          <p:cNvSpPr txBox="1"/>
          <p:nvPr/>
        </p:nvSpPr>
        <p:spPr>
          <a:xfrm>
            <a:off x="2459596" y="4484878"/>
            <a:ext cx="7272808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da-DK" b="1" dirty="0"/>
              <a:t>30% </a:t>
            </a:r>
            <a:r>
              <a:rPr lang="da-DK" b="1" dirty="0" err="1"/>
              <a:t>unemployment</a:t>
            </a:r>
            <a:endParaRPr lang="da-DK" b="1" dirty="0"/>
          </a:p>
          <a:p>
            <a:r>
              <a:rPr lang="da-DK" b="1" dirty="0" err="1"/>
              <a:t>Worst</a:t>
            </a:r>
            <a:r>
              <a:rPr lang="da-DK" b="1" dirty="0"/>
              <a:t> </a:t>
            </a:r>
            <a:r>
              <a:rPr lang="da-DK" b="1" dirty="0" err="1"/>
              <a:t>environment</a:t>
            </a:r>
            <a:r>
              <a:rPr lang="da-DK" b="1" dirty="0"/>
              <a:t> in Europe</a:t>
            </a:r>
          </a:p>
          <a:p>
            <a:r>
              <a:rPr lang="da-DK" b="1" dirty="0"/>
              <a:t>River </a:t>
            </a:r>
            <a:r>
              <a:rPr lang="da-DK" b="1" dirty="0" err="1"/>
              <a:t>Nervion</a:t>
            </a:r>
            <a:r>
              <a:rPr lang="da-DK" b="1" dirty="0"/>
              <a:t> </a:t>
            </a:r>
            <a:r>
              <a:rPr lang="da-DK" b="1" dirty="0" err="1"/>
              <a:t>dead</a:t>
            </a:r>
            <a:endParaRPr lang="da-DK" b="1" dirty="0"/>
          </a:p>
          <a:p>
            <a:endParaRPr lang="da-DK" b="1" dirty="0"/>
          </a:p>
          <a:p>
            <a:endParaRPr lang="da-DK" b="1" dirty="0"/>
          </a:p>
          <a:p>
            <a:endParaRPr lang="da-DK" b="1" dirty="0"/>
          </a:p>
          <a:p>
            <a:r>
              <a:rPr lang="da-DK" b="1" dirty="0" err="1"/>
              <a:t>Poor</a:t>
            </a:r>
            <a:r>
              <a:rPr lang="da-DK" b="1" dirty="0"/>
              <a:t> </a:t>
            </a:r>
            <a:r>
              <a:rPr lang="da-DK" b="1" dirty="0" err="1"/>
              <a:t>quality</a:t>
            </a:r>
            <a:r>
              <a:rPr lang="da-DK" b="1" dirty="0"/>
              <a:t> of </a:t>
            </a:r>
            <a:r>
              <a:rPr lang="da-DK" b="1" dirty="0" err="1"/>
              <a:t>life</a:t>
            </a:r>
            <a:endParaRPr lang="da-DK" b="1" dirty="0"/>
          </a:p>
          <a:p>
            <a:r>
              <a:rPr lang="da-DK" b="1" dirty="0" err="1"/>
              <a:t>Decreasing</a:t>
            </a:r>
            <a:r>
              <a:rPr lang="da-DK" b="1" dirty="0"/>
              <a:t> population</a:t>
            </a:r>
          </a:p>
          <a:p>
            <a:r>
              <a:rPr lang="da-DK" b="1" dirty="0"/>
              <a:t>No </a:t>
            </a:r>
            <a:r>
              <a:rPr lang="da-DK" b="1" dirty="0" err="1"/>
              <a:t>tourism</a:t>
            </a:r>
            <a:endParaRPr lang="da-DK" b="1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55F167D-B4B7-AC4A-9BAC-F5631D30A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42" y="1"/>
            <a:ext cx="4505976" cy="33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633FED0-AC72-4C97-9E77-B8211CF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02BF2FF-BEFD-4003-8746-8485DD7C84A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77609960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DAC PP">
      <a:dk1>
        <a:sysClr val="windowText" lastClr="000000"/>
      </a:dk1>
      <a:lt1>
        <a:sysClr val="window" lastClr="FFFFFF"/>
      </a:lt1>
      <a:dk2>
        <a:srgbClr val="FFDC00"/>
      </a:dk2>
      <a:lt2>
        <a:srgbClr val="8EDEFF"/>
      </a:lt2>
      <a:accent1>
        <a:srgbClr val="FF0000"/>
      </a:accent1>
      <a:accent2>
        <a:srgbClr val="FF8DA1"/>
      </a:accent2>
      <a:accent3>
        <a:srgbClr val="5F249F"/>
      </a:accent3>
      <a:accent4>
        <a:srgbClr val="00C389"/>
      </a:accent4>
      <a:accent5>
        <a:srgbClr val="FF7500"/>
      </a:accent5>
      <a:accent6>
        <a:srgbClr val="802424"/>
      </a:accent6>
      <a:hlink>
        <a:srgbClr val="003DA5"/>
      </a:hlink>
      <a:folHlink>
        <a:srgbClr val="000000"/>
      </a:folHlink>
    </a:clrScheme>
    <a:fontScheme name="DAC PP">
      <a:majorFont>
        <a:latin typeface="GT Pressura Regular"/>
        <a:ea typeface=""/>
        <a:cs typeface=""/>
      </a:majorFont>
      <a:minorFont>
        <a:latin typeface="GT Pressura Mon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AC 16-9 skabelon.potx" id="{69D4B1D2-5FB9-480B-8781-F379B83108E4}" vid="{72020A21-CAD1-4D8F-9756-37F5A6F51834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9E70BE2035AC43B972CFD32B2C0319" ma:contentTypeVersion="11" ma:contentTypeDescription="Skapa ett nytt dokument." ma:contentTypeScope="" ma:versionID="7e97677da784db6065853629e2a4ecfd">
  <xsd:schema xmlns:xsd="http://www.w3.org/2001/XMLSchema" xmlns:xs="http://www.w3.org/2001/XMLSchema" xmlns:p="http://schemas.microsoft.com/office/2006/metadata/properties" xmlns:ns2="5ad65afb-b3da-4d16-b4f6-fc806132d5db" xmlns:ns3="5fbc4bb7-9b1a-4b68-9584-27d8635d03f0" targetNamespace="http://schemas.microsoft.com/office/2006/metadata/properties" ma:root="true" ma:fieldsID="e90a1cd4b0633320107ee8b919964deb" ns2:_="" ns3:_="">
    <xsd:import namespace="5ad65afb-b3da-4d16-b4f6-fc806132d5db"/>
    <xsd:import namespace="5fbc4bb7-9b1a-4b68-9584-27d8635d0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65afb-b3da-4d16-b4f6-fc806132d5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bc4bb7-9b1a-4b68-9584-27d8635d0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121593-7F1D-4DAF-9725-9B04770256CF}"/>
</file>

<file path=customXml/itemProps2.xml><?xml version="1.0" encoding="utf-8"?>
<ds:datastoreItem xmlns:ds="http://schemas.openxmlformats.org/officeDocument/2006/customXml" ds:itemID="{0655BBE0-0582-49EA-BC10-37C5953036E6}"/>
</file>

<file path=customXml/itemProps3.xml><?xml version="1.0" encoding="utf-8"?>
<ds:datastoreItem xmlns:ds="http://schemas.openxmlformats.org/officeDocument/2006/customXml" ds:itemID="{698BC173-674C-466A-B4B5-EE6A76426D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389</Words>
  <Application>Microsoft Office PowerPoint</Application>
  <PresentationFormat>Widescreen</PresentationFormat>
  <Paragraphs>65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GT Pressura Light</vt:lpstr>
      <vt:lpstr>GT Pressura Mono Regular</vt:lpstr>
      <vt:lpstr>GT Pressura Regular</vt:lpstr>
      <vt:lpstr>Verdana</vt:lpstr>
      <vt:lpstr>Blank</vt:lpstr>
      <vt:lpstr>Getting regional leadership right </vt:lpstr>
      <vt:lpstr>Strategic Urban Governance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NOW: Green Mobility</vt:lpstr>
      <vt:lpstr>PowerPoint Presentation</vt:lpstr>
      <vt:lpstr>PowerPoint Presentation</vt:lpstr>
      <vt:lpstr>Results</vt:lpstr>
      <vt:lpstr>PowerPoint Presentation</vt:lpstr>
      <vt:lpstr>PowerPoint Presentation</vt:lpstr>
      <vt:lpstr>Leadership over 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2018-09-26T08:13:22Z</dcterms:created>
  <dcterms:modified xsi:type="dcterms:W3CDTF">2021-12-01T13:16:06Z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0x010100229E70BE2035AC43B972CFD32B2C0319</vt:lpwstr>
  </property>
</Properties>
</file>