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1556" r:id="rId3"/>
    <p:sldId id="257" r:id="rId4"/>
    <p:sldId id="258" r:id="rId5"/>
    <p:sldId id="262" r:id="rId6"/>
    <p:sldId id="264" r:id="rId7"/>
    <p:sldId id="259" r:id="rId8"/>
    <p:sldId id="1557" r:id="rId9"/>
    <p:sldId id="261"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215" autoAdjust="0"/>
    <p:restoredTop sz="94660"/>
  </p:normalViewPr>
  <p:slideViewPr>
    <p:cSldViewPr snapToGrid="0">
      <p:cViewPr>
        <p:scale>
          <a:sx n="50" d="100"/>
          <a:sy n="50" d="100"/>
        </p:scale>
        <p:origin x="2058" y="4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A66CA-4145-49C9-B219-76EC278E5B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85C19623-ECF3-4E65-B78A-8C7E391BF9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10119474-5AB2-465B-BE29-642880F8DCF4}"/>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5" name="Footer Placeholder 4">
            <a:extLst>
              <a:ext uri="{FF2B5EF4-FFF2-40B4-BE49-F238E27FC236}">
                <a16:creationId xmlns:a16="http://schemas.microsoft.com/office/drawing/2014/main" id="{C3017CFF-0651-40CC-9CAE-F754336B7379}"/>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57C09610-B9FF-4C92-9329-5B7F4D03A3D6}"/>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427359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E508-54BE-4939-9C4B-0C0CCC907A7E}"/>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F7F5292F-6A84-4FE8-96AF-00D0BA7A91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358494A2-262E-4BC6-A5C7-F3BEB86ECEE3}"/>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5" name="Footer Placeholder 4">
            <a:extLst>
              <a:ext uri="{FF2B5EF4-FFF2-40B4-BE49-F238E27FC236}">
                <a16:creationId xmlns:a16="http://schemas.microsoft.com/office/drawing/2014/main" id="{2325B5A8-C3CD-4A4D-924F-7EC2FA4393F9}"/>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FDF2852-D84C-4498-8310-6A147BCACDC7}"/>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454128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57DA40-1A07-4FE0-B8F5-E5C4D3269A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B723188A-7E09-4CEA-892D-26883CADBE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583A6D2F-1BB6-4873-807A-B27EC27207A4}"/>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5" name="Footer Placeholder 4">
            <a:extLst>
              <a:ext uri="{FF2B5EF4-FFF2-40B4-BE49-F238E27FC236}">
                <a16:creationId xmlns:a16="http://schemas.microsoft.com/office/drawing/2014/main" id="{2083596E-F958-4C34-A073-36DA323B3611}"/>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09264125-47F2-486F-9D06-D91662BD5C83}"/>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2864730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3B89E85-F4F6-024A-890D-72BD4329B29D}"/>
              </a:ext>
            </a:extLst>
          </p:cNvPr>
          <p:cNvPicPr>
            <a:picLocks noChangeAspect="1"/>
          </p:cNvPicPr>
          <p:nvPr userDrawn="1"/>
        </p:nvPicPr>
        <p:blipFill>
          <a:blip r:embed="rId2"/>
          <a:stretch>
            <a:fillRect/>
          </a:stretch>
        </p:blipFill>
        <p:spPr>
          <a:xfrm>
            <a:off x="599437" y="696727"/>
            <a:ext cx="5479221" cy="1089952"/>
          </a:xfrm>
          <a:prstGeom prst="rect">
            <a:avLst/>
          </a:prstGeom>
        </p:spPr>
      </p:pic>
      <p:pic>
        <p:nvPicPr>
          <p:cNvPr id="8" name="Picture 7">
            <a:extLst>
              <a:ext uri="{FF2B5EF4-FFF2-40B4-BE49-F238E27FC236}">
                <a16:creationId xmlns:a16="http://schemas.microsoft.com/office/drawing/2014/main" id="{4D176CCA-EE12-2A4A-A0D6-276150D071D5}"/>
              </a:ext>
            </a:extLst>
          </p:cNvPr>
          <p:cNvPicPr>
            <a:picLocks noChangeAspect="1"/>
          </p:cNvPicPr>
          <p:nvPr userDrawn="1"/>
        </p:nvPicPr>
        <p:blipFill>
          <a:blip r:embed="rId3"/>
          <a:stretch>
            <a:fillRect/>
          </a:stretch>
        </p:blipFill>
        <p:spPr>
          <a:xfrm>
            <a:off x="0" y="2324327"/>
            <a:ext cx="12192000" cy="4531360"/>
          </a:xfrm>
          <a:prstGeom prst="rect">
            <a:avLst/>
          </a:prstGeom>
        </p:spPr>
      </p:pic>
      <p:sp>
        <p:nvSpPr>
          <p:cNvPr id="2" name="Title 1"/>
          <p:cNvSpPr>
            <a:spLocks noGrp="1"/>
          </p:cNvSpPr>
          <p:nvPr>
            <p:ph type="ctrTitle"/>
          </p:nvPr>
        </p:nvSpPr>
        <p:spPr>
          <a:xfrm>
            <a:off x="838200" y="2926079"/>
            <a:ext cx="6639560" cy="1356043"/>
          </a:xfrm>
        </p:spPr>
        <p:txBody>
          <a:bodyPr anchor="b">
            <a:normAutofit/>
          </a:bodyPr>
          <a:lstStyle>
            <a:lvl1pPr algn="l">
              <a:defRPr sz="3200"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838200" y="4374198"/>
            <a:ext cx="6639560" cy="1655762"/>
          </a:xfrm>
        </p:spPr>
        <p:txBody>
          <a:bodyPr>
            <a:normAutofit/>
          </a:bodyPr>
          <a:lstStyle>
            <a:lvl1pPr marL="0" indent="0" algn="l">
              <a:buNone/>
              <a:defRPr sz="18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9917545" y="6527698"/>
            <a:ext cx="1048905" cy="225316"/>
          </a:xfrm>
          <a:prstGeom prst="rect">
            <a:avLst/>
          </a:prstGeom>
        </p:spPr>
        <p:txBody>
          <a:bodyPr/>
          <a:lstStyle>
            <a:lvl1pPr>
              <a:defRPr>
                <a:solidFill>
                  <a:schemeClr val="bg1"/>
                </a:solidFill>
              </a:defRPr>
            </a:lvl1pPr>
          </a:lstStyle>
          <a:p>
            <a:r>
              <a:rPr lang="fi-FI"/>
              <a:t>12.12.2019</a:t>
            </a:r>
            <a:endParaRPr lang="fi-FI" dirty="0"/>
          </a:p>
        </p:txBody>
      </p:sp>
      <p:sp>
        <p:nvSpPr>
          <p:cNvPr id="5" name="Footer Placeholder 4"/>
          <p:cNvSpPr>
            <a:spLocks noGrp="1"/>
          </p:cNvSpPr>
          <p:nvPr>
            <p:ph type="ftr" sz="quarter" idx="11"/>
          </p:nvPr>
        </p:nvSpPr>
        <p:spPr>
          <a:xfrm>
            <a:off x="2710800" y="6312747"/>
            <a:ext cx="8643600" cy="207323"/>
          </a:xfrm>
          <a:prstGeom prst="rect">
            <a:avLst/>
          </a:prstGeom>
        </p:spPr>
        <p:txBody>
          <a:bodyPr/>
          <a:lstStyle>
            <a:lvl1pPr>
              <a:defRPr>
                <a:solidFill>
                  <a:schemeClr val="bg1"/>
                </a:solidFill>
              </a:defRPr>
            </a:lvl1pPr>
          </a:lstStyle>
          <a:p>
            <a:r>
              <a:rPr lang="en-GB"/>
              <a:t>Anneli Tuominen / Public</a:t>
            </a:r>
            <a:endParaRPr lang="en-GB" dirty="0"/>
          </a:p>
        </p:txBody>
      </p:sp>
      <p:sp>
        <p:nvSpPr>
          <p:cNvPr id="6" name="Slide Number Placeholder 5"/>
          <p:cNvSpPr>
            <a:spLocks noGrp="1"/>
          </p:cNvSpPr>
          <p:nvPr>
            <p:ph type="sldNum" sz="quarter" idx="12"/>
          </p:nvPr>
        </p:nvSpPr>
        <p:spPr>
          <a:xfrm>
            <a:off x="10966450" y="6527698"/>
            <a:ext cx="387350" cy="225316"/>
          </a:xfrm>
          <a:prstGeom prst="rect">
            <a:avLst/>
          </a:prstGeom>
        </p:spPr>
        <p:txBody>
          <a:bodyPr/>
          <a:lstStyle>
            <a:lvl1pPr>
              <a:defRPr>
                <a:solidFill>
                  <a:schemeClr val="bg1"/>
                </a:solidFill>
              </a:defRPr>
            </a:lvl1pPr>
          </a:lstStyle>
          <a:p>
            <a:fld id="{98529A56-80A6-0041-ADBC-E6A6E7BC3244}" type="slidenum">
              <a:rPr lang="fi-FI"/>
              <a:pPr/>
              <a:t>‹#›</a:t>
            </a:fld>
            <a:endParaRPr lang="fi-FI" dirty="0"/>
          </a:p>
        </p:txBody>
      </p:sp>
    </p:spTree>
    <p:extLst>
      <p:ext uri="{BB962C8B-B14F-4D97-AF65-F5344CB8AC3E}">
        <p14:creationId xmlns:p14="http://schemas.microsoft.com/office/powerpoint/2010/main" val="1619474286"/>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9827FFE-959A-934A-B8E3-23DD11A5DDC3}"/>
              </a:ext>
            </a:extLst>
          </p:cNvPr>
          <p:cNvPicPr>
            <a:picLocks noChangeAspect="1"/>
          </p:cNvPicPr>
          <p:nvPr userDrawn="1"/>
        </p:nvPicPr>
        <p:blipFill>
          <a:blip r:embed="rId2"/>
          <a:stretch>
            <a:fillRect/>
          </a:stretch>
        </p:blipFill>
        <p:spPr>
          <a:xfrm>
            <a:off x="0" y="6166540"/>
            <a:ext cx="12192000" cy="698207"/>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917545" y="6527698"/>
            <a:ext cx="1048905" cy="225316"/>
          </a:xfrm>
          <a:prstGeom prst="rect">
            <a:avLst/>
          </a:prstGeom>
        </p:spPr>
        <p:txBody>
          <a:bodyPr/>
          <a:lstStyle>
            <a:lvl1pPr>
              <a:defRPr>
                <a:solidFill>
                  <a:schemeClr val="bg1"/>
                </a:solidFill>
              </a:defRPr>
            </a:lvl1pPr>
          </a:lstStyle>
          <a:p>
            <a:r>
              <a:rPr lang="fi-FI"/>
              <a:t>12.12.2019</a:t>
            </a:r>
            <a:endParaRPr lang="en-GB" dirty="0"/>
          </a:p>
        </p:txBody>
      </p:sp>
      <p:sp>
        <p:nvSpPr>
          <p:cNvPr id="5" name="Footer Placeholder 4"/>
          <p:cNvSpPr>
            <a:spLocks noGrp="1"/>
          </p:cNvSpPr>
          <p:nvPr>
            <p:ph type="ftr" sz="quarter" idx="11"/>
          </p:nvPr>
        </p:nvSpPr>
        <p:spPr>
          <a:xfrm>
            <a:off x="2710800" y="6312747"/>
            <a:ext cx="8643600" cy="207323"/>
          </a:xfrm>
          <a:prstGeom prst="rect">
            <a:avLst/>
          </a:prstGeom>
        </p:spPr>
        <p:txBody>
          <a:bodyPr/>
          <a:lstStyle>
            <a:lvl1pPr>
              <a:defRPr>
                <a:solidFill>
                  <a:schemeClr val="bg1"/>
                </a:solidFill>
              </a:defRPr>
            </a:lvl1pPr>
          </a:lstStyle>
          <a:p>
            <a:r>
              <a:rPr lang="en-GB"/>
              <a:t>Anneli Tuominen / Public</a:t>
            </a:r>
            <a:endParaRPr lang="en-GB" dirty="0"/>
          </a:p>
        </p:txBody>
      </p:sp>
      <p:sp>
        <p:nvSpPr>
          <p:cNvPr id="6" name="Slide Number Placeholder 5"/>
          <p:cNvSpPr>
            <a:spLocks noGrp="1"/>
          </p:cNvSpPr>
          <p:nvPr>
            <p:ph type="sldNum" sz="quarter" idx="12"/>
          </p:nvPr>
        </p:nvSpPr>
        <p:spPr>
          <a:xfrm>
            <a:off x="10966450" y="6527698"/>
            <a:ext cx="387350" cy="225316"/>
          </a:xfrm>
          <a:prstGeom prst="rect">
            <a:avLst/>
          </a:prstGeom>
        </p:spPr>
        <p:txBody>
          <a:bodyPr/>
          <a:lstStyle>
            <a:lvl1pPr>
              <a:defRPr>
                <a:solidFill>
                  <a:schemeClr val="bg1"/>
                </a:solidFill>
              </a:defRPr>
            </a:lvl1pPr>
          </a:lstStyle>
          <a:p>
            <a:fld id="{98529A56-80A6-0041-ADBC-E6A6E7BC3244}" type="slidenum">
              <a:rPr lang="fi-FI"/>
              <a:pPr/>
              <a:t>‹#›</a:t>
            </a:fld>
            <a:endParaRPr lang="fi-FI" dirty="0"/>
          </a:p>
        </p:txBody>
      </p:sp>
      <p:pic>
        <p:nvPicPr>
          <p:cNvPr id="9" name="Picture 8">
            <a:extLst>
              <a:ext uri="{FF2B5EF4-FFF2-40B4-BE49-F238E27FC236}">
                <a16:creationId xmlns:a16="http://schemas.microsoft.com/office/drawing/2014/main" id="{E922E530-7CCA-714E-B3B6-16FB24129172}"/>
              </a:ext>
            </a:extLst>
          </p:cNvPr>
          <p:cNvPicPr>
            <a:picLocks noChangeAspect="1"/>
          </p:cNvPicPr>
          <p:nvPr userDrawn="1"/>
        </p:nvPicPr>
        <p:blipFill>
          <a:blip r:embed="rId3"/>
          <a:stretch>
            <a:fillRect/>
          </a:stretch>
        </p:blipFill>
        <p:spPr>
          <a:xfrm>
            <a:off x="461051" y="6295232"/>
            <a:ext cx="3112466" cy="390220"/>
          </a:xfrm>
          <a:prstGeom prst="rect">
            <a:avLst/>
          </a:prstGeom>
        </p:spPr>
      </p:pic>
    </p:spTree>
    <p:extLst>
      <p:ext uri="{BB962C8B-B14F-4D97-AF65-F5344CB8AC3E}">
        <p14:creationId xmlns:p14="http://schemas.microsoft.com/office/powerpoint/2010/main" val="3853186542"/>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ntent" type="twoObj" preserve="1">
  <p:cSld name="Title and 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857A2E9-ACED-C944-B31E-232462F79B76}"/>
              </a:ext>
            </a:extLst>
          </p:cNvPr>
          <p:cNvPicPr>
            <a:picLocks noChangeAspect="1"/>
          </p:cNvPicPr>
          <p:nvPr userDrawn="1"/>
        </p:nvPicPr>
        <p:blipFill>
          <a:blip r:embed="rId2"/>
          <a:stretch>
            <a:fillRect/>
          </a:stretch>
        </p:blipFill>
        <p:spPr>
          <a:xfrm>
            <a:off x="0" y="6166540"/>
            <a:ext cx="12192000" cy="698207"/>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540800"/>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40800"/>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9917545" y="6527698"/>
            <a:ext cx="1048905" cy="225316"/>
          </a:xfrm>
          <a:prstGeom prst="rect">
            <a:avLst/>
          </a:prstGeom>
        </p:spPr>
        <p:txBody>
          <a:bodyPr/>
          <a:lstStyle>
            <a:lvl1pPr>
              <a:defRPr>
                <a:solidFill>
                  <a:schemeClr val="bg1"/>
                </a:solidFill>
              </a:defRPr>
            </a:lvl1pPr>
          </a:lstStyle>
          <a:p>
            <a:r>
              <a:rPr lang="fi-FI"/>
              <a:t>12.12.2019</a:t>
            </a:r>
            <a:endParaRPr lang="en-GB" dirty="0"/>
          </a:p>
        </p:txBody>
      </p:sp>
      <p:sp>
        <p:nvSpPr>
          <p:cNvPr id="6" name="Footer Placeholder 5"/>
          <p:cNvSpPr>
            <a:spLocks noGrp="1"/>
          </p:cNvSpPr>
          <p:nvPr>
            <p:ph type="ftr" sz="quarter" idx="11"/>
          </p:nvPr>
        </p:nvSpPr>
        <p:spPr>
          <a:xfrm>
            <a:off x="2710800" y="6312747"/>
            <a:ext cx="8643600" cy="207323"/>
          </a:xfrm>
          <a:prstGeom prst="rect">
            <a:avLst/>
          </a:prstGeom>
        </p:spPr>
        <p:txBody>
          <a:bodyPr/>
          <a:lstStyle>
            <a:lvl1pPr>
              <a:defRPr>
                <a:solidFill>
                  <a:schemeClr val="bg1"/>
                </a:solidFill>
              </a:defRPr>
            </a:lvl1pPr>
          </a:lstStyle>
          <a:p>
            <a:r>
              <a:rPr lang="en-GB"/>
              <a:t>Anneli Tuominen / Public</a:t>
            </a:r>
            <a:endParaRPr lang="en-GB" dirty="0"/>
          </a:p>
        </p:txBody>
      </p:sp>
      <p:sp>
        <p:nvSpPr>
          <p:cNvPr id="7" name="Slide Number Placeholder 6"/>
          <p:cNvSpPr>
            <a:spLocks noGrp="1"/>
          </p:cNvSpPr>
          <p:nvPr>
            <p:ph type="sldNum" sz="quarter" idx="12"/>
          </p:nvPr>
        </p:nvSpPr>
        <p:spPr>
          <a:xfrm>
            <a:off x="10966450" y="6527698"/>
            <a:ext cx="387350" cy="225316"/>
          </a:xfrm>
          <a:prstGeom prst="rect">
            <a:avLst/>
          </a:prstGeom>
        </p:spPr>
        <p:txBody>
          <a:bodyPr/>
          <a:lstStyle>
            <a:lvl1pPr>
              <a:defRPr>
                <a:solidFill>
                  <a:schemeClr val="bg1"/>
                </a:solidFill>
              </a:defRPr>
            </a:lvl1pPr>
          </a:lstStyle>
          <a:p>
            <a:fld id="{98529A56-80A6-0041-ADBC-E6A6E7BC3244}" type="slidenum">
              <a:rPr lang="fi-FI"/>
              <a:pPr/>
              <a:t>‹#›</a:t>
            </a:fld>
            <a:endParaRPr lang="fi-FI" dirty="0"/>
          </a:p>
        </p:txBody>
      </p:sp>
      <p:pic>
        <p:nvPicPr>
          <p:cNvPr id="12" name="Picture 11">
            <a:extLst>
              <a:ext uri="{FF2B5EF4-FFF2-40B4-BE49-F238E27FC236}">
                <a16:creationId xmlns:a16="http://schemas.microsoft.com/office/drawing/2014/main" id="{698F7F12-3410-3B4B-B03E-96ABE2F42172}"/>
              </a:ext>
            </a:extLst>
          </p:cNvPr>
          <p:cNvPicPr>
            <a:picLocks noChangeAspect="1"/>
          </p:cNvPicPr>
          <p:nvPr userDrawn="1"/>
        </p:nvPicPr>
        <p:blipFill>
          <a:blip r:embed="rId3"/>
          <a:stretch>
            <a:fillRect/>
          </a:stretch>
        </p:blipFill>
        <p:spPr>
          <a:xfrm>
            <a:off x="461051" y="6295232"/>
            <a:ext cx="3112466" cy="390220"/>
          </a:xfrm>
          <a:prstGeom prst="rect">
            <a:avLst/>
          </a:prstGeom>
        </p:spPr>
      </p:pic>
    </p:spTree>
    <p:extLst>
      <p:ext uri="{BB962C8B-B14F-4D97-AF65-F5344CB8AC3E}">
        <p14:creationId xmlns:p14="http://schemas.microsoft.com/office/powerpoint/2010/main" val="2579162474"/>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ubtitle 1" preserve="1" userDrawn="1">
  <p:cSld name="Subtitle 1">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D176CCA-EE12-2A4A-A0D6-276150D071D5}"/>
              </a:ext>
            </a:extLst>
          </p:cNvPr>
          <p:cNvPicPr>
            <a:picLocks noChangeAspect="1"/>
          </p:cNvPicPr>
          <p:nvPr userDrawn="1"/>
        </p:nvPicPr>
        <p:blipFill>
          <a:blip r:embed="rId2"/>
          <a:stretch>
            <a:fillRect/>
          </a:stretch>
        </p:blipFill>
        <p:spPr>
          <a:xfrm>
            <a:off x="0" y="2316163"/>
            <a:ext cx="12192000" cy="4531360"/>
          </a:xfrm>
          <a:prstGeom prst="rect">
            <a:avLst/>
          </a:prstGeom>
        </p:spPr>
      </p:pic>
      <p:pic>
        <p:nvPicPr>
          <p:cNvPr id="7" name="Picture 6">
            <a:extLst>
              <a:ext uri="{FF2B5EF4-FFF2-40B4-BE49-F238E27FC236}">
                <a16:creationId xmlns:a16="http://schemas.microsoft.com/office/drawing/2014/main" id="{5768C157-073F-A943-BAC8-C15859B05D85}"/>
              </a:ext>
            </a:extLst>
          </p:cNvPr>
          <p:cNvPicPr>
            <a:picLocks noChangeAspect="1"/>
          </p:cNvPicPr>
          <p:nvPr userDrawn="1"/>
        </p:nvPicPr>
        <p:blipFill>
          <a:blip r:embed="rId3"/>
          <a:stretch>
            <a:fillRect/>
          </a:stretch>
        </p:blipFill>
        <p:spPr>
          <a:xfrm>
            <a:off x="461051" y="6295232"/>
            <a:ext cx="3112466" cy="390220"/>
          </a:xfrm>
          <a:prstGeom prst="rect">
            <a:avLst/>
          </a:prstGeom>
        </p:spPr>
      </p:pic>
      <p:sp>
        <p:nvSpPr>
          <p:cNvPr id="2" name="Title 1"/>
          <p:cNvSpPr>
            <a:spLocks noGrp="1"/>
          </p:cNvSpPr>
          <p:nvPr>
            <p:ph type="ctrTitle"/>
          </p:nvPr>
        </p:nvSpPr>
        <p:spPr>
          <a:xfrm>
            <a:off x="838200" y="-1"/>
            <a:ext cx="10515600" cy="2308535"/>
          </a:xfrm>
        </p:spPr>
        <p:txBody>
          <a:bodyPr anchor="ctr">
            <a:normAutofit/>
          </a:bodyPr>
          <a:lstStyle>
            <a:lvl1pPr algn="l">
              <a:defRPr sz="3200" b="0">
                <a:solidFill>
                  <a:schemeClr val="accent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4" name="Date Placeholder 3"/>
          <p:cNvSpPr>
            <a:spLocks noGrp="1"/>
          </p:cNvSpPr>
          <p:nvPr>
            <p:ph type="dt" sz="half" idx="10"/>
          </p:nvPr>
        </p:nvSpPr>
        <p:spPr>
          <a:xfrm>
            <a:off x="9917545" y="6527698"/>
            <a:ext cx="1048905" cy="225316"/>
          </a:xfrm>
          <a:prstGeom prst="rect">
            <a:avLst/>
          </a:prstGeom>
        </p:spPr>
        <p:txBody>
          <a:bodyPr/>
          <a:lstStyle>
            <a:lvl1pPr>
              <a:defRPr>
                <a:solidFill>
                  <a:schemeClr val="bg1"/>
                </a:solidFill>
              </a:defRPr>
            </a:lvl1pPr>
          </a:lstStyle>
          <a:p>
            <a:r>
              <a:rPr lang="fi-FI"/>
              <a:t>12.12.2019</a:t>
            </a:r>
            <a:endParaRPr lang="en-GB" dirty="0"/>
          </a:p>
        </p:txBody>
      </p:sp>
      <p:sp>
        <p:nvSpPr>
          <p:cNvPr id="5" name="Footer Placeholder 4"/>
          <p:cNvSpPr>
            <a:spLocks noGrp="1"/>
          </p:cNvSpPr>
          <p:nvPr>
            <p:ph type="ftr" sz="quarter" idx="11"/>
          </p:nvPr>
        </p:nvSpPr>
        <p:spPr>
          <a:xfrm>
            <a:off x="2710800" y="6312747"/>
            <a:ext cx="8643600" cy="207323"/>
          </a:xfrm>
          <a:prstGeom prst="rect">
            <a:avLst/>
          </a:prstGeom>
        </p:spPr>
        <p:txBody>
          <a:bodyPr/>
          <a:lstStyle>
            <a:lvl1pPr>
              <a:defRPr>
                <a:solidFill>
                  <a:schemeClr val="bg1"/>
                </a:solidFill>
              </a:defRPr>
            </a:lvl1pPr>
          </a:lstStyle>
          <a:p>
            <a:r>
              <a:rPr lang="en-GB"/>
              <a:t>Anneli Tuominen / Public</a:t>
            </a:r>
            <a:endParaRPr lang="en-GB" dirty="0"/>
          </a:p>
        </p:txBody>
      </p:sp>
      <p:sp>
        <p:nvSpPr>
          <p:cNvPr id="6" name="Slide Number Placeholder 5"/>
          <p:cNvSpPr>
            <a:spLocks noGrp="1"/>
          </p:cNvSpPr>
          <p:nvPr>
            <p:ph type="sldNum" sz="quarter" idx="12"/>
          </p:nvPr>
        </p:nvSpPr>
        <p:spPr>
          <a:xfrm>
            <a:off x="10966450" y="6527698"/>
            <a:ext cx="387350" cy="225316"/>
          </a:xfrm>
          <a:prstGeom prst="rect">
            <a:avLst/>
          </a:prstGeom>
        </p:spPr>
        <p:txBody>
          <a:bodyPr/>
          <a:lstStyle>
            <a:lvl1pPr>
              <a:defRPr>
                <a:solidFill>
                  <a:schemeClr val="bg1"/>
                </a:solidFill>
              </a:defRPr>
            </a:lvl1pPr>
          </a:lstStyle>
          <a:p>
            <a:fld id="{98529A56-80A6-0041-ADBC-E6A6E7BC3244}" type="slidenum">
              <a:rPr lang="fi-FI"/>
              <a:pPr/>
              <a:t>‹#›</a:t>
            </a:fld>
            <a:endParaRPr lang="fi-FI" dirty="0"/>
          </a:p>
        </p:txBody>
      </p:sp>
    </p:spTree>
    <p:extLst>
      <p:ext uri="{BB962C8B-B14F-4D97-AF65-F5344CB8AC3E}">
        <p14:creationId xmlns:p14="http://schemas.microsoft.com/office/powerpoint/2010/main" val="1085640318"/>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ubtitle 2" preserve="1" userDrawn="1">
  <p:cSld name="Subtitle 2">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D176CCA-EE12-2A4A-A0D6-276150D071D5}"/>
              </a:ext>
            </a:extLst>
          </p:cNvPr>
          <p:cNvPicPr>
            <a:picLocks noChangeAspect="1"/>
          </p:cNvPicPr>
          <p:nvPr userDrawn="1"/>
        </p:nvPicPr>
        <p:blipFill>
          <a:blip r:embed="rId2"/>
          <a:stretch>
            <a:fillRect/>
          </a:stretch>
        </p:blipFill>
        <p:spPr>
          <a:xfrm>
            <a:off x="0" y="2324327"/>
            <a:ext cx="12192000" cy="4531360"/>
          </a:xfrm>
          <a:prstGeom prst="rect">
            <a:avLst/>
          </a:prstGeom>
        </p:spPr>
      </p:pic>
      <p:sp>
        <p:nvSpPr>
          <p:cNvPr id="2" name="Title 1"/>
          <p:cNvSpPr>
            <a:spLocks noGrp="1"/>
          </p:cNvSpPr>
          <p:nvPr>
            <p:ph type="ctrTitle"/>
          </p:nvPr>
        </p:nvSpPr>
        <p:spPr>
          <a:xfrm>
            <a:off x="838200" y="-1"/>
            <a:ext cx="10515600" cy="2308535"/>
          </a:xfrm>
        </p:spPr>
        <p:txBody>
          <a:bodyPr anchor="ctr">
            <a:normAutofit/>
          </a:bodyPr>
          <a:lstStyle>
            <a:lvl1pPr algn="l">
              <a:defRPr sz="3200" b="0">
                <a:solidFill>
                  <a:schemeClr val="accent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4" name="Date Placeholder 3"/>
          <p:cNvSpPr>
            <a:spLocks noGrp="1"/>
          </p:cNvSpPr>
          <p:nvPr>
            <p:ph type="dt" sz="half" idx="10"/>
          </p:nvPr>
        </p:nvSpPr>
        <p:spPr>
          <a:xfrm>
            <a:off x="9917545" y="6527698"/>
            <a:ext cx="1048905" cy="225316"/>
          </a:xfrm>
          <a:prstGeom prst="rect">
            <a:avLst/>
          </a:prstGeom>
        </p:spPr>
        <p:txBody>
          <a:bodyPr/>
          <a:lstStyle>
            <a:lvl1pPr>
              <a:defRPr>
                <a:solidFill>
                  <a:schemeClr val="accent1"/>
                </a:solidFill>
              </a:defRPr>
            </a:lvl1pPr>
          </a:lstStyle>
          <a:p>
            <a:r>
              <a:rPr lang="fi-FI"/>
              <a:t>12.12.2019</a:t>
            </a:r>
            <a:endParaRPr lang="en-GB" dirty="0"/>
          </a:p>
        </p:txBody>
      </p:sp>
      <p:sp>
        <p:nvSpPr>
          <p:cNvPr id="5" name="Footer Placeholder 4"/>
          <p:cNvSpPr>
            <a:spLocks noGrp="1"/>
          </p:cNvSpPr>
          <p:nvPr>
            <p:ph type="ftr" sz="quarter" idx="11"/>
          </p:nvPr>
        </p:nvSpPr>
        <p:spPr>
          <a:xfrm>
            <a:off x="2710800" y="6312747"/>
            <a:ext cx="8643600" cy="207323"/>
          </a:xfrm>
          <a:prstGeom prst="rect">
            <a:avLst/>
          </a:prstGeom>
        </p:spPr>
        <p:txBody>
          <a:bodyPr/>
          <a:lstStyle>
            <a:lvl1pPr>
              <a:defRPr>
                <a:solidFill>
                  <a:schemeClr val="accent1"/>
                </a:solidFill>
              </a:defRPr>
            </a:lvl1pPr>
          </a:lstStyle>
          <a:p>
            <a:r>
              <a:rPr lang="en-GB"/>
              <a:t>Anneli Tuominen / Public</a:t>
            </a:r>
            <a:endParaRPr lang="en-GB" dirty="0"/>
          </a:p>
        </p:txBody>
      </p:sp>
      <p:sp>
        <p:nvSpPr>
          <p:cNvPr id="6" name="Slide Number Placeholder 5"/>
          <p:cNvSpPr>
            <a:spLocks noGrp="1"/>
          </p:cNvSpPr>
          <p:nvPr>
            <p:ph type="sldNum" sz="quarter" idx="12"/>
          </p:nvPr>
        </p:nvSpPr>
        <p:spPr>
          <a:xfrm>
            <a:off x="10966450" y="6527698"/>
            <a:ext cx="387350" cy="225316"/>
          </a:xfrm>
          <a:prstGeom prst="rect">
            <a:avLst/>
          </a:prstGeom>
        </p:spPr>
        <p:txBody>
          <a:bodyPr/>
          <a:lstStyle>
            <a:lvl1pPr>
              <a:defRPr>
                <a:solidFill>
                  <a:schemeClr val="accent1"/>
                </a:solidFill>
              </a:defRPr>
            </a:lvl1pPr>
          </a:lstStyle>
          <a:p>
            <a:fld id="{98529A56-80A6-0041-ADBC-E6A6E7BC3244}" type="slidenum">
              <a:rPr lang="fi-FI"/>
              <a:pPr/>
              <a:t>‹#›</a:t>
            </a:fld>
            <a:endParaRPr lang="fi-FI" dirty="0"/>
          </a:p>
        </p:txBody>
      </p:sp>
      <p:pic>
        <p:nvPicPr>
          <p:cNvPr id="10" name="Picture 9">
            <a:extLst>
              <a:ext uri="{FF2B5EF4-FFF2-40B4-BE49-F238E27FC236}">
                <a16:creationId xmlns:a16="http://schemas.microsoft.com/office/drawing/2014/main" id="{C3A1D624-2059-B345-A1E6-D800137B4ED2}"/>
              </a:ext>
            </a:extLst>
          </p:cNvPr>
          <p:cNvPicPr>
            <a:picLocks noChangeAspect="1"/>
          </p:cNvPicPr>
          <p:nvPr userDrawn="1"/>
        </p:nvPicPr>
        <p:blipFill>
          <a:blip r:embed="rId3"/>
          <a:stretch>
            <a:fillRect/>
          </a:stretch>
        </p:blipFill>
        <p:spPr>
          <a:xfrm>
            <a:off x="461051" y="6295232"/>
            <a:ext cx="3112466" cy="390220"/>
          </a:xfrm>
          <a:prstGeom prst="rect">
            <a:avLst/>
          </a:prstGeom>
        </p:spPr>
      </p:pic>
    </p:spTree>
    <p:extLst>
      <p:ext uri="{BB962C8B-B14F-4D97-AF65-F5344CB8AC3E}">
        <p14:creationId xmlns:p14="http://schemas.microsoft.com/office/powerpoint/2010/main" val="4211671668"/>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itation Slide" preserve="1" userDrawn="1">
  <p:cSld name="Citation Slide">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51F893EC-4B6C-0E4E-A2B3-04E91AB0A9BA}"/>
              </a:ext>
            </a:extLst>
          </p:cNvPr>
          <p:cNvPicPr>
            <a:picLocks noChangeAspect="1"/>
          </p:cNvPicPr>
          <p:nvPr userDrawn="1"/>
        </p:nvPicPr>
        <p:blipFill>
          <a:blip r:embed="rId2"/>
          <a:stretch>
            <a:fillRect/>
          </a:stretch>
        </p:blipFill>
        <p:spPr>
          <a:xfrm>
            <a:off x="0" y="2324327"/>
            <a:ext cx="12192000" cy="4531360"/>
          </a:xfrm>
          <a:prstGeom prst="rect">
            <a:avLst/>
          </a:prstGeom>
        </p:spPr>
      </p:pic>
      <p:sp>
        <p:nvSpPr>
          <p:cNvPr id="4" name="Date Placeholder 3"/>
          <p:cNvSpPr>
            <a:spLocks noGrp="1"/>
          </p:cNvSpPr>
          <p:nvPr>
            <p:ph type="dt" sz="half" idx="10"/>
          </p:nvPr>
        </p:nvSpPr>
        <p:spPr>
          <a:xfrm>
            <a:off x="9917545" y="6527698"/>
            <a:ext cx="1048905" cy="225316"/>
          </a:xfrm>
          <a:prstGeom prst="rect">
            <a:avLst/>
          </a:prstGeom>
        </p:spPr>
        <p:txBody>
          <a:bodyPr/>
          <a:lstStyle>
            <a:lvl1pPr>
              <a:defRPr>
                <a:solidFill>
                  <a:schemeClr val="accent1"/>
                </a:solidFill>
              </a:defRPr>
            </a:lvl1pPr>
          </a:lstStyle>
          <a:p>
            <a:r>
              <a:rPr lang="fi-FI"/>
              <a:t>12.12.2019</a:t>
            </a:r>
            <a:endParaRPr lang="en-GB" dirty="0"/>
          </a:p>
        </p:txBody>
      </p:sp>
      <p:sp>
        <p:nvSpPr>
          <p:cNvPr id="5" name="Footer Placeholder 4"/>
          <p:cNvSpPr>
            <a:spLocks noGrp="1"/>
          </p:cNvSpPr>
          <p:nvPr>
            <p:ph type="ftr" sz="quarter" idx="11"/>
          </p:nvPr>
        </p:nvSpPr>
        <p:spPr>
          <a:xfrm>
            <a:off x="2710800" y="6312747"/>
            <a:ext cx="8643600" cy="207323"/>
          </a:xfrm>
          <a:prstGeom prst="rect">
            <a:avLst/>
          </a:prstGeom>
        </p:spPr>
        <p:txBody>
          <a:bodyPr/>
          <a:lstStyle>
            <a:lvl1pPr>
              <a:defRPr>
                <a:solidFill>
                  <a:schemeClr val="accent1"/>
                </a:solidFill>
              </a:defRPr>
            </a:lvl1pPr>
          </a:lstStyle>
          <a:p>
            <a:r>
              <a:rPr lang="en-GB"/>
              <a:t>Anneli Tuominen / Public</a:t>
            </a:r>
            <a:endParaRPr lang="en-GB" dirty="0"/>
          </a:p>
        </p:txBody>
      </p:sp>
      <p:sp>
        <p:nvSpPr>
          <p:cNvPr id="6" name="Slide Number Placeholder 5"/>
          <p:cNvSpPr>
            <a:spLocks noGrp="1"/>
          </p:cNvSpPr>
          <p:nvPr>
            <p:ph type="sldNum" sz="quarter" idx="12"/>
          </p:nvPr>
        </p:nvSpPr>
        <p:spPr>
          <a:xfrm>
            <a:off x="10966450" y="6527698"/>
            <a:ext cx="387350" cy="225316"/>
          </a:xfrm>
          <a:prstGeom prst="rect">
            <a:avLst/>
          </a:prstGeom>
        </p:spPr>
        <p:txBody>
          <a:bodyPr/>
          <a:lstStyle>
            <a:lvl1pPr>
              <a:defRPr>
                <a:solidFill>
                  <a:schemeClr val="accent1"/>
                </a:solidFill>
              </a:defRPr>
            </a:lvl1pPr>
          </a:lstStyle>
          <a:p>
            <a:fld id="{98529A56-80A6-0041-ADBC-E6A6E7BC3244}" type="slidenum">
              <a:rPr lang="fi-FI"/>
              <a:pPr/>
              <a:t>‹#›</a:t>
            </a:fld>
            <a:endParaRPr lang="fi-FI" dirty="0"/>
          </a:p>
        </p:txBody>
      </p:sp>
      <p:sp>
        <p:nvSpPr>
          <p:cNvPr id="11" name="Text Placeholder 10">
            <a:extLst>
              <a:ext uri="{FF2B5EF4-FFF2-40B4-BE49-F238E27FC236}">
                <a16:creationId xmlns:a16="http://schemas.microsoft.com/office/drawing/2014/main" id="{03706153-5232-2D4B-AD73-3EF076EACF2F}"/>
              </a:ext>
            </a:extLst>
          </p:cNvPr>
          <p:cNvSpPr>
            <a:spLocks noGrp="1"/>
          </p:cNvSpPr>
          <p:nvPr>
            <p:ph type="body" sz="quarter" idx="13"/>
          </p:nvPr>
        </p:nvSpPr>
        <p:spPr>
          <a:xfrm>
            <a:off x="1069446" y="501650"/>
            <a:ext cx="5616575" cy="1361017"/>
          </a:xfrm>
        </p:spPr>
        <p:txBody>
          <a:bodyPr>
            <a:normAutofit/>
          </a:bodyPr>
          <a:lstStyle>
            <a:lvl1pPr marL="0" indent="0">
              <a:buNone/>
              <a:defRPr sz="2400" i="1">
                <a:solidFill>
                  <a:schemeClr val="accent1"/>
                </a:solidFill>
                <a:latin typeface="Georgia" panose="02040502050405020303" pitchFamily="18" charset="0"/>
              </a:defRPr>
            </a:lvl1pPr>
            <a:lvl2pPr marL="180975" indent="0">
              <a:buNone/>
              <a:defRPr/>
            </a:lvl2pPr>
            <a:lvl3pPr marL="444500" indent="0">
              <a:buNone/>
              <a:defRPr/>
            </a:lvl3pPr>
            <a:lvl4pPr marL="668338" indent="0">
              <a:buNone/>
              <a:defRPr/>
            </a:lvl4pPr>
            <a:lvl5pPr marL="890587" indent="0">
              <a:buNone/>
              <a:defRPr/>
            </a:lvl5pPr>
          </a:lstStyle>
          <a:p>
            <a:pPr lvl="0"/>
            <a:r>
              <a:rPr lang="en-US"/>
              <a:t>Click to edit Master text styles</a:t>
            </a:r>
          </a:p>
        </p:txBody>
      </p:sp>
      <p:pic>
        <p:nvPicPr>
          <p:cNvPr id="13" name="Picture 12">
            <a:extLst>
              <a:ext uri="{FF2B5EF4-FFF2-40B4-BE49-F238E27FC236}">
                <a16:creationId xmlns:a16="http://schemas.microsoft.com/office/drawing/2014/main" id="{27E09D36-EE90-2B49-A62A-DF39AF631FF4}"/>
              </a:ext>
            </a:extLst>
          </p:cNvPr>
          <p:cNvPicPr>
            <a:picLocks noChangeAspect="1"/>
          </p:cNvPicPr>
          <p:nvPr userDrawn="1"/>
        </p:nvPicPr>
        <p:blipFill>
          <a:blip r:embed="rId3"/>
          <a:stretch>
            <a:fillRect/>
          </a:stretch>
        </p:blipFill>
        <p:spPr>
          <a:xfrm>
            <a:off x="351473" y="326813"/>
            <a:ext cx="717973" cy="717973"/>
          </a:xfrm>
          <a:prstGeom prst="rect">
            <a:avLst/>
          </a:prstGeom>
        </p:spPr>
      </p:pic>
      <p:pic>
        <p:nvPicPr>
          <p:cNvPr id="10" name="Picture 9">
            <a:extLst>
              <a:ext uri="{FF2B5EF4-FFF2-40B4-BE49-F238E27FC236}">
                <a16:creationId xmlns:a16="http://schemas.microsoft.com/office/drawing/2014/main" id="{189CC069-905C-774B-AB48-6F7CA3FBBC44}"/>
              </a:ext>
            </a:extLst>
          </p:cNvPr>
          <p:cNvPicPr>
            <a:picLocks noChangeAspect="1"/>
          </p:cNvPicPr>
          <p:nvPr userDrawn="1"/>
        </p:nvPicPr>
        <p:blipFill>
          <a:blip r:embed="rId4"/>
          <a:stretch>
            <a:fillRect/>
          </a:stretch>
        </p:blipFill>
        <p:spPr>
          <a:xfrm>
            <a:off x="461051" y="6295232"/>
            <a:ext cx="3112466" cy="390220"/>
          </a:xfrm>
          <a:prstGeom prst="rect">
            <a:avLst/>
          </a:prstGeom>
        </p:spPr>
      </p:pic>
    </p:spTree>
    <p:extLst>
      <p:ext uri="{BB962C8B-B14F-4D97-AF65-F5344CB8AC3E}">
        <p14:creationId xmlns:p14="http://schemas.microsoft.com/office/powerpoint/2010/main" val="1393143687"/>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itation Slide 2" preserve="1" userDrawn="1">
  <p:cSld name="Citation Slide 2">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51F893EC-4B6C-0E4E-A2B3-04E91AB0A9BA}"/>
              </a:ext>
            </a:extLst>
          </p:cNvPr>
          <p:cNvPicPr>
            <a:picLocks noChangeAspect="1"/>
          </p:cNvPicPr>
          <p:nvPr userDrawn="1"/>
        </p:nvPicPr>
        <p:blipFill>
          <a:blip r:embed="rId2"/>
          <a:stretch>
            <a:fillRect/>
          </a:stretch>
        </p:blipFill>
        <p:spPr>
          <a:xfrm>
            <a:off x="0" y="2324327"/>
            <a:ext cx="12192000" cy="4531360"/>
          </a:xfrm>
          <a:prstGeom prst="rect">
            <a:avLst/>
          </a:prstGeom>
        </p:spPr>
      </p:pic>
      <p:sp>
        <p:nvSpPr>
          <p:cNvPr id="4" name="Date Placeholder 3"/>
          <p:cNvSpPr>
            <a:spLocks noGrp="1"/>
          </p:cNvSpPr>
          <p:nvPr>
            <p:ph type="dt" sz="half" idx="10"/>
          </p:nvPr>
        </p:nvSpPr>
        <p:spPr>
          <a:xfrm>
            <a:off x="9917545" y="6527698"/>
            <a:ext cx="1048905" cy="225316"/>
          </a:xfrm>
          <a:prstGeom prst="rect">
            <a:avLst/>
          </a:prstGeom>
        </p:spPr>
        <p:txBody>
          <a:bodyPr/>
          <a:lstStyle>
            <a:lvl1pPr>
              <a:defRPr>
                <a:solidFill>
                  <a:schemeClr val="accent1"/>
                </a:solidFill>
              </a:defRPr>
            </a:lvl1pPr>
          </a:lstStyle>
          <a:p>
            <a:r>
              <a:rPr lang="fi-FI"/>
              <a:t>12.12.2019</a:t>
            </a:r>
            <a:endParaRPr lang="en-GB" dirty="0"/>
          </a:p>
        </p:txBody>
      </p:sp>
      <p:sp>
        <p:nvSpPr>
          <p:cNvPr id="5" name="Footer Placeholder 4"/>
          <p:cNvSpPr>
            <a:spLocks noGrp="1"/>
          </p:cNvSpPr>
          <p:nvPr>
            <p:ph type="ftr" sz="quarter" idx="11"/>
          </p:nvPr>
        </p:nvSpPr>
        <p:spPr>
          <a:xfrm>
            <a:off x="2710800" y="6312747"/>
            <a:ext cx="8643600" cy="207323"/>
          </a:xfrm>
          <a:prstGeom prst="rect">
            <a:avLst/>
          </a:prstGeom>
        </p:spPr>
        <p:txBody>
          <a:bodyPr/>
          <a:lstStyle>
            <a:lvl1pPr>
              <a:defRPr>
                <a:solidFill>
                  <a:schemeClr val="accent1"/>
                </a:solidFill>
              </a:defRPr>
            </a:lvl1pPr>
          </a:lstStyle>
          <a:p>
            <a:r>
              <a:rPr lang="en-GB"/>
              <a:t>Anneli Tuominen / Public</a:t>
            </a:r>
            <a:endParaRPr lang="en-GB" dirty="0"/>
          </a:p>
        </p:txBody>
      </p:sp>
      <p:sp>
        <p:nvSpPr>
          <p:cNvPr id="6" name="Slide Number Placeholder 5"/>
          <p:cNvSpPr>
            <a:spLocks noGrp="1"/>
          </p:cNvSpPr>
          <p:nvPr>
            <p:ph type="sldNum" sz="quarter" idx="12"/>
          </p:nvPr>
        </p:nvSpPr>
        <p:spPr>
          <a:xfrm>
            <a:off x="10966450" y="6527698"/>
            <a:ext cx="387350" cy="225316"/>
          </a:xfrm>
          <a:prstGeom prst="rect">
            <a:avLst/>
          </a:prstGeom>
        </p:spPr>
        <p:txBody>
          <a:bodyPr/>
          <a:lstStyle>
            <a:lvl1pPr>
              <a:defRPr>
                <a:solidFill>
                  <a:schemeClr val="accent1"/>
                </a:solidFill>
              </a:defRPr>
            </a:lvl1pPr>
          </a:lstStyle>
          <a:p>
            <a:fld id="{98529A56-80A6-0041-ADBC-E6A6E7BC3244}" type="slidenum">
              <a:rPr lang="fi-FI"/>
              <a:pPr/>
              <a:t>‹#›</a:t>
            </a:fld>
            <a:endParaRPr lang="fi-FI" dirty="0"/>
          </a:p>
        </p:txBody>
      </p:sp>
      <p:sp>
        <p:nvSpPr>
          <p:cNvPr id="11" name="Text Placeholder 10">
            <a:extLst>
              <a:ext uri="{FF2B5EF4-FFF2-40B4-BE49-F238E27FC236}">
                <a16:creationId xmlns:a16="http://schemas.microsoft.com/office/drawing/2014/main" id="{03706153-5232-2D4B-AD73-3EF076EACF2F}"/>
              </a:ext>
            </a:extLst>
          </p:cNvPr>
          <p:cNvSpPr>
            <a:spLocks noGrp="1"/>
          </p:cNvSpPr>
          <p:nvPr>
            <p:ph type="body" sz="quarter" idx="13"/>
          </p:nvPr>
        </p:nvSpPr>
        <p:spPr>
          <a:xfrm>
            <a:off x="1069446" y="501650"/>
            <a:ext cx="5616575" cy="1361017"/>
          </a:xfrm>
        </p:spPr>
        <p:txBody>
          <a:bodyPr>
            <a:normAutofit/>
          </a:bodyPr>
          <a:lstStyle>
            <a:lvl1pPr marL="0" indent="0">
              <a:buNone/>
              <a:defRPr sz="2400" i="1">
                <a:solidFill>
                  <a:schemeClr val="accent1"/>
                </a:solidFill>
                <a:latin typeface="Georgia" panose="02040502050405020303" pitchFamily="18" charset="0"/>
              </a:defRPr>
            </a:lvl1pPr>
            <a:lvl2pPr marL="180975" indent="0">
              <a:buNone/>
              <a:defRPr/>
            </a:lvl2pPr>
            <a:lvl3pPr marL="444500" indent="0">
              <a:buNone/>
              <a:defRPr/>
            </a:lvl3pPr>
            <a:lvl4pPr marL="668338" indent="0">
              <a:buNone/>
              <a:defRPr/>
            </a:lvl4pPr>
            <a:lvl5pPr marL="890587" indent="0">
              <a:buNone/>
              <a:defRPr/>
            </a:lvl5pPr>
          </a:lstStyle>
          <a:p>
            <a:pPr lvl="0"/>
            <a:r>
              <a:rPr lang="en-US"/>
              <a:t>Click to edit Master text styles</a:t>
            </a:r>
          </a:p>
        </p:txBody>
      </p:sp>
      <p:pic>
        <p:nvPicPr>
          <p:cNvPr id="13" name="Picture 12">
            <a:extLst>
              <a:ext uri="{FF2B5EF4-FFF2-40B4-BE49-F238E27FC236}">
                <a16:creationId xmlns:a16="http://schemas.microsoft.com/office/drawing/2014/main" id="{27E09D36-EE90-2B49-A62A-DF39AF631FF4}"/>
              </a:ext>
            </a:extLst>
          </p:cNvPr>
          <p:cNvPicPr>
            <a:picLocks noChangeAspect="1"/>
          </p:cNvPicPr>
          <p:nvPr userDrawn="1"/>
        </p:nvPicPr>
        <p:blipFill>
          <a:blip r:embed="rId3"/>
          <a:stretch>
            <a:fillRect/>
          </a:stretch>
        </p:blipFill>
        <p:spPr>
          <a:xfrm>
            <a:off x="351473" y="326813"/>
            <a:ext cx="717973" cy="717973"/>
          </a:xfrm>
          <a:prstGeom prst="rect">
            <a:avLst/>
          </a:prstGeom>
        </p:spPr>
      </p:pic>
      <p:pic>
        <p:nvPicPr>
          <p:cNvPr id="10" name="Picture 9">
            <a:extLst>
              <a:ext uri="{FF2B5EF4-FFF2-40B4-BE49-F238E27FC236}">
                <a16:creationId xmlns:a16="http://schemas.microsoft.com/office/drawing/2014/main" id="{68CA8D2D-E0B4-F140-AAC7-1DF8D1BEF7DE}"/>
              </a:ext>
            </a:extLst>
          </p:cNvPr>
          <p:cNvPicPr>
            <a:picLocks noChangeAspect="1"/>
          </p:cNvPicPr>
          <p:nvPr userDrawn="1"/>
        </p:nvPicPr>
        <p:blipFill>
          <a:blip r:embed="rId4"/>
          <a:stretch>
            <a:fillRect/>
          </a:stretch>
        </p:blipFill>
        <p:spPr>
          <a:xfrm>
            <a:off x="461051" y="6295232"/>
            <a:ext cx="3112466" cy="390220"/>
          </a:xfrm>
          <a:prstGeom prst="rect">
            <a:avLst/>
          </a:prstGeom>
        </p:spPr>
      </p:pic>
    </p:spTree>
    <p:extLst>
      <p:ext uri="{BB962C8B-B14F-4D97-AF65-F5344CB8AC3E}">
        <p14:creationId xmlns:p14="http://schemas.microsoft.com/office/powerpoint/2010/main" val="2974517567"/>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2534E-3BE0-4AB2-9032-F48E7D84B33E}"/>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BC8989DE-E9E1-480B-A0BC-B943E2DF8C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AB9AE6E7-3962-4006-B118-9104687448D4}"/>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5" name="Footer Placeholder 4">
            <a:extLst>
              <a:ext uri="{FF2B5EF4-FFF2-40B4-BE49-F238E27FC236}">
                <a16:creationId xmlns:a16="http://schemas.microsoft.com/office/drawing/2014/main" id="{50955E94-89AA-42D2-AC78-CBF9FC3291DD}"/>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E856577C-E39A-4FDB-990F-8CA9227EE1FA}"/>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45990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08574-FFD5-4775-BCB0-BF68A9A50D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F6CFC6F0-93A4-4940-BA4E-BBDACBF0A2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C96127-8C82-4FC8-888E-612D7A90BE89}"/>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5" name="Footer Placeholder 4">
            <a:extLst>
              <a:ext uri="{FF2B5EF4-FFF2-40B4-BE49-F238E27FC236}">
                <a16:creationId xmlns:a16="http://schemas.microsoft.com/office/drawing/2014/main" id="{E2BD4634-EEBB-449D-808A-B3FE3DFB6597}"/>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30848E3D-6E69-4FD1-BE0F-0F296E555671}"/>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2091588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6A86B-453C-4224-8C03-6A6C7863AF67}"/>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1305908C-8E90-4484-9530-9464101639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BFEF05FC-1A8B-4713-B8A5-4C9221A64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86D9C9C1-55B9-4BEE-AB3C-7E653A692866}"/>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6" name="Footer Placeholder 5">
            <a:extLst>
              <a:ext uri="{FF2B5EF4-FFF2-40B4-BE49-F238E27FC236}">
                <a16:creationId xmlns:a16="http://schemas.microsoft.com/office/drawing/2014/main" id="{0697DFBE-B726-428D-AC75-FFADA253B765}"/>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B47FCE3-7D07-49FE-9EBF-4D7628F5BFBD}"/>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3244572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BBADA-860E-4E51-8F45-1A2B2DA17906}"/>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6AE3F03B-F754-4291-A760-31E15EDD38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544C0E-4CC7-4B09-8836-5CBD6DE7A7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D472DE6A-AE58-4EAC-AD45-51A234FDB0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88BB0B-B8A1-43D2-881F-53BD1A3431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8DAAAFF1-5726-45B0-A0A3-C608C35A729A}"/>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8" name="Footer Placeholder 7">
            <a:extLst>
              <a:ext uri="{FF2B5EF4-FFF2-40B4-BE49-F238E27FC236}">
                <a16:creationId xmlns:a16="http://schemas.microsoft.com/office/drawing/2014/main" id="{248B7387-02D8-4E11-920D-DE7593309870}"/>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36B60817-1876-4997-AAE2-8CF7F465FCF8}"/>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29501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FD720-622C-4CC7-8F06-3152E514FCCE}"/>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ABE6BE0F-EB1E-4B2C-A8B8-9B5CB8E20021}"/>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4" name="Footer Placeholder 3">
            <a:extLst>
              <a:ext uri="{FF2B5EF4-FFF2-40B4-BE49-F238E27FC236}">
                <a16:creationId xmlns:a16="http://schemas.microsoft.com/office/drawing/2014/main" id="{5F99D81F-A673-4A43-88CC-98D8C4AD5CB2}"/>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784E1478-E8AC-49E4-8D28-0709731F5465}"/>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313048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494B04-59E1-4467-BD06-384F9259E9CE}"/>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3" name="Footer Placeholder 2">
            <a:extLst>
              <a:ext uri="{FF2B5EF4-FFF2-40B4-BE49-F238E27FC236}">
                <a16:creationId xmlns:a16="http://schemas.microsoft.com/office/drawing/2014/main" id="{CD2A0AE6-61B2-4DCF-9624-ED726CD48E8B}"/>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EFE799AA-B15B-41E8-943F-24D0D109904F}"/>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64770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E152F-E31E-429A-9948-1223C5FD86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6BD92E5E-C08E-411B-9EFC-F0DDC74B81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3B5FE3D4-0F90-41F3-8BB2-6624B86CD8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821869-6A54-4617-A3A2-C3B01E7B1169}"/>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6" name="Footer Placeholder 5">
            <a:extLst>
              <a:ext uri="{FF2B5EF4-FFF2-40B4-BE49-F238E27FC236}">
                <a16:creationId xmlns:a16="http://schemas.microsoft.com/office/drawing/2014/main" id="{ECC55119-598E-445C-9552-9A664A83F772}"/>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C936E33-C436-4E54-9604-6F717DDF2020}"/>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1636535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E1440-DE75-4B1E-BF60-65370FDE8B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4448AB70-5C7C-424C-A0E6-7026F3CA11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28F35010-B79D-41C7-AF66-28FA6FBCB4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F8BD04-1388-44FC-A597-FCE4F131DA2C}"/>
              </a:ext>
            </a:extLst>
          </p:cNvPr>
          <p:cNvSpPr>
            <a:spLocks noGrp="1"/>
          </p:cNvSpPr>
          <p:nvPr>
            <p:ph type="dt" sz="half" idx="10"/>
          </p:nvPr>
        </p:nvSpPr>
        <p:spPr/>
        <p:txBody>
          <a:bodyPr/>
          <a:lstStyle/>
          <a:p>
            <a:fld id="{91BE6F15-EFFE-4EF8-B456-C09C22561A62}" type="datetimeFigureOut">
              <a:rPr lang="sv-SE" smtClean="0"/>
              <a:t>2019-12-16</a:t>
            </a:fld>
            <a:endParaRPr lang="sv-SE"/>
          </a:p>
        </p:txBody>
      </p:sp>
      <p:sp>
        <p:nvSpPr>
          <p:cNvPr id="6" name="Footer Placeholder 5">
            <a:extLst>
              <a:ext uri="{FF2B5EF4-FFF2-40B4-BE49-F238E27FC236}">
                <a16:creationId xmlns:a16="http://schemas.microsoft.com/office/drawing/2014/main" id="{7CF2B97C-340E-49FE-A454-FDBB5F06E2DE}"/>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293A2F3F-5FED-43FE-AE37-DCFF6EB5EF4F}"/>
              </a:ext>
            </a:extLst>
          </p:cNvPr>
          <p:cNvSpPr>
            <a:spLocks noGrp="1"/>
          </p:cNvSpPr>
          <p:nvPr>
            <p:ph type="sldNum" sz="quarter" idx="12"/>
          </p:nvPr>
        </p:nvSpPr>
        <p:spPr/>
        <p:txBody>
          <a:bodyPr/>
          <a:lstStyle/>
          <a:p>
            <a:fld id="{C6489D77-D6B8-4EA3-B8D3-4102FB4886F1}" type="slidenum">
              <a:rPr lang="sv-SE" smtClean="0"/>
              <a:t>‹#›</a:t>
            </a:fld>
            <a:endParaRPr lang="sv-SE"/>
          </a:p>
        </p:txBody>
      </p:sp>
    </p:spTree>
    <p:extLst>
      <p:ext uri="{BB962C8B-B14F-4D97-AF65-F5344CB8AC3E}">
        <p14:creationId xmlns:p14="http://schemas.microsoft.com/office/powerpoint/2010/main" val="716413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7D63B7-5268-43B5-8C48-C141F84B3D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57FE27FA-4B3B-4165-8F8A-7B2F9E157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8C717195-C0EA-452D-8BA6-822D808C42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BE6F15-EFFE-4EF8-B456-C09C22561A62}" type="datetimeFigureOut">
              <a:rPr lang="sv-SE" smtClean="0"/>
              <a:t>2019-12-16</a:t>
            </a:fld>
            <a:endParaRPr lang="sv-SE"/>
          </a:p>
        </p:txBody>
      </p:sp>
      <p:sp>
        <p:nvSpPr>
          <p:cNvPr id="5" name="Footer Placeholder 4">
            <a:extLst>
              <a:ext uri="{FF2B5EF4-FFF2-40B4-BE49-F238E27FC236}">
                <a16:creationId xmlns:a16="http://schemas.microsoft.com/office/drawing/2014/main" id="{BA94CA35-0B20-4820-B718-F6BFF20F35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F79AB3D3-02BD-4CB1-B13C-84AB64E73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489D77-D6B8-4EA3-B8D3-4102FB4886F1}" type="slidenum">
              <a:rPr lang="sv-SE" smtClean="0"/>
              <a:t>‹#›</a:t>
            </a:fld>
            <a:endParaRPr lang="sv-SE"/>
          </a:p>
        </p:txBody>
      </p:sp>
    </p:spTree>
    <p:extLst>
      <p:ext uri="{BB962C8B-B14F-4D97-AF65-F5344CB8AC3E}">
        <p14:creationId xmlns:p14="http://schemas.microsoft.com/office/powerpoint/2010/main" val="1652088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44BD86D-899D-E24E-8DDA-5476B84CF89F}"/>
              </a:ext>
            </a:extLst>
          </p:cNvPr>
          <p:cNvPicPr>
            <a:picLocks noChangeAspect="1"/>
          </p:cNvPicPr>
          <p:nvPr userDrawn="1"/>
        </p:nvPicPr>
        <p:blipFill>
          <a:blip r:embed="rId9"/>
          <a:stretch>
            <a:fillRect/>
          </a:stretch>
        </p:blipFill>
        <p:spPr>
          <a:xfrm>
            <a:off x="306663" y="6154784"/>
            <a:ext cx="3535087" cy="703216"/>
          </a:xfrm>
          <a:prstGeom prst="rect">
            <a:avLst/>
          </a:prstGeom>
        </p:spPr>
      </p:pic>
      <p:sp>
        <p:nvSpPr>
          <p:cNvPr id="2" name="Title Placeholder 1"/>
          <p:cNvSpPr>
            <a:spLocks noGrp="1"/>
          </p:cNvSpPr>
          <p:nvPr>
            <p:ph type="title"/>
          </p:nvPr>
        </p:nvSpPr>
        <p:spPr>
          <a:xfrm>
            <a:off x="838200" y="365126"/>
            <a:ext cx="10515600" cy="953238"/>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541882"/>
            <a:ext cx="10515600" cy="433059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917545" y="6527698"/>
            <a:ext cx="1048905" cy="225316"/>
          </a:xfrm>
          <a:prstGeom prst="rect">
            <a:avLst/>
          </a:prstGeom>
        </p:spPr>
        <p:txBody>
          <a:bodyPr vert="horz" lIns="91440" tIns="45720" rIns="91440" bIns="45720" rtlCol="0" anchor="ctr"/>
          <a:lstStyle>
            <a:lvl1pPr algn="r">
              <a:defRPr sz="1100">
                <a:solidFill>
                  <a:schemeClr val="accent1"/>
                </a:solidFill>
                <a:latin typeface="Arial" panose="020B0604020202020204" pitchFamily="34" charset="0"/>
                <a:cs typeface="Arial" panose="020B0604020202020204" pitchFamily="34" charset="0"/>
              </a:defRPr>
            </a:lvl1pPr>
          </a:lstStyle>
          <a:p>
            <a:r>
              <a:rPr lang="fi-FI"/>
              <a:t>12.12.2019</a:t>
            </a:r>
            <a:endParaRPr lang="en-GB" dirty="0"/>
          </a:p>
        </p:txBody>
      </p:sp>
      <p:sp>
        <p:nvSpPr>
          <p:cNvPr id="5" name="Footer Placeholder 4"/>
          <p:cNvSpPr>
            <a:spLocks noGrp="1"/>
          </p:cNvSpPr>
          <p:nvPr>
            <p:ph type="ftr" sz="quarter" idx="3"/>
          </p:nvPr>
        </p:nvSpPr>
        <p:spPr>
          <a:xfrm>
            <a:off x="2710800" y="6312747"/>
            <a:ext cx="8643600" cy="207323"/>
          </a:xfrm>
          <a:prstGeom prst="rect">
            <a:avLst/>
          </a:prstGeom>
        </p:spPr>
        <p:txBody>
          <a:bodyPr vert="horz" lIns="91440" tIns="45720" rIns="91440" bIns="45720" rtlCol="0" anchor="ctr"/>
          <a:lstStyle>
            <a:lvl1pPr algn="r">
              <a:defRPr sz="1100">
                <a:solidFill>
                  <a:schemeClr val="accent1"/>
                </a:solidFill>
                <a:latin typeface="Arial" panose="020B0604020202020204" pitchFamily="34" charset="0"/>
                <a:cs typeface="Arial" panose="020B0604020202020204" pitchFamily="34" charset="0"/>
              </a:defRPr>
            </a:lvl1pPr>
          </a:lstStyle>
          <a:p>
            <a:r>
              <a:rPr lang="en-GB"/>
              <a:t>Anneli Tuominen / Public</a:t>
            </a:r>
            <a:endParaRPr lang="en-GB" dirty="0"/>
          </a:p>
        </p:txBody>
      </p:sp>
      <p:sp>
        <p:nvSpPr>
          <p:cNvPr id="6" name="Slide Number Placeholder 5"/>
          <p:cNvSpPr>
            <a:spLocks noGrp="1"/>
          </p:cNvSpPr>
          <p:nvPr>
            <p:ph type="sldNum" sz="quarter" idx="4"/>
          </p:nvPr>
        </p:nvSpPr>
        <p:spPr>
          <a:xfrm>
            <a:off x="10966450" y="6527698"/>
            <a:ext cx="387350" cy="225316"/>
          </a:xfrm>
          <a:prstGeom prst="rect">
            <a:avLst/>
          </a:prstGeom>
        </p:spPr>
        <p:txBody>
          <a:bodyPr vert="horz" lIns="91440" tIns="45720" rIns="91440" bIns="45720" rtlCol="0" anchor="ctr"/>
          <a:lstStyle>
            <a:lvl1pPr algn="r">
              <a:defRPr sz="1100">
                <a:solidFill>
                  <a:schemeClr val="accent1"/>
                </a:solidFill>
                <a:latin typeface="Arial" panose="020B0604020202020204" pitchFamily="34" charset="0"/>
                <a:cs typeface="Arial" panose="020B0604020202020204" pitchFamily="34" charset="0"/>
              </a:defRPr>
            </a:lvl1pPr>
          </a:lstStyle>
          <a:p>
            <a:fld id="{98529A56-80A6-0041-ADBC-E6A6E7BC3244}" type="slidenum">
              <a:rPr lang="en-GB"/>
              <a:pPr/>
              <a:t>‹#›</a:t>
            </a:fld>
            <a:endParaRPr lang="en-GB" dirty="0"/>
          </a:p>
        </p:txBody>
      </p:sp>
    </p:spTree>
    <p:extLst>
      <p:ext uri="{BB962C8B-B14F-4D97-AF65-F5344CB8AC3E}">
        <p14:creationId xmlns:p14="http://schemas.microsoft.com/office/powerpoint/2010/main" val="7909788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p:txStyles>
    <p:titleStyle>
      <a:lvl1pPr algn="l" defTabSz="914400" rtl="0" eaLnBrk="1" latinLnBrk="0" hangingPunct="1">
        <a:lnSpc>
          <a:spcPct val="90000"/>
        </a:lnSpc>
        <a:spcBef>
          <a:spcPct val="0"/>
        </a:spcBef>
        <a:buNone/>
        <a:defRPr sz="2400" b="1" kern="1200">
          <a:solidFill>
            <a:srgbClr val="004C93"/>
          </a:solidFill>
          <a:latin typeface="Arial" panose="020B0604020202020204" pitchFamily="34" charset="0"/>
          <a:ea typeface="+mj-ea"/>
          <a:cs typeface="Arial" panose="020B0604020202020204" pitchFamily="34" charset="0"/>
        </a:defRPr>
      </a:lvl1pPr>
    </p:titleStyle>
    <p:bodyStyle>
      <a:lvl1pPr marL="266700" indent="-266700" algn="l" defTabSz="914400" rtl="0" eaLnBrk="1" latinLnBrk="0" hangingPunct="1">
        <a:lnSpc>
          <a:spcPct val="90000"/>
        </a:lnSpc>
        <a:spcBef>
          <a:spcPts val="1000"/>
        </a:spcBef>
        <a:buClr>
          <a:schemeClr val="accent2"/>
        </a:buClr>
        <a:buFont typeface="Arial" panose="020B0604020202020204" pitchFamily="34" charset="0"/>
        <a:buChar char="•"/>
        <a:tabLst/>
        <a:defRPr sz="2000" kern="1200">
          <a:solidFill>
            <a:schemeClr val="tx1"/>
          </a:solidFill>
          <a:latin typeface="Arial" panose="020B0604020202020204" pitchFamily="34" charset="0"/>
          <a:ea typeface="+mn-ea"/>
          <a:cs typeface="Arial" panose="020B0604020202020204" pitchFamily="34" charset="0"/>
        </a:defRPr>
      </a:lvl1pPr>
      <a:lvl2pPr marL="540000" indent="-252000" algn="l" defTabSz="914400" rtl="0" eaLnBrk="1" latinLnBrk="0" hangingPunct="1">
        <a:lnSpc>
          <a:spcPct val="90000"/>
        </a:lnSpc>
        <a:spcBef>
          <a:spcPts val="500"/>
        </a:spcBef>
        <a:buClr>
          <a:schemeClr val="tx1"/>
        </a:buClr>
        <a:buFont typeface="Lucida Grande" panose="020B0600040502020204" pitchFamily="34" charset="0"/>
        <a:buChar char="−"/>
        <a:tabLst/>
        <a:defRPr sz="1800" kern="1200">
          <a:solidFill>
            <a:schemeClr val="tx1"/>
          </a:solidFill>
          <a:latin typeface="Arial" panose="020B0604020202020204" pitchFamily="34" charset="0"/>
          <a:ea typeface="+mn-ea"/>
          <a:cs typeface="Arial" panose="020B0604020202020204" pitchFamily="34" charset="0"/>
        </a:defRPr>
      </a:lvl2pPr>
      <a:lvl3pPr marL="828000" indent="-252000" algn="l" defTabSz="914400" rtl="0" eaLnBrk="1" latinLnBrk="0" hangingPunct="1">
        <a:lnSpc>
          <a:spcPct val="90000"/>
        </a:lnSpc>
        <a:spcBef>
          <a:spcPts val="500"/>
        </a:spcBef>
        <a:buClr>
          <a:schemeClr val="tx1"/>
        </a:buClr>
        <a:buFont typeface="Lucida Grande" panose="020B0600040502020204" pitchFamily="34" charset="0"/>
        <a:buChar char="−"/>
        <a:tabLst/>
        <a:defRPr sz="1800" kern="1200">
          <a:solidFill>
            <a:schemeClr val="tx1"/>
          </a:solidFill>
          <a:latin typeface="Arial" panose="020B0604020202020204" pitchFamily="34" charset="0"/>
          <a:ea typeface="+mn-ea"/>
          <a:cs typeface="Arial" panose="020B0604020202020204" pitchFamily="34" charset="0"/>
        </a:defRPr>
      </a:lvl3pPr>
      <a:lvl4pPr marL="1116000" indent="-252000" algn="l" defTabSz="914400" rtl="0" eaLnBrk="1" latinLnBrk="0" hangingPunct="1">
        <a:lnSpc>
          <a:spcPct val="90000"/>
        </a:lnSpc>
        <a:spcBef>
          <a:spcPts val="500"/>
        </a:spcBef>
        <a:buClr>
          <a:schemeClr val="tx1"/>
        </a:buClr>
        <a:buFont typeface="Lucida Grande" panose="020B0600040502020204" pitchFamily="34" charset="0"/>
        <a:buChar char="−"/>
        <a:tabLst/>
        <a:defRPr sz="1600" kern="1200">
          <a:solidFill>
            <a:schemeClr val="tx1"/>
          </a:solidFill>
          <a:latin typeface="Arial" panose="020B0604020202020204" pitchFamily="34" charset="0"/>
          <a:ea typeface="+mn-ea"/>
          <a:cs typeface="Arial" panose="020B0604020202020204" pitchFamily="34" charset="0"/>
        </a:defRPr>
      </a:lvl4pPr>
      <a:lvl5pPr marL="1368000" indent="-252000" algn="l" defTabSz="914400" rtl="0" eaLnBrk="1" latinLnBrk="0" hangingPunct="1">
        <a:lnSpc>
          <a:spcPct val="90000"/>
        </a:lnSpc>
        <a:spcBef>
          <a:spcPts val="500"/>
        </a:spcBef>
        <a:buClr>
          <a:schemeClr val="tx1"/>
        </a:buClr>
        <a:buFont typeface="Lucida Grande" panose="020B0600040502020204" pitchFamily="34" charset="0"/>
        <a:buChar char="−"/>
        <a:tabLst/>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How stable is the Nordic financial sector?</a:t>
            </a:r>
            <a:endParaRPr lang="en-GB" dirty="0"/>
          </a:p>
        </p:txBody>
      </p:sp>
      <p:sp>
        <p:nvSpPr>
          <p:cNvPr id="3" name="Subtitle 2"/>
          <p:cNvSpPr>
            <a:spLocks noGrp="1"/>
          </p:cNvSpPr>
          <p:nvPr>
            <p:ph type="subTitle" idx="1"/>
          </p:nvPr>
        </p:nvSpPr>
        <p:spPr/>
        <p:txBody>
          <a:bodyPr/>
          <a:lstStyle/>
          <a:p>
            <a:pPr>
              <a:lnSpc>
                <a:spcPct val="100000"/>
              </a:lnSpc>
              <a:spcBef>
                <a:spcPts val="0"/>
              </a:spcBef>
            </a:pPr>
            <a:r>
              <a:rPr lang="en-GB" dirty="0"/>
              <a:t>A comment to professor Jesper </a:t>
            </a:r>
            <a:r>
              <a:rPr lang="en-GB" dirty="0" err="1"/>
              <a:t>Rangvid</a:t>
            </a:r>
            <a:r>
              <a:rPr lang="en-GB" dirty="0"/>
              <a:t>                            </a:t>
            </a:r>
          </a:p>
          <a:p>
            <a:pPr>
              <a:lnSpc>
                <a:spcPct val="100000"/>
              </a:lnSpc>
              <a:spcBef>
                <a:spcPts val="0"/>
              </a:spcBef>
            </a:pPr>
            <a:r>
              <a:rPr lang="en-GB" dirty="0" err="1"/>
              <a:t>Anneli</a:t>
            </a:r>
            <a:r>
              <a:rPr lang="en-GB" dirty="0"/>
              <a:t> Tuominen</a:t>
            </a:r>
          </a:p>
          <a:p>
            <a:pPr>
              <a:lnSpc>
                <a:spcPct val="100000"/>
              </a:lnSpc>
              <a:spcBef>
                <a:spcPts val="0"/>
              </a:spcBef>
            </a:pPr>
            <a:r>
              <a:rPr lang="en-GB" dirty="0"/>
              <a:t>Director General</a:t>
            </a:r>
          </a:p>
          <a:p>
            <a:pPr>
              <a:lnSpc>
                <a:spcPct val="100000"/>
              </a:lnSpc>
              <a:spcBef>
                <a:spcPts val="0"/>
              </a:spcBef>
            </a:pPr>
            <a:r>
              <a:rPr lang="en-GB" dirty="0"/>
              <a:t>FIN-FSA</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12.12.2019</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a:xfrm>
            <a:off x="2710800" y="6312747"/>
            <a:ext cx="8643600" cy="20732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Anneli Tuominen / Public</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29A56-80A6-0041-ADBC-E6A6E7BC3244}" type="slidenum">
              <a:rPr kumimoji="0" lang="en-GB" sz="11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98224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Jesper Rangvid: How stable is the Nordic financial sector?</a:t>
            </a:r>
          </a:p>
        </p:txBody>
      </p:sp>
      <p:sp>
        <p:nvSpPr>
          <p:cNvPr id="3" name="Content Placeholder 2"/>
          <p:cNvSpPr>
            <a:spLocks noGrp="1"/>
          </p:cNvSpPr>
          <p:nvPr>
            <p:ph idx="1"/>
          </p:nvPr>
        </p:nvSpPr>
        <p:spPr/>
        <p:txBody>
          <a:bodyPr/>
          <a:lstStyle/>
          <a:p>
            <a:r>
              <a:rPr lang="en-GB" dirty="0"/>
              <a:t>A </a:t>
            </a:r>
            <a:r>
              <a:rPr lang="en-US" dirty="0"/>
              <a:t>paper on the recent Nordic financial crises, what we can learn from them and where are we now.</a:t>
            </a:r>
          </a:p>
          <a:p>
            <a:pPr lvl="1"/>
            <a:r>
              <a:rPr lang="en-US" dirty="0"/>
              <a:t>The crisis of early 1990s in the Nordics. </a:t>
            </a:r>
          </a:p>
          <a:p>
            <a:pPr lvl="1"/>
            <a:r>
              <a:rPr lang="en-US" dirty="0"/>
              <a:t>The global financial crisis of 2008 (-2014).</a:t>
            </a:r>
          </a:p>
          <a:p>
            <a:r>
              <a:rPr lang="en-US" dirty="0"/>
              <a:t>Historically some indicators have predicted or at least preceded financial crises.</a:t>
            </a:r>
          </a:p>
          <a:p>
            <a:pPr lvl="1"/>
            <a:r>
              <a:rPr lang="en-US" dirty="0"/>
              <a:t>Rapid credit and house price growth, loan loss provisions… </a:t>
            </a:r>
          </a:p>
          <a:p>
            <a:pPr lvl="1"/>
            <a:r>
              <a:rPr lang="en-US" dirty="0"/>
              <a:t>Based on these “better indicators” the current situation in the Nordic countries does not look alarming.</a:t>
            </a:r>
          </a:p>
          <a:p>
            <a:r>
              <a:rPr lang="en-US" dirty="0"/>
              <a:t>But past performance is not necessarily indicative of future results.</a:t>
            </a:r>
          </a:p>
          <a:p>
            <a:pPr lvl="1"/>
            <a:r>
              <a:rPr lang="en-US" dirty="0"/>
              <a:t>Interest rates are historically low, and they can cause new types of problems.</a:t>
            </a:r>
          </a:p>
          <a:p>
            <a:pPr lvl="2"/>
            <a:r>
              <a:rPr lang="en-US" dirty="0"/>
              <a:t>Should the rates increase rapidly, it would be stressful for highly indebted households.</a:t>
            </a:r>
          </a:p>
          <a:p>
            <a:pPr lvl="2"/>
            <a:r>
              <a:rPr lang="en-US" dirty="0"/>
              <a:t>Should the rates stay low, it would be stressful for banks (ceteris paribus).</a:t>
            </a:r>
          </a:p>
          <a:p>
            <a:pPr marL="576000" lvl="2" indent="0">
              <a:buNone/>
            </a:pPr>
            <a:endParaRPr lang="en-US" dirty="0"/>
          </a:p>
          <a:p>
            <a:pPr marL="576000" lvl="2" indent="0">
              <a:buNone/>
            </a:pPr>
            <a:endParaRPr lang="en-GB"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12.12.2019</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a:xfrm>
            <a:off x="2710800" y="6312747"/>
            <a:ext cx="8643600" cy="20732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Anneli Tuominen / Public</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29A56-80A6-0041-ADBC-E6A6E7BC3244}" type="slidenum">
              <a:rPr kumimoji="0" lang="fi-FI" sz="11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i-FI"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49145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Lessons from the 2008 crisis </a:t>
            </a:r>
            <a:r>
              <a:rPr lang="en-US" dirty="0"/>
              <a:t>(Ben Bernanke 2018)</a:t>
            </a:r>
            <a:endParaRPr lang="en-GB" dirty="0"/>
          </a:p>
        </p:txBody>
      </p:sp>
      <p:sp>
        <p:nvSpPr>
          <p:cNvPr id="3" name="Content Placeholder 2"/>
          <p:cNvSpPr>
            <a:spLocks noGrp="1"/>
          </p:cNvSpPr>
          <p:nvPr>
            <p:ph idx="1"/>
          </p:nvPr>
        </p:nvSpPr>
        <p:spPr/>
        <p:txBody>
          <a:bodyPr>
            <a:normAutofit/>
          </a:bodyPr>
          <a:lstStyle/>
          <a:p>
            <a:r>
              <a:rPr lang="en-US" dirty="0"/>
              <a:t>Was the 2008 crisis so deep because of the fragilities in the financial system or because of the high household leverage? </a:t>
            </a:r>
          </a:p>
          <a:p>
            <a:pPr lvl="1"/>
            <a:r>
              <a:rPr lang="en-GB" dirty="0"/>
              <a:t>The financial fragility narrative: a supply side problem.</a:t>
            </a:r>
          </a:p>
          <a:p>
            <a:pPr lvl="2"/>
            <a:r>
              <a:rPr lang="en-US" dirty="0"/>
              <a:t>Mortgage-related losses triggered a large-scale panic and paralyzed the markets.</a:t>
            </a:r>
          </a:p>
          <a:p>
            <a:pPr lvl="1"/>
            <a:r>
              <a:rPr lang="en-GB" dirty="0"/>
              <a:t>The household leverage narrative: a demand side problem.</a:t>
            </a:r>
          </a:p>
          <a:p>
            <a:pPr lvl="2"/>
            <a:r>
              <a:rPr lang="en-US" dirty="0"/>
              <a:t>High leverage and a drop in house prices put households into financial distress.</a:t>
            </a:r>
          </a:p>
          <a:p>
            <a:pPr lvl="1"/>
            <a:r>
              <a:rPr lang="en-GB" i="1" dirty="0"/>
              <a:t>Bernanke finds more support on the financial fragility narrative </a:t>
            </a:r>
            <a:r>
              <a:rPr lang="en-GB" dirty="0"/>
              <a:t>(however, not mutually exclusive)</a:t>
            </a:r>
            <a:r>
              <a:rPr lang="en-GB" i="1" dirty="0"/>
              <a:t>.</a:t>
            </a:r>
          </a:p>
          <a:p>
            <a:r>
              <a:rPr lang="en-GB" dirty="0"/>
              <a:t>External finance premium: </a:t>
            </a:r>
            <a:r>
              <a:rPr lang="en-US" dirty="0"/>
              <a:t>asymmetric information in the borrower-lender relationship implies additional costs.</a:t>
            </a:r>
          </a:p>
          <a:p>
            <a:pPr lvl="1"/>
            <a:r>
              <a:rPr lang="en-US" dirty="0"/>
              <a:t>The size of the premium depends on the financial health of (potential) borrowers and financial intermediaries.</a:t>
            </a:r>
          </a:p>
          <a:p>
            <a:pPr lvl="1"/>
            <a:r>
              <a:rPr lang="en-US" dirty="0"/>
              <a:t>The higher the net worth, the larger the overcollateralization and the lower the leverage ratio, the better the measurable finance health of a borrower is, and the smaller should the EFP be.</a:t>
            </a:r>
          </a:p>
          <a:p>
            <a:pPr marL="288000" lvl="1" indent="0">
              <a:buNone/>
            </a:pPr>
            <a:r>
              <a:rPr lang="en-US" dirty="0"/>
              <a:t>=&gt;</a:t>
            </a:r>
            <a:r>
              <a:rPr lang="en-GB" dirty="0"/>
              <a:t>This is exactly what has been done in post-crisis regulation (micro and macro pru requirements). </a:t>
            </a:r>
          </a:p>
          <a:p>
            <a:endParaRPr lang="en-GB" i="1"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12.12.2019</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a:xfrm>
            <a:off x="2710800" y="6312747"/>
            <a:ext cx="8643600" cy="20732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Anneli Tuominen / Public</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29A56-80A6-0041-ADBC-E6A6E7BC3244}" type="slidenum">
              <a:rPr kumimoji="0" lang="fi-FI" sz="11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i-FI"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8566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most dangerous financial crises are those preceded by strong growth in credit</a:t>
            </a:r>
          </a:p>
        </p:txBody>
      </p:sp>
      <p:sp>
        <p:nvSpPr>
          <p:cNvPr id="3" name="Content Placeholder 2"/>
          <p:cNvSpPr>
            <a:spLocks noGrp="1"/>
          </p:cNvSpPr>
          <p:nvPr>
            <p:ph sz="half" idx="1"/>
          </p:nvPr>
        </p:nvSpPr>
        <p:spPr/>
        <p:txBody>
          <a:bodyPr>
            <a:noAutofit/>
          </a:bodyPr>
          <a:lstStyle/>
          <a:p>
            <a:r>
              <a:rPr lang="en-GB" sz="1600" dirty="0" err="1"/>
              <a:t>Mian</a:t>
            </a:r>
            <a:r>
              <a:rPr lang="en-GB" sz="1600" dirty="0"/>
              <a:t> &amp; Sufi (2014), IMF (2012, 2017) etc. have shown how economic recessions preceded by strong growth in household indebtedness are longer and deeper than other crises.</a:t>
            </a:r>
          </a:p>
          <a:p>
            <a:r>
              <a:rPr lang="en-GB" sz="1600" dirty="0"/>
              <a:t>This is due to cut in household consumption: households take care of their mortgages, but start to cut consumption when their economic situation worsens. The more indebted households squeeze their consumption even more.</a:t>
            </a:r>
          </a:p>
          <a:p>
            <a:r>
              <a:rPr lang="en-GB" sz="1600" dirty="0"/>
              <a:t>Squeeze in consumption reduces income for companies and NPLs start to rise. </a:t>
            </a:r>
          </a:p>
          <a:p>
            <a:r>
              <a:rPr lang="en-GB" sz="1600" dirty="0"/>
              <a:t>Rising NPLs have a negative impact on the ability of banks to provide funding for the economy. In addition, as economic outlook worsens, banks become more cautious in providing funding or they provide funding with larger risk premium.</a:t>
            </a:r>
          </a:p>
        </p:txBody>
      </p:sp>
      <p:sp>
        <p:nvSpPr>
          <p:cNvPr id="8" name="Date Placeholder 7"/>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12.12.2019</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9" name="Footer Placeholder 8"/>
          <p:cNvSpPr>
            <a:spLocks noGrp="1"/>
          </p:cNvSpPr>
          <p:nvPr>
            <p:ph type="ftr" sz="quarter" idx="11"/>
          </p:nvPr>
        </p:nvSpPr>
        <p:spPr>
          <a:xfrm>
            <a:off x="2710800" y="6312747"/>
            <a:ext cx="8643600" cy="20732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Anneli Tuominen / Public</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 name="Slide Number Placeholder 9"/>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29A56-80A6-0041-ADBC-E6A6E7BC3244}" type="slidenum">
              <a:rPr kumimoji="0" lang="fi-FI" sz="11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i-FI"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pic>
        <p:nvPicPr>
          <p:cNvPr id="11" name="Content Placeholder 7"/>
          <p:cNvPicPr>
            <a:picLocks noGrp="1" noChangeAspect="1"/>
          </p:cNvPicPr>
          <p:nvPr>
            <p:ph sz="half" idx="2"/>
          </p:nvPr>
        </p:nvPicPr>
        <p:blipFill>
          <a:blip r:embed="rId2"/>
          <a:stretch>
            <a:fillRect/>
          </a:stretch>
        </p:blipFill>
        <p:spPr>
          <a:xfrm>
            <a:off x="6121136" y="1325992"/>
            <a:ext cx="5181600" cy="4209582"/>
          </a:xfrm>
          <a:prstGeom prst="rect">
            <a:avLst/>
          </a:prstGeom>
        </p:spPr>
      </p:pic>
      <p:sp>
        <p:nvSpPr>
          <p:cNvPr id="12" name="Rectangle 11"/>
          <p:cNvSpPr/>
          <p:nvPr/>
        </p:nvSpPr>
        <p:spPr>
          <a:xfrm>
            <a:off x="6312024" y="5500853"/>
            <a:ext cx="3719288"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200" b="0" i="0" u="none" strike="noStrike" kern="1200" cap="none" spc="0" normalizeH="0" baseline="0" noProof="0" dirty="0">
                <a:ln>
                  <a:noFill/>
                </a:ln>
                <a:solidFill>
                  <a:srgbClr val="414042"/>
                </a:solidFill>
                <a:effectLst/>
                <a:uLnTx/>
                <a:uFillTx/>
                <a:latin typeface="Arial" panose="020B0604020202020204"/>
                <a:ea typeface="+mn-ea"/>
                <a:cs typeface="+mn-cs"/>
              </a:rPr>
              <a:t>IMF WEO (2012): </a:t>
            </a:r>
            <a:r>
              <a:rPr kumimoji="0" lang="fi-FI" sz="1200" b="0" i="0" u="none" strike="noStrike" kern="1200" cap="none" spc="0" normalizeH="0" baseline="0" noProof="0" dirty="0" err="1">
                <a:ln>
                  <a:noFill/>
                </a:ln>
                <a:solidFill>
                  <a:srgbClr val="414042"/>
                </a:solidFill>
                <a:effectLst/>
                <a:uLnTx/>
                <a:uFillTx/>
                <a:latin typeface="Arial" panose="020B0604020202020204"/>
                <a:ea typeface="+mn-ea"/>
                <a:cs typeface="+mn-cs"/>
              </a:rPr>
              <a:t>growth</a:t>
            </a:r>
            <a:r>
              <a:rPr kumimoji="0" lang="fi-FI" sz="1200" b="0" i="0" u="none" strike="noStrike" kern="1200" cap="none" spc="0" normalizeH="0" baseline="0" noProof="0" dirty="0">
                <a:ln>
                  <a:noFill/>
                </a:ln>
                <a:solidFill>
                  <a:srgbClr val="414042"/>
                </a:solidFill>
                <a:effectLst/>
                <a:uLnTx/>
                <a:uFillTx/>
                <a:latin typeface="Arial" panose="020B0604020202020204"/>
                <a:ea typeface="+mn-ea"/>
                <a:cs typeface="+mn-cs"/>
              </a:rPr>
              <a:t> </a:t>
            </a:r>
            <a:r>
              <a:rPr kumimoji="0" lang="fi-FI" sz="1200" b="0" i="0" u="none" strike="noStrike" kern="1200" cap="none" spc="0" normalizeH="0" baseline="0" noProof="0" dirty="0" err="1">
                <a:ln>
                  <a:noFill/>
                </a:ln>
                <a:solidFill>
                  <a:srgbClr val="414042"/>
                </a:solidFill>
                <a:effectLst/>
                <a:uLnTx/>
                <a:uFillTx/>
                <a:latin typeface="Arial" panose="020B0604020202020204"/>
                <a:ea typeface="+mn-ea"/>
                <a:cs typeface="+mn-cs"/>
              </a:rPr>
              <a:t>resuming</a:t>
            </a:r>
            <a:r>
              <a:rPr kumimoji="0" lang="fi-FI" sz="1200" b="0" i="0" u="none" strike="noStrike" kern="1200" cap="none" spc="0" normalizeH="0" baseline="0" noProof="0" dirty="0">
                <a:ln>
                  <a:noFill/>
                </a:ln>
                <a:solidFill>
                  <a:srgbClr val="414042"/>
                </a:solidFill>
                <a:effectLst/>
                <a:uLnTx/>
                <a:uFillTx/>
                <a:latin typeface="Arial" panose="020B0604020202020204"/>
                <a:ea typeface="+mn-ea"/>
                <a:cs typeface="+mn-cs"/>
              </a:rPr>
              <a:t>, </a:t>
            </a:r>
            <a:r>
              <a:rPr kumimoji="0" lang="fi-FI" sz="1200" b="0" i="0" u="none" strike="noStrike" kern="1200" cap="none" spc="0" normalizeH="0" baseline="0" noProof="0" dirty="0" err="1">
                <a:ln>
                  <a:noFill/>
                </a:ln>
                <a:solidFill>
                  <a:srgbClr val="414042"/>
                </a:solidFill>
                <a:effectLst/>
                <a:uLnTx/>
                <a:uFillTx/>
                <a:latin typeface="Arial" panose="020B0604020202020204"/>
                <a:ea typeface="+mn-ea"/>
                <a:cs typeface="+mn-cs"/>
              </a:rPr>
              <a:t>dangers</a:t>
            </a:r>
            <a:r>
              <a:rPr kumimoji="0" lang="fi-FI" sz="1200" b="0" i="0" u="none" strike="noStrike" kern="1200" cap="none" spc="0" normalizeH="0" baseline="0" noProof="0" dirty="0">
                <a:ln>
                  <a:noFill/>
                </a:ln>
                <a:solidFill>
                  <a:srgbClr val="414042"/>
                </a:solidFill>
                <a:effectLst/>
                <a:uLnTx/>
                <a:uFillTx/>
                <a:latin typeface="Arial" panose="020B0604020202020204"/>
                <a:ea typeface="+mn-ea"/>
                <a:cs typeface="+mn-cs"/>
              </a:rPr>
              <a:t> </a:t>
            </a:r>
            <a:r>
              <a:rPr kumimoji="0" lang="fi-FI" sz="1200" b="0" i="0" u="none" strike="noStrike" kern="1200" cap="none" spc="0" normalizeH="0" baseline="0" noProof="0" dirty="0" err="1">
                <a:ln>
                  <a:noFill/>
                </a:ln>
                <a:solidFill>
                  <a:srgbClr val="414042"/>
                </a:solidFill>
                <a:effectLst/>
                <a:uLnTx/>
                <a:uFillTx/>
                <a:latin typeface="Arial" panose="020B0604020202020204"/>
                <a:ea typeface="+mn-ea"/>
                <a:cs typeface="+mn-cs"/>
              </a:rPr>
              <a:t>remain</a:t>
            </a:r>
            <a:endParaRPr kumimoji="0" lang="fi-FI" sz="1200" b="0" i="0" u="none" strike="noStrike" kern="1200" cap="none" spc="0" normalizeH="0" baseline="0" noProof="0" dirty="0">
              <a:ln>
                <a:noFill/>
              </a:ln>
              <a:solidFill>
                <a:srgbClr val="414042"/>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32783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Main lesson from financial crises: the precondition for economic growth is a stable financial system</a:t>
            </a:r>
          </a:p>
        </p:txBody>
      </p:sp>
      <p:sp>
        <p:nvSpPr>
          <p:cNvPr id="8" name="Content Placeholder 7"/>
          <p:cNvSpPr>
            <a:spLocks noGrp="1"/>
          </p:cNvSpPr>
          <p:nvPr>
            <p:ph idx="1"/>
          </p:nvPr>
        </p:nvSpPr>
        <p:spPr/>
        <p:txBody>
          <a:bodyPr>
            <a:normAutofit/>
          </a:bodyPr>
          <a:lstStyle/>
          <a:p>
            <a:r>
              <a:rPr lang="en-GB" dirty="0"/>
              <a:t>A stable financial system</a:t>
            </a:r>
          </a:p>
          <a:p>
            <a:pPr lvl="1"/>
            <a:r>
              <a:rPr lang="en-GB" dirty="0"/>
              <a:t>Main providers of finance must be sound and strong enough in order to operate without disturbances and provide funding also in a weak economic environment.</a:t>
            </a:r>
          </a:p>
          <a:p>
            <a:pPr marL="0" indent="0">
              <a:buNone/>
            </a:pPr>
            <a:endParaRPr lang="en-GB" dirty="0"/>
          </a:p>
          <a:p>
            <a:r>
              <a:rPr lang="en-GB" dirty="0"/>
              <a:t>The Nordic financial system (like the rest of the EU) is bank dominated</a:t>
            </a:r>
            <a:r>
              <a:rPr lang="en-GB" dirty="0">
                <a:sym typeface="Wingdings" panose="05000000000000000000" pitchFamily="2" charset="2"/>
              </a:rPr>
              <a:t>.</a:t>
            </a:r>
          </a:p>
          <a:p>
            <a:pPr lvl="1"/>
            <a:r>
              <a:rPr lang="en-GB" dirty="0">
                <a:sym typeface="Wingdings" panose="05000000000000000000" pitchFamily="2" charset="2"/>
              </a:rPr>
              <a:t>Even though</a:t>
            </a:r>
            <a:r>
              <a:rPr lang="en-GB" dirty="0"/>
              <a:t> sources of financing are diversifying, banks are still the main source of funding.</a:t>
            </a:r>
          </a:p>
          <a:p>
            <a:endParaRPr lang="en-GB" dirty="0"/>
          </a:p>
          <a:p>
            <a:r>
              <a:rPr lang="en-GB" dirty="0"/>
              <a:t>So far most of the new regulation has focused on the banking sector.</a:t>
            </a:r>
          </a:p>
          <a:p>
            <a:pPr lvl="1"/>
            <a:r>
              <a:rPr lang="en-GB" dirty="0"/>
              <a:t>To be able to provide funding through economic cycles, the banking system must be sound.</a:t>
            </a:r>
          </a:p>
          <a:p>
            <a:pPr lvl="1"/>
            <a:r>
              <a:rPr lang="en-GB" dirty="0"/>
              <a:t>However, as our financial system is evolving, more focus is needed on the non-banking sector. </a:t>
            </a:r>
          </a:p>
        </p:txBody>
      </p:sp>
      <p:sp>
        <p:nvSpPr>
          <p:cNvPr id="9" name="Date Placeholder 8"/>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12.12.2019</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 name="Footer Placeholder 9"/>
          <p:cNvSpPr>
            <a:spLocks noGrp="1"/>
          </p:cNvSpPr>
          <p:nvPr>
            <p:ph type="ftr" sz="quarter" idx="11"/>
          </p:nvPr>
        </p:nvSpPr>
        <p:spPr>
          <a:xfrm>
            <a:off x="2708984" y="6312747"/>
            <a:ext cx="8643600" cy="20732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Anneli Tuominen / Public</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1" name="Slide Number Placeholder 10"/>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29A56-80A6-0041-ADBC-E6A6E7BC3244}" type="slidenum">
              <a:rPr kumimoji="0" lang="fi-FI" sz="11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i-FI"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63345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has changed in the Nordic economies? What has not?</a:t>
            </a:r>
          </a:p>
        </p:txBody>
      </p:sp>
      <p:sp>
        <p:nvSpPr>
          <p:cNvPr id="3" name="Content Placeholder 2"/>
          <p:cNvSpPr>
            <a:spLocks noGrp="1"/>
          </p:cNvSpPr>
          <p:nvPr>
            <p:ph idx="1"/>
          </p:nvPr>
        </p:nvSpPr>
        <p:spPr/>
        <p:txBody>
          <a:bodyPr/>
          <a:lstStyle/>
          <a:p>
            <a:r>
              <a:rPr lang="en-US" dirty="0"/>
              <a:t>Nordic countries continue to be very open economies (sensitive to shocks in the global economy).</a:t>
            </a:r>
          </a:p>
          <a:p>
            <a:pPr lvl="1"/>
            <a:r>
              <a:rPr lang="en-US" dirty="0"/>
              <a:t>If possible, Nordic economies are now even more closely interlinked (financial integration).</a:t>
            </a:r>
          </a:p>
          <a:p>
            <a:r>
              <a:rPr lang="en-US" dirty="0"/>
              <a:t>The same Pan-Nordic financial institutions are present in most Nordic countries.</a:t>
            </a:r>
          </a:p>
          <a:p>
            <a:pPr lvl="1"/>
            <a:r>
              <a:rPr lang="en-US" dirty="0"/>
              <a:t>Many of them operate today with a branch structure (managed and supervised in a centralized way).</a:t>
            </a:r>
          </a:p>
          <a:p>
            <a:pPr lvl="1"/>
            <a:r>
              <a:rPr lang="en-US" dirty="0"/>
              <a:t>Many of the banks are exposed to similar and correlated risks (real estate, funding structure etc.).</a:t>
            </a:r>
          </a:p>
          <a:p>
            <a:r>
              <a:rPr lang="en-US" dirty="0"/>
              <a:t>Markets have a correct interpretation of this interconnectedness.</a:t>
            </a:r>
          </a:p>
          <a:p>
            <a:pPr lvl="1"/>
            <a:r>
              <a:rPr lang="en-US" dirty="0"/>
              <a:t>When one major player gets a hit, also the other players will be affected. </a:t>
            </a:r>
          </a:p>
          <a:p>
            <a:r>
              <a:rPr lang="en-US" dirty="0"/>
              <a:t>Regarding the traditional risks (credit risk and liquidity), supervisors have sharpened their policies.</a:t>
            </a:r>
          </a:p>
          <a:p>
            <a:pPr lvl="1"/>
            <a:r>
              <a:rPr lang="en-US" dirty="0"/>
              <a:t>Micro and macro buffers.</a:t>
            </a:r>
          </a:p>
          <a:p>
            <a:pPr marL="288000" lvl="1" indent="0">
              <a:buNone/>
            </a:pPr>
            <a:endParaRPr lang="en-US" dirty="0"/>
          </a:p>
          <a:p>
            <a:pPr lvl="1"/>
            <a:endParaRPr lang="en-US" dirty="0"/>
          </a:p>
          <a:p>
            <a:endParaRPr lang="en-US" dirty="0"/>
          </a:p>
          <a:p>
            <a:endParaRPr lang="en-US" dirty="0"/>
          </a:p>
          <a:p>
            <a:endParaRPr lang="en-GB"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12.12.2019</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a:xfrm>
            <a:off x="2710800" y="6312747"/>
            <a:ext cx="8643600" cy="20732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Anneli Tuominen / Public</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29A56-80A6-0041-ADBC-E6A6E7BC3244}" type="slidenum">
              <a:rPr kumimoji="0" lang="fi-FI" sz="11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i-FI"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28152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Possible triggers for future financial crisis? </a:t>
            </a:r>
          </a:p>
        </p:txBody>
      </p:sp>
      <p:sp>
        <p:nvSpPr>
          <p:cNvPr id="3" name="Content Placeholder 2"/>
          <p:cNvSpPr>
            <a:spLocks noGrp="1"/>
          </p:cNvSpPr>
          <p:nvPr>
            <p:ph idx="1"/>
          </p:nvPr>
        </p:nvSpPr>
        <p:spPr/>
        <p:txBody>
          <a:bodyPr>
            <a:normAutofit/>
          </a:bodyPr>
          <a:lstStyle/>
          <a:p>
            <a:r>
              <a:rPr lang="en-US" dirty="0"/>
              <a:t>Low(</a:t>
            </a:r>
            <a:r>
              <a:rPr lang="en-US" dirty="0" err="1"/>
              <a:t>er</a:t>
            </a:r>
            <a:r>
              <a:rPr lang="en-US" dirty="0"/>
              <a:t>) and even negative interest rates for long(</a:t>
            </a:r>
            <a:r>
              <a:rPr lang="en-US" dirty="0" err="1"/>
              <a:t>er</a:t>
            </a:r>
            <a:r>
              <a:rPr lang="en-US" dirty="0"/>
              <a:t>) periods</a:t>
            </a:r>
          </a:p>
          <a:p>
            <a:pPr lvl="1"/>
            <a:r>
              <a:rPr lang="en-US" dirty="0"/>
              <a:t>The best </a:t>
            </a:r>
            <a:r>
              <a:rPr lang="en-US" i="1" dirty="0"/>
              <a:t>available way</a:t>
            </a:r>
            <a:r>
              <a:rPr lang="en-US" dirty="0"/>
              <a:t> to support the real economy since the crisis  </a:t>
            </a:r>
          </a:p>
          <a:p>
            <a:pPr lvl="1"/>
            <a:r>
              <a:rPr lang="en-US" dirty="0"/>
              <a:t>But low rates are not without side effects </a:t>
            </a:r>
          </a:p>
          <a:p>
            <a:pPr lvl="1"/>
            <a:r>
              <a:rPr lang="en-US" dirty="0"/>
              <a:t>Banking and life-insurance sector profitability and business models at risk</a:t>
            </a:r>
          </a:p>
          <a:p>
            <a:r>
              <a:rPr lang="en-US" dirty="0"/>
              <a:t>Cyber, hybrid and other IT related risks</a:t>
            </a:r>
          </a:p>
          <a:p>
            <a:pPr lvl="1"/>
            <a:r>
              <a:rPr lang="en-GB" dirty="0"/>
              <a:t>Increased use of technology changes the structure of the financial system. </a:t>
            </a:r>
            <a:r>
              <a:rPr lang="en-US" dirty="0"/>
              <a:t>An interconnected and digitalized world is as strong as its weakest link.</a:t>
            </a:r>
          </a:p>
          <a:p>
            <a:r>
              <a:rPr lang="en-US" dirty="0"/>
              <a:t>Climate change</a:t>
            </a:r>
          </a:p>
          <a:p>
            <a:pPr lvl="1"/>
            <a:r>
              <a:rPr lang="en-US" dirty="0"/>
              <a:t> Physical risks, transition risks, liability risks</a:t>
            </a:r>
          </a:p>
          <a:p>
            <a:r>
              <a:rPr lang="en-US" dirty="0"/>
              <a:t>Money laundering issues</a:t>
            </a:r>
          </a:p>
          <a:p>
            <a:pPr lvl="1"/>
            <a:r>
              <a:rPr lang="en-US" dirty="0"/>
              <a:t>An example of an untraditional risk in the Nordic countries</a:t>
            </a:r>
            <a:endParaRPr lang="en-US" dirty="0">
              <a:solidFill>
                <a:srgbClr val="FF0000"/>
              </a:solidFill>
            </a:endParaRPr>
          </a:p>
          <a:p>
            <a:pPr marL="14700" indent="0">
              <a:buNone/>
            </a:pPr>
            <a:r>
              <a:rPr lang="en-US" dirty="0"/>
              <a:t>=&gt; How should these new risks be treated? How to prepare against them?</a:t>
            </a:r>
          </a:p>
          <a:p>
            <a:pPr lvl="1"/>
            <a:endParaRPr lang="en-GB"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12.12.2019</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a:xfrm>
            <a:off x="2710800" y="6312747"/>
            <a:ext cx="8643600" cy="20732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Anneli Tuominen / Public</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29A56-80A6-0041-ADBC-E6A6E7BC3244}" type="slidenum">
              <a:rPr kumimoji="0" lang="fi-FI" sz="11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i-FI"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57308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2564904"/>
            <a:ext cx="10515600" cy="953238"/>
          </a:xfrm>
        </p:spPr>
        <p:txBody>
          <a:bodyPr/>
          <a:lstStyle/>
          <a:p>
            <a:pPr algn="ctr"/>
            <a:r>
              <a:rPr lang="en-GB" i="1" dirty="0"/>
              <a:t>Thank you!</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12.12.2019</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a:xfrm>
            <a:off x="2710800" y="6312747"/>
            <a:ext cx="8643600" cy="20732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Anneli Tuominen / Public</a:t>
            </a:r>
            <a:endParaRPr kumimoji="0" lang="en-GB"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29A56-80A6-0041-ADBC-E6A6E7BC3244}" type="slidenum">
              <a:rPr kumimoji="0" lang="fi-FI" sz="11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i-FI" sz="11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65536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iva">
  <a:themeElements>
    <a:clrScheme name="fiva_colors">
      <a:dk1>
        <a:srgbClr val="000000"/>
      </a:dk1>
      <a:lt1>
        <a:srgbClr val="FFFFFF"/>
      </a:lt1>
      <a:dk2>
        <a:srgbClr val="004C93"/>
      </a:dk2>
      <a:lt2>
        <a:srgbClr val="7CBE31"/>
      </a:lt2>
      <a:accent1>
        <a:srgbClr val="006FB9"/>
      </a:accent1>
      <a:accent2>
        <a:srgbClr val="0095DB"/>
      </a:accent2>
      <a:accent3>
        <a:srgbClr val="009A93"/>
      </a:accent3>
      <a:accent4>
        <a:srgbClr val="BFD730"/>
      </a:accent4>
      <a:accent5>
        <a:srgbClr val="008836"/>
      </a:accent5>
      <a:accent6>
        <a:srgbClr val="006878"/>
      </a:accent6>
      <a:hlink>
        <a:srgbClr val="006FB9"/>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aka_fiva_EN.potx" id="{2CE3BED8-BF48-4C32-B4D0-EEBB5B4407E2}" vid="{800F97B3-AC78-4535-836C-78BA4AD0C205}"/>
    </a:ext>
  </a:extLst>
</a:theme>
</file>

<file path=docProps/app.xml><?xml version="1.0" encoding="utf-8"?>
<Properties xmlns="http://schemas.openxmlformats.org/officeDocument/2006/extended-properties" xmlns:vt="http://schemas.openxmlformats.org/officeDocument/2006/docPropsVTypes">
  <TotalTime>0</TotalTime>
  <Words>939</Words>
  <Application>Microsoft Office PowerPoint</Application>
  <PresentationFormat>Widescreen</PresentationFormat>
  <Paragraphs>93</Paragraphs>
  <Slides>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Georgia</vt:lpstr>
      <vt:lpstr>Lucida Grande</vt:lpstr>
      <vt:lpstr>Office Theme</vt:lpstr>
      <vt:lpstr>fiva</vt:lpstr>
      <vt:lpstr>How stable is the Nordic financial sector?</vt:lpstr>
      <vt:lpstr>Jesper Rangvid: How stable is the Nordic financial sector?</vt:lpstr>
      <vt:lpstr>Lessons from the 2008 crisis (Ben Bernanke 2018)</vt:lpstr>
      <vt:lpstr>The most dangerous financial crises are those preceded by strong growth in credit</vt:lpstr>
      <vt:lpstr>Main lesson from financial crises: the precondition for economic growth is a stable financial system</vt:lpstr>
      <vt:lpstr>What has changed in the Nordic economies? What has not?</vt:lpstr>
      <vt:lpstr>Possible triggers for future financial crisis?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Macroprudential policy and household debt </dc:title>
  <dc:creator>Natalia Muntean</dc:creator>
  <cp:lastModifiedBy>Natalia Muntean</cp:lastModifiedBy>
  <cp:revision>2</cp:revision>
  <dcterms:created xsi:type="dcterms:W3CDTF">2019-12-12T09:18:36Z</dcterms:created>
  <dcterms:modified xsi:type="dcterms:W3CDTF">2019-12-16T11:46:10Z</dcterms:modified>
</cp:coreProperties>
</file>