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744" r:id="rId2"/>
    <p:sldMasterId id="2147483752" r:id="rId3"/>
    <p:sldMasterId id="2147483702" r:id="rId4"/>
    <p:sldMasterId id="2147483710" r:id="rId5"/>
    <p:sldMasterId id="2147483694" r:id="rId6"/>
  </p:sldMasterIdLst>
  <p:notesMasterIdLst>
    <p:notesMasterId r:id="rId23"/>
  </p:notesMasterIdLst>
  <p:handoutMasterIdLst>
    <p:handoutMasterId r:id="rId24"/>
  </p:handoutMasterIdLst>
  <p:sldIdLst>
    <p:sldId id="257" r:id="rId7"/>
    <p:sldId id="258" r:id="rId8"/>
    <p:sldId id="260" r:id="rId9"/>
    <p:sldId id="261" r:id="rId10"/>
    <p:sldId id="263" r:id="rId11"/>
    <p:sldId id="266" r:id="rId12"/>
    <p:sldId id="264" r:id="rId13"/>
    <p:sldId id="259" r:id="rId14"/>
    <p:sldId id="269" r:id="rId15"/>
    <p:sldId id="267" r:id="rId16"/>
    <p:sldId id="270" r:id="rId17"/>
    <p:sldId id="268" r:id="rId18"/>
    <p:sldId id="271" r:id="rId19"/>
    <p:sldId id="273" r:id="rId20"/>
    <p:sldId id="274" r:id="rId21"/>
    <p:sldId id="272" r:id="rId2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8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>
      <p:cViewPr varScale="1">
        <p:scale>
          <a:sx n="115" d="100"/>
          <a:sy n="115" d="100"/>
        </p:scale>
        <p:origin x="216" y="8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Blad2!$E$2:$E$18</c:f>
              <c:strCache>
                <c:ptCount val="17"/>
                <c:pt idx="0">
                  <c:v>Greece</c:v>
                </c:pt>
                <c:pt idx="1">
                  <c:v>Cyprus</c:v>
                </c:pt>
                <c:pt idx="2">
                  <c:v>Portugal</c:v>
                </c:pt>
                <c:pt idx="3">
                  <c:v>Italy</c:v>
                </c:pt>
                <c:pt idx="4">
                  <c:v>Slovenia</c:v>
                </c:pt>
                <c:pt idx="5">
                  <c:v>Ireland</c:v>
                </c:pt>
                <c:pt idx="6">
                  <c:v>Spain</c:v>
                </c:pt>
                <c:pt idx="7">
                  <c:v>Malta</c:v>
                </c:pt>
                <c:pt idx="8">
                  <c:v>Latvia</c:v>
                </c:pt>
                <c:pt idx="9">
                  <c:v>France</c:v>
                </c:pt>
                <c:pt idx="10">
                  <c:v>Austria</c:v>
                </c:pt>
                <c:pt idx="11">
                  <c:v>Belgium</c:v>
                </c:pt>
                <c:pt idx="12">
                  <c:v>Estonia</c:v>
                </c:pt>
                <c:pt idx="13">
                  <c:v>Netherlands</c:v>
                </c:pt>
                <c:pt idx="14">
                  <c:v>Finland</c:v>
                </c:pt>
                <c:pt idx="15">
                  <c:v>Germany</c:v>
                </c:pt>
                <c:pt idx="16">
                  <c:v>Luxembourg</c:v>
                </c:pt>
              </c:strCache>
            </c:strRef>
          </c:cat>
          <c:val>
            <c:numRef>
              <c:f>Blad2!$F$2:$F$18</c:f>
              <c:numCache>
                <c:formatCode>0.00</c:formatCode>
                <c:ptCount val="17"/>
                <c:pt idx="0">
                  <c:v>39.24</c:v>
                </c:pt>
                <c:pt idx="1">
                  <c:v>18.600000000000001</c:v>
                </c:pt>
                <c:pt idx="2">
                  <c:v>10.59</c:v>
                </c:pt>
                <c:pt idx="3">
                  <c:v>8.01</c:v>
                </c:pt>
                <c:pt idx="4">
                  <c:v>5.26</c:v>
                </c:pt>
                <c:pt idx="5">
                  <c:v>4.09</c:v>
                </c:pt>
                <c:pt idx="6">
                  <c:v>3.47</c:v>
                </c:pt>
                <c:pt idx="7">
                  <c:v>2.9899999999999998</c:v>
                </c:pt>
                <c:pt idx="8">
                  <c:v>2.87</c:v>
                </c:pt>
                <c:pt idx="9">
                  <c:v>2.62</c:v>
                </c:pt>
                <c:pt idx="10">
                  <c:v>2.46</c:v>
                </c:pt>
                <c:pt idx="11">
                  <c:v>1.94</c:v>
                </c:pt>
                <c:pt idx="12">
                  <c:v>1.92</c:v>
                </c:pt>
                <c:pt idx="13">
                  <c:v>1.83</c:v>
                </c:pt>
                <c:pt idx="14">
                  <c:v>1.5599999999999998</c:v>
                </c:pt>
                <c:pt idx="15">
                  <c:v>1.25</c:v>
                </c:pt>
                <c:pt idx="16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2-45D9-967E-784320851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9798575"/>
        <c:axId val="2022540223"/>
      </c:barChart>
      <c:catAx>
        <c:axId val="186979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22540223"/>
        <c:crosses val="autoZero"/>
        <c:auto val="1"/>
        <c:lblAlgn val="ctr"/>
        <c:lblOffset val="100"/>
        <c:noMultiLvlLbl val="0"/>
      </c:catAx>
      <c:valAx>
        <c:axId val="202254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6979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DE67-2EA6-4809-AA89-F57164F32371}" type="datetimeFigureOut">
              <a:rPr lang="sv-SE" smtClean="0"/>
              <a:t>2019-12-06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44FA-FFCC-46FC-9553-688432611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02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2019-12-06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7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275606"/>
            <a:ext cx="5310514" cy="3867894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65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4CE-6AA2-477A-B3FF-DEC9190682CE}" type="datetime1">
              <a:rPr lang="en-GB" smtClean="0"/>
              <a:t>06/12/2019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9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6CD6-1C8C-4FEE-BF09-2D6CC122FE04}" type="datetime1">
              <a:rPr lang="en-GB" smtClean="0"/>
              <a:t>06/12/2019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19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692-14D5-4FF3-956B-DAB375732870}" type="datetime1">
              <a:rPr lang="en-GB" smtClean="0"/>
              <a:t>06/12/2019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21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6DE0-D45D-4DA3-9BBC-1527176007CE}" type="datetime1">
              <a:rPr lang="en-GB" smtClean="0"/>
              <a:t>06/12/2019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09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DECA-59B8-41CE-B497-BA6AA1E32364}" type="datetime1">
              <a:rPr lang="en-GB" smtClean="0"/>
              <a:t>06/12/2019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0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1"/>
            <a:ext cx="5077841" cy="4825999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9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E413-4E52-477E-A0DF-538D1B609C9F}" type="datetime1">
              <a:rPr lang="en-GB" smtClean="0"/>
              <a:t>06/12/2019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62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86F-AE10-414E-9A2F-827086B306FE}" type="datetime1">
              <a:rPr lang="en-GB" smtClean="0"/>
              <a:t>06/12/2019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011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5763-58F7-4FB6-A92E-427D5E0AEC98}" type="datetime1">
              <a:rPr lang="en-GB" smtClean="0"/>
              <a:t>06/12/2019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41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E07-258C-439B-991F-ECD0A966722F}" type="datetime1">
              <a:rPr lang="en-GB" smtClean="0"/>
              <a:t>06/12/2019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6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96F0-5F3A-4D7E-80FB-F38D305C5584}" type="datetime1">
              <a:rPr lang="en-GB" smtClean="0"/>
              <a:t>06/12/2019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27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4EA-C12C-4578-9985-99B5B1E46017}" type="datetime1">
              <a:rPr lang="en-GB" smtClean="0"/>
              <a:t>06/12/2019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08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BB96-7C6C-40FA-AA0E-4B6F9A9BE797}" type="datetime1">
              <a:rPr lang="en-GB" smtClean="0"/>
              <a:t>06/12/2019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905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192" y="1210249"/>
            <a:ext cx="6385320" cy="435516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0" name="Platshållare för datum 3"/>
          <p:cNvSpPr txBox="1">
            <a:spLocks/>
          </p:cNvSpPr>
          <p:nvPr userDrawn="1"/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E5FFC6-41AA-4BE7-83EF-516E46FBBFCD}" type="datetime1">
              <a:rPr lang="en-GB" smtClean="0"/>
              <a:pPr/>
              <a:t>06/12/2019</a:t>
            </a:fld>
            <a:endParaRPr lang="en-GB" dirty="0"/>
          </a:p>
        </p:txBody>
      </p:sp>
      <p:sp>
        <p:nvSpPr>
          <p:cNvPr id="11" name="Platshållare för sidfot 4"/>
          <p:cNvSpPr txBox="1">
            <a:spLocks/>
          </p:cNvSpPr>
          <p:nvPr userDrawn="1"/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sv-SE"/>
            </a:defPPr>
            <a:lvl1pPr marL="0" algn="l" defTabSz="914400" rtl="0" eaLnBrk="1" latinLnBrk="0" hangingPunct="1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 txBox="1">
            <a:spLocks/>
          </p:cNvSpPr>
          <p:nvPr userDrawn="1"/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2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6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263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06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14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94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111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668" y="1275606"/>
            <a:ext cx="5411636" cy="397179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54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333-5332-4114-9956-250CA2032355}" type="datetime1">
              <a:rPr lang="en-GB" smtClean="0"/>
              <a:t>06/12/2019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22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pic>
        <p:nvPicPr>
          <p:cNvPr id="12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442" y="411511"/>
            <a:ext cx="5646340" cy="5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9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434-BA3A-4B6E-8675-039CB13EF95C}" type="datetime1">
              <a:rPr lang="en-GB" smtClean="0"/>
              <a:t>06/12/2019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211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B07-7A8C-49B0-BA41-ADC01CCBF67B}" type="datetime1">
              <a:rPr lang="en-GB" smtClean="0"/>
              <a:t>06/12/2019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5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D6D-9181-466B-8D44-4918F5645C29}" type="datetime1">
              <a:rPr lang="en-GB" smtClean="0"/>
              <a:t>06/12/2019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1989-0DA1-4A87-B8BC-37C8861533B9}" type="datetime1">
              <a:rPr lang="en-GB" smtClean="0"/>
              <a:t>06/12/2019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3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778"/>
            <a:ext cx="4139952" cy="3828722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54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07B2-AB58-4409-AC78-8D99E685CDA6}" type="datetime1">
              <a:rPr lang="en-GB" smtClean="0"/>
              <a:t>06/12/2019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4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E06CFC-3265-49B6-A54C-932D1473FB10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Picture 14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100392" y="4227934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1" name="Picture 10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100392" y="4227934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2B98CBF-6803-4282-A0CC-E00F756B33E4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1" name="Picture 10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100392" y="4227934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611560" y="303498"/>
            <a:ext cx="7920880" cy="5967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97600" y="982800"/>
            <a:ext cx="7948800" cy="323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240023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240023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68480" y="47925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06/12/2019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63688" y="4785996"/>
            <a:ext cx="4392488" cy="21710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28184" y="4792500"/>
            <a:ext cx="1504616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240023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C203C-96A7-4D4F-8533-53365D533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3200" b="1" dirty="0" err="1"/>
              <a:t>Pros</a:t>
            </a:r>
            <a:r>
              <a:rPr lang="sv-SE" sz="3200" b="1" dirty="0"/>
              <a:t> and </a:t>
            </a:r>
            <a:r>
              <a:rPr lang="sv-SE" sz="3200" b="1" dirty="0" err="1"/>
              <a:t>cons</a:t>
            </a:r>
            <a:r>
              <a:rPr lang="sv-SE" sz="3200" b="1" dirty="0"/>
              <a:t> </a:t>
            </a:r>
            <a:r>
              <a:rPr lang="sv-SE" sz="3200" b="1" dirty="0" err="1"/>
              <a:t>of</a:t>
            </a:r>
            <a:r>
              <a:rPr lang="sv-SE" sz="3200" b="1" dirty="0"/>
              <a:t> </a:t>
            </a:r>
            <a:r>
              <a:rPr lang="sv-SE" sz="3200" b="1" dirty="0" err="1"/>
              <a:t>taking</a:t>
            </a:r>
            <a:r>
              <a:rPr lang="sv-SE" sz="3200" b="1" dirty="0"/>
              <a:t> part </a:t>
            </a:r>
            <a:r>
              <a:rPr lang="sv-SE" sz="3200" b="1" dirty="0" err="1"/>
              <a:t>of</a:t>
            </a:r>
            <a:r>
              <a:rPr lang="sv-SE" sz="3200" b="1" dirty="0"/>
              <a:t> the </a:t>
            </a:r>
            <a:r>
              <a:rPr lang="sv-SE" sz="3200" b="1" dirty="0" err="1"/>
              <a:t>banking</a:t>
            </a:r>
            <a:r>
              <a:rPr lang="sv-SE" sz="3200" b="1" dirty="0"/>
              <a:t> union</a:t>
            </a:r>
            <a:endParaRPr lang="en-150" sz="32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8318A9-9359-4932-9CA0-A4934759A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000" y="3219822"/>
            <a:ext cx="6631200" cy="87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600" dirty="0"/>
              <a:t>Karolina Ekholm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Financial Regulation and Macroeconomic Stability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v-SE" sz="1600" dirty="0" err="1"/>
              <a:t>Helsinki</a:t>
            </a:r>
            <a:r>
              <a:rPr lang="sv-SE" sz="1600" dirty="0"/>
              <a:t> 12 December 2012</a:t>
            </a:r>
          </a:p>
        </p:txBody>
      </p:sp>
    </p:spTree>
    <p:extLst>
      <p:ext uri="{BB962C8B-B14F-4D97-AF65-F5344CB8AC3E}">
        <p14:creationId xmlns:p14="http://schemas.microsoft.com/office/powerpoint/2010/main" val="297867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56719-6E65-48BE-9DA5-AC3F121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55526"/>
            <a:ext cx="7582024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related</a:t>
            </a:r>
            <a:r>
              <a:rPr lang="sv-SE" dirty="0"/>
              <a:t> to e</a:t>
            </a:r>
            <a:r>
              <a:rPr lang="en-US" dirty="0" err="1"/>
              <a:t>xternalities</a:t>
            </a:r>
            <a:r>
              <a:rPr lang="en-US" dirty="0"/>
              <a:t> from dealing with distressed cross-border banks</a:t>
            </a:r>
            <a:endParaRPr lang="en-15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35B084-F830-445E-BD31-C6E80F8B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91630"/>
            <a:ext cx="6516648" cy="33123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900" dirty="0"/>
              <a:t>Liquidity problems and LOLR functions.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700" dirty="0"/>
              <a:t>Assessment of solvency may be based on better information.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900" dirty="0"/>
              <a:t>Solvency problems and resolution.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“Financial trilemma”, e.g. avoiding failure may benefit financial stability in many countries, but neither may individually have incentive to bear the cost of a bailout (</a:t>
            </a:r>
            <a:r>
              <a:rPr lang="en-US" sz="1600" dirty="0" err="1"/>
              <a:t>Schoenmaker</a:t>
            </a:r>
            <a:r>
              <a:rPr lang="en-US" sz="1600" dirty="0"/>
              <a:t>, 2011).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600" dirty="0"/>
              <a:t>Ringfencing leads to inefficient resolution with larger overall costs for taxpayers (e.g., Bolton and </a:t>
            </a:r>
            <a:r>
              <a:rPr lang="en-US" sz="1600" dirty="0" err="1"/>
              <a:t>Oemke</a:t>
            </a:r>
            <a:r>
              <a:rPr lang="en-US" sz="1600" dirty="0"/>
              <a:t>, 2019, on SPE vs. MPE strategies).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1900" dirty="0"/>
              <a:t>How liquidity support in resolution would work is unclear.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</a:pPr>
            <a:endParaRPr lang="en-US" sz="1900" dirty="0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461DED12-73EE-466F-94C0-9230845812D7}"/>
              </a:ext>
            </a:extLst>
          </p:cNvPr>
          <p:cNvGrpSpPr/>
          <p:nvPr/>
        </p:nvGrpSpPr>
        <p:grpSpPr>
          <a:xfrm>
            <a:off x="6861836" y="1943914"/>
            <a:ext cx="2289348" cy="2053572"/>
            <a:chOff x="6861836" y="1943914"/>
            <a:chExt cx="2289348" cy="2053572"/>
          </a:xfrm>
        </p:grpSpPr>
        <p:sp>
          <p:nvSpPr>
            <p:cNvPr id="4" name="Likbent triangel 3">
              <a:extLst>
                <a:ext uri="{FF2B5EF4-FFF2-40B4-BE49-F238E27FC236}">
                  <a16:creationId xmlns:a16="http://schemas.microsoft.com/office/drawing/2014/main" id="{5214E180-B3EE-433E-BF64-A38D56F6E671}"/>
                </a:ext>
              </a:extLst>
            </p:cNvPr>
            <p:cNvSpPr/>
            <p:nvPr/>
          </p:nvSpPr>
          <p:spPr>
            <a:xfrm>
              <a:off x="7329888" y="2414756"/>
              <a:ext cx="1224136" cy="86409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AA64A984-008E-47C9-A061-7005F114D2A5}"/>
                </a:ext>
              </a:extLst>
            </p:cNvPr>
            <p:cNvSpPr txBox="1"/>
            <p:nvPr/>
          </p:nvSpPr>
          <p:spPr>
            <a:xfrm>
              <a:off x="7546148" y="1943914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err="1"/>
                <a:t>Financial</a:t>
              </a:r>
              <a:r>
                <a:rPr lang="sv-SE" sz="1400" dirty="0"/>
                <a:t> </a:t>
              </a:r>
              <a:r>
                <a:rPr lang="sv-SE" sz="1400" dirty="0" err="1"/>
                <a:t>stability</a:t>
              </a:r>
              <a:endParaRPr lang="en-150" sz="1400" dirty="0"/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C527CDAC-F273-4D4C-9CEC-97DD9A3FFF98}"/>
                </a:ext>
              </a:extLst>
            </p:cNvPr>
            <p:cNvSpPr txBox="1"/>
            <p:nvPr/>
          </p:nvSpPr>
          <p:spPr>
            <a:xfrm>
              <a:off x="8186240" y="3258822"/>
              <a:ext cx="9649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err="1"/>
                <a:t>Integrated</a:t>
              </a:r>
              <a:r>
                <a:rPr lang="sv-SE" sz="1400" dirty="0"/>
                <a:t> </a:t>
              </a:r>
              <a:r>
                <a:rPr lang="sv-SE" sz="1400" dirty="0" err="1"/>
                <a:t>financial</a:t>
              </a:r>
              <a:r>
                <a:rPr lang="sv-SE" sz="1400" dirty="0"/>
                <a:t> markets</a:t>
              </a:r>
              <a:endParaRPr lang="en-150" sz="1400" dirty="0"/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BFF5633-F2C9-4B2F-95A8-767DCF861928}"/>
                </a:ext>
              </a:extLst>
            </p:cNvPr>
            <p:cNvSpPr txBox="1"/>
            <p:nvPr/>
          </p:nvSpPr>
          <p:spPr>
            <a:xfrm>
              <a:off x="6861836" y="325882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/>
                <a:t>National supervision</a:t>
              </a:r>
              <a:endParaRPr lang="en-150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75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56719-6E65-48BE-9DA5-AC3F121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9502"/>
            <a:ext cx="6850800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related</a:t>
            </a:r>
            <a:r>
              <a:rPr lang="sv-SE" dirty="0"/>
              <a:t> to e</a:t>
            </a:r>
            <a:r>
              <a:rPr lang="en-US" dirty="0" err="1"/>
              <a:t>xternalities</a:t>
            </a:r>
            <a:r>
              <a:rPr lang="en-US" dirty="0"/>
              <a:t> from distressed Sovereigns</a:t>
            </a:r>
            <a:endParaRPr lang="en-15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35B084-F830-445E-BD31-C6E80F8B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203598"/>
            <a:ext cx="7164376" cy="3600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May weaken the “doom-loop” between banks and sovereigns in a monetary union.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/>
              <a:t>Motivation for centralized supervision in </a:t>
            </a:r>
            <a:r>
              <a:rPr lang="en-US" sz="1900" dirty="0" err="1"/>
              <a:t>Farhi</a:t>
            </a:r>
            <a:r>
              <a:rPr lang="en-US" sz="1900" dirty="0"/>
              <a:t> and </a:t>
            </a:r>
            <a:r>
              <a:rPr lang="en-US" sz="1900" dirty="0" err="1"/>
              <a:t>Tirole</a:t>
            </a:r>
            <a:r>
              <a:rPr lang="en-US" sz="1900" dirty="0"/>
              <a:t> (2018): 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Banks’ incentives to hold domestic debt higher in distress because the value of the put on taxpayer money through bailouts is higher.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Sovereign has incentive to allow large concentrations because it shares the potential cost with other countries.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900" dirty="0"/>
              <a:t>For non-euro members, cross-border externalities of a sovereign default may be too small to make this argument valid.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56719-6E65-48BE-9DA5-AC3F121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555526"/>
            <a:ext cx="6850800" cy="596700"/>
          </a:xfrm>
        </p:spPr>
        <p:txBody>
          <a:bodyPr>
            <a:normAutofit/>
          </a:bodyPr>
          <a:lstStyle/>
          <a:p>
            <a:r>
              <a:rPr lang="en-US" dirty="0"/>
              <a:t>Other potential benefits</a:t>
            </a:r>
            <a:endParaRPr lang="en-15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35B084-F830-445E-BD31-C6E80F8B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275606"/>
            <a:ext cx="6850800" cy="324149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dirty="0" err="1"/>
              <a:t>Better</a:t>
            </a:r>
            <a:r>
              <a:rPr lang="sv-SE" dirty="0"/>
              <a:t> supervision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dirty="0" err="1"/>
              <a:t>Stronger</a:t>
            </a:r>
            <a:r>
              <a:rPr lang="sv-SE" dirty="0"/>
              <a:t> </a:t>
            </a:r>
            <a:r>
              <a:rPr lang="sv-SE" dirty="0" err="1"/>
              <a:t>influence</a:t>
            </a:r>
            <a:endParaRPr lang="en-150" dirty="0"/>
          </a:p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02834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BFFB0D7-AF87-47B3-A111-54107373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/>
              <a:t>Potential </a:t>
            </a:r>
            <a:r>
              <a:rPr lang="sv-SE" sz="2400" b="1" dirty="0" err="1"/>
              <a:t>costs</a:t>
            </a:r>
            <a:r>
              <a:rPr lang="sv-SE" sz="2400" b="1" dirty="0"/>
              <a:t> </a:t>
            </a:r>
            <a:r>
              <a:rPr lang="sv-SE" sz="2400" b="1" dirty="0" err="1"/>
              <a:t>of</a:t>
            </a:r>
            <a:r>
              <a:rPr lang="sv-SE" sz="2400" b="1" dirty="0"/>
              <a:t> </a:t>
            </a:r>
            <a:r>
              <a:rPr lang="sv-SE" sz="2400" b="1" dirty="0" err="1"/>
              <a:t>membership</a:t>
            </a:r>
            <a:r>
              <a:rPr lang="sv-SE" sz="2400" b="1" dirty="0"/>
              <a:t> in a </a:t>
            </a:r>
            <a:r>
              <a:rPr lang="sv-SE" sz="2400" b="1" dirty="0" err="1"/>
              <a:t>banking</a:t>
            </a:r>
            <a:r>
              <a:rPr lang="sv-SE" sz="2400" b="1" dirty="0"/>
              <a:t> union</a:t>
            </a:r>
            <a:endParaRPr lang="en-150" sz="2400" b="1" dirty="0"/>
          </a:p>
        </p:txBody>
      </p:sp>
    </p:spTree>
    <p:extLst>
      <p:ext uri="{BB962C8B-B14F-4D97-AF65-F5344CB8AC3E}">
        <p14:creationId xmlns:p14="http://schemas.microsoft.com/office/powerpoint/2010/main" val="96721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56719-6E65-48BE-9DA5-AC3F121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9502"/>
            <a:ext cx="6850800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Costs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loss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control</a:t>
            </a:r>
            <a:r>
              <a:rPr lang="sv-SE" dirty="0"/>
              <a:t> in a </a:t>
            </a:r>
            <a:r>
              <a:rPr lang="sv-SE" dirty="0" err="1"/>
              <a:t>distressed</a:t>
            </a:r>
            <a:r>
              <a:rPr lang="sv-SE" dirty="0"/>
              <a:t> situation</a:t>
            </a:r>
            <a:endParaRPr lang="en-15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35B084-F830-445E-BD31-C6E80F8B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347614"/>
            <a:ext cx="7164376" cy="34563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Loss of regulatory and supervisory independence.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Decision to declare a bank failing or likely to fail taken at ECB.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Potentially poorer governance of resolution procedures.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Bail-in and contagion risk.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Bail-in of creditors is a channel of contagion.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Creditors of low-risk banks are more likely to be bailed in inside the banking union.</a:t>
            </a:r>
            <a:endParaRPr lang="en-US" sz="1900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9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56719-6E65-48BE-9DA5-AC3F121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95486"/>
            <a:ext cx="6850800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Costs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mutualizing</a:t>
            </a:r>
            <a:r>
              <a:rPr lang="sv-SE" dirty="0"/>
              <a:t> risk</a:t>
            </a:r>
            <a:endParaRPr lang="en-15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35B084-F830-445E-BD31-C6E80F8B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699542"/>
            <a:ext cx="7164376" cy="41044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sv" sz="1600" dirty="0"/>
              <a:t>Increased exposure for taxpayers as long as risks are significantly higher in other members.</a:t>
            </a:r>
            <a:endParaRPr lang="en-150" sz="1600" dirty="0"/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1900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DDD254B-C2BD-0C42-8A20-CCE0D611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76424"/>
            <a:ext cx="3456384" cy="37156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0B0E551-AF8F-7544-997A-099C836C78C0}"/>
              </a:ext>
            </a:extLst>
          </p:cNvPr>
          <p:cNvGrpSpPr/>
          <p:nvPr/>
        </p:nvGrpSpPr>
        <p:grpSpPr>
          <a:xfrm>
            <a:off x="1619672" y="2643758"/>
            <a:ext cx="720080" cy="1584176"/>
            <a:chOff x="1619672" y="2643758"/>
            <a:chExt cx="720080" cy="158417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E8A805-223C-9842-B689-B5B296E72CD8}"/>
                </a:ext>
              </a:extLst>
            </p:cNvPr>
            <p:cNvCxnSpPr/>
            <p:nvPr/>
          </p:nvCxnSpPr>
          <p:spPr>
            <a:xfrm>
              <a:off x="1619672" y="2643758"/>
              <a:ext cx="72008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C0AD210-4BB6-0F4B-BFF2-FFAD93CA74E7}"/>
                </a:ext>
              </a:extLst>
            </p:cNvPr>
            <p:cNvCxnSpPr/>
            <p:nvPr/>
          </p:nvCxnSpPr>
          <p:spPr>
            <a:xfrm>
              <a:off x="1619672" y="2787774"/>
              <a:ext cx="72008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835BF2D-F8B3-C54C-B2A0-74BB48755BC1}"/>
                </a:ext>
              </a:extLst>
            </p:cNvPr>
            <p:cNvCxnSpPr/>
            <p:nvPr/>
          </p:nvCxnSpPr>
          <p:spPr>
            <a:xfrm>
              <a:off x="1619672" y="3219822"/>
              <a:ext cx="72008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DB8BBF7-C93F-CA45-B5E7-61799647EAB0}"/>
                </a:ext>
              </a:extLst>
            </p:cNvPr>
            <p:cNvCxnSpPr/>
            <p:nvPr/>
          </p:nvCxnSpPr>
          <p:spPr>
            <a:xfrm>
              <a:off x="1619672" y="4227934"/>
              <a:ext cx="72008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056744-4FDB-3041-8F9D-EC2CE68A5DEB}"/>
                </a:ext>
              </a:extLst>
            </p:cNvPr>
            <p:cNvCxnSpPr/>
            <p:nvPr/>
          </p:nvCxnSpPr>
          <p:spPr>
            <a:xfrm>
              <a:off x="1619672" y="3075806"/>
              <a:ext cx="72008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5EBCB58-5276-9B41-8D83-E6A374E84B67}"/>
              </a:ext>
            </a:extLst>
          </p:cNvPr>
          <p:cNvSpPr txBox="1"/>
          <p:nvPr/>
        </p:nvSpPr>
        <p:spPr>
          <a:xfrm>
            <a:off x="6156176" y="2412633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“Communication from the Commission. Fourth Progress Report on the reduction of non-performing loans and further risk reduction in the Banking Union”, 2019</a:t>
            </a:r>
            <a:r>
              <a:rPr lang="sv-S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24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56719-6E65-48BE-9DA5-AC3F121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9502"/>
            <a:ext cx="6850800" cy="596700"/>
          </a:xfrm>
        </p:spPr>
        <p:txBody>
          <a:bodyPr>
            <a:normAutofit/>
          </a:bodyPr>
          <a:lstStyle/>
          <a:p>
            <a:r>
              <a:rPr lang="sv-SE" dirty="0" err="1"/>
              <a:t>Conclusion</a:t>
            </a:r>
            <a:endParaRPr lang="en-15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35B084-F830-445E-BD31-C6E80F8B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131590"/>
            <a:ext cx="7164376" cy="36724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Uncertain benefits and costs.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Expanding the banking union is likely to bring benefits in the form of more efficient resolution of cross-border banks.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Whether it will also benefit the joining member depends on how those gains are distributed.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Net benefits are smaller for non-euro members than for euro members.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/>
              <a:t>But overall costs for a joining non-euro country may be small because of the safeguards.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Depends on how you view the political costs of leaving the banking union.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sz="1900" dirty="0"/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2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FAD839-D6AA-44B3-AEE1-E97A9AF70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72" y="534890"/>
            <a:ext cx="8208912" cy="596700"/>
          </a:xfrm>
        </p:spPr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pillars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European</a:t>
            </a:r>
            <a:r>
              <a:rPr lang="sv-SE" dirty="0"/>
              <a:t> </a:t>
            </a:r>
            <a:r>
              <a:rPr lang="sv-SE" dirty="0" err="1"/>
              <a:t>banking</a:t>
            </a:r>
            <a:r>
              <a:rPr lang="sv-SE" dirty="0"/>
              <a:t> union</a:t>
            </a:r>
            <a:endParaRPr lang="en-150" dirty="0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78F1BAAA-6AFE-4624-810A-54D2AC2F39AB}"/>
              </a:ext>
            </a:extLst>
          </p:cNvPr>
          <p:cNvSpPr/>
          <p:nvPr/>
        </p:nvSpPr>
        <p:spPr>
          <a:xfrm>
            <a:off x="1136904" y="1568284"/>
            <a:ext cx="1080120" cy="252028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27A9704F-5BBC-4C3D-9858-4D0C962F8F15}"/>
              </a:ext>
            </a:extLst>
          </p:cNvPr>
          <p:cNvSpPr/>
          <p:nvPr/>
        </p:nvSpPr>
        <p:spPr>
          <a:xfrm>
            <a:off x="3207134" y="1568284"/>
            <a:ext cx="1080120" cy="2520280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5" name="Cylinder 14">
            <a:extLst>
              <a:ext uri="{FF2B5EF4-FFF2-40B4-BE49-F238E27FC236}">
                <a16:creationId xmlns:a16="http://schemas.microsoft.com/office/drawing/2014/main" id="{034B4F39-E9F7-4A4F-9EEC-5303467094A5}"/>
              </a:ext>
            </a:extLst>
          </p:cNvPr>
          <p:cNvSpPr/>
          <p:nvPr/>
        </p:nvSpPr>
        <p:spPr>
          <a:xfrm>
            <a:off x="5255884" y="1568284"/>
            <a:ext cx="1080120" cy="2520280"/>
          </a:xfrm>
          <a:prstGeom prst="ca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48A111D-914E-4A31-93B5-0373EFAF7B26}"/>
              </a:ext>
            </a:extLst>
          </p:cNvPr>
          <p:cNvSpPr txBox="1"/>
          <p:nvPr/>
        </p:nvSpPr>
        <p:spPr>
          <a:xfrm>
            <a:off x="1353024" y="26437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SSM</a:t>
            </a:r>
            <a:endParaRPr lang="en-15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ECFAC36-169B-443D-81B7-DCBBDAB6A14A}"/>
              </a:ext>
            </a:extLst>
          </p:cNvPr>
          <p:cNvSpPr txBox="1"/>
          <p:nvPr/>
        </p:nvSpPr>
        <p:spPr>
          <a:xfrm>
            <a:off x="3440950" y="2643758"/>
            <a:ext cx="6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SRM</a:t>
            </a:r>
            <a:endParaRPr lang="en-15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9E11427-3656-4438-A52C-06A75BFD3B0D}"/>
              </a:ext>
            </a:extLst>
          </p:cNvPr>
          <p:cNvSpPr txBox="1"/>
          <p:nvPr/>
        </p:nvSpPr>
        <p:spPr>
          <a:xfrm>
            <a:off x="5508104" y="264375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EDIS</a:t>
            </a:r>
            <a:endParaRPr lang="en-150" dirty="0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A29B523-59B6-4DB2-94C6-3585DC1CD644}"/>
              </a:ext>
            </a:extLst>
          </p:cNvPr>
          <p:cNvSpPr txBox="1"/>
          <p:nvPr/>
        </p:nvSpPr>
        <p:spPr>
          <a:xfrm>
            <a:off x="971600" y="4185344"/>
            <a:ext cx="189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Single</a:t>
            </a:r>
            <a:r>
              <a:rPr lang="sv-SE" sz="1600" dirty="0"/>
              <a:t> </a:t>
            </a:r>
            <a:r>
              <a:rPr lang="sv-SE" sz="1600" dirty="0" err="1"/>
              <a:t>Supervisory</a:t>
            </a:r>
            <a:r>
              <a:rPr lang="sv-SE" sz="1600" dirty="0"/>
              <a:t> </a:t>
            </a:r>
            <a:r>
              <a:rPr lang="sv-SE" sz="1600" dirty="0" err="1"/>
              <a:t>Mechanism</a:t>
            </a:r>
            <a:endParaRPr lang="en-150" sz="1600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2BDD564-DAE2-49C8-9677-AB5FD774C51F}"/>
              </a:ext>
            </a:extLst>
          </p:cNvPr>
          <p:cNvSpPr txBox="1"/>
          <p:nvPr/>
        </p:nvSpPr>
        <p:spPr>
          <a:xfrm>
            <a:off x="3013032" y="418534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Single</a:t>
            </a:r>
            <a:r>
              <a:rPr lang="sv-SE" sz="1600" dirty="0"/>
              <a:t> Resolution </a:t>
            </a:r>
            <a:r>
              <a:rPr lang="sv-SE" sz="1600" dirty="0" err="1"/>
              <a:t>Mechanism</a:t>
            </a:r>
            <a:endParaRPr lang="en-150" sz="1600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00C40CB-47CD-4FD3-96DB-9DB6A41ECF35}"/>
              </a:ext>
            </a:extLst>
          </p:cNvPr>
          <p:cNvSpPr txBox="1"/>
          <p:nvPr/>
        </p:nvSpPr>
        <p:spPr>
          <a:xfrm>
            <a:off x="5076056" y="418534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European</a:t>
            </a:r>
            <a:r>
              <a:rPr lang="sv-SE" sz="1600" dirty="0"/>
              <a:t> </a:t>
            </a:r>
            <a:r>
              <a:rPr lang="sv-SE" sz="1600" dirty="0" err="1"/>
              <a:t>Desposit</a:t>
            </a:r>
            <a:r>
              <a:rPr lang="sv-SE" sz="1600" dirty="0"/>
              <a:t> Insurance </a:t>
            </a:r>
            <a:r>
              <a:rPr lang="sv-SE" sz="1600" dirty="0" err="1"/>
              <a:t>Scheme</a:t>
            </a:r>
            <a:endParaRPr lang="en-150" sz="1600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097C46E6-C5C1-4F2F-A3B5-62F1247B2584}"/>
              </a:ext>
            </a:extLst>
          </p:cNvPr>
          <p:cNvSpPr txBox="1"/>
          <p:nvPr/>
        </p:nvSpPr>
        <p:spPr>
          <a:xfrm>
            <a:off x="6962884" y="1694587"/>
            <a:ext cx="16561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Common for all EU </a:t>
            </a:r>
            <a:r>
              <a:rPr lang="sv-SE" dirty="0" err="1"/>
              <a:t>members</a:t>
            </a:r>
            <a:r>
              <a:rPr lang="sv-SE" dirty="0"/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err="1"/>
              <a:t>Single</a:t>
            </a:r>
            <a:r>
              <a:rPr lang="sv-SE" dirty="0"/>
              <a:t> </a:t>
            </a:r>
            <a:r>
              <a:rPr lang="sv-SE" dirty="0" err="1"/>
              <a:t>Rule</a:t>
            </a:r>
            <a:r>
              <a:rPr lang="sv-SE" dirty="0"/>
              <a:t> Book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CRDIV/CRR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BRRD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69773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56719-6E65-48BE-9DA5-AC3F121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555526"/>
            <a:ext cx="6850800" cy="596700"/>
          </a:xfrm>
        </p:spPr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Single</a:t>
            </a:r>
            <a:r>
              <a:rPr lang="sv-SE" dirty="0"/>
              <a:t> </a:t>
            </a:r>
            <a:r>
              <a:rPr lang="sv-SE" dirty="0" err="1"/>
              <a:t>Supervisory</a:t>
            </a:r>
            <a:r>
              <a:rPr lang="sv-SE" dirty="0"/>
              <a:t> </a:t>
            </a:r>
            <a:r>
              <a:rPr lang="sv-SE" dirty="0" err="1"/>
              <a:t>Mechanism</a:t>
            </a:r>
            <a:r>
              <a:rPr lang="sv-SE" dirty="0"/>
              <a:t> (SSM)</a:t>
            </a:r>
            <a:endParaRPr lang="en-15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35B084-F830-445E-BD31-C6E80F8B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419622"/>
            <a:ext cx="6850800" cy="309747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dirty="0"/>
              <a:t>The ECB is the </a:t>
            </a:r>
            <a:r>
              <a:rPr lang="sv-SE" dirty="0" err="1"/>
              <a:t>direct</a:t>
            </a:r>
            <a:r>
              <a:rPr lang="sv-SE" dirty="0"/>
              <a:t> supervisor </a:t>
            </a:r>
            <a:r>
              <a:rPr lang="sv-SE" dirty="0" err="1"/>
              <a:t>of</a:t>
            </a:r>
            <a:r>
              <a:rPr lang="sv-SE" dirty="0"/>
              <a:t> ”</a:t>
            </a:r>
            <a:r>
              <a:rPr lang="sv-SE" dirty="0" err="1"/>
              <a:t>significant</a:t>
            </a:r>
            <a:r>
              <a:rPr lang="sv-SE" dirty="0"/>
              <a:t>” banks.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1800" dirty="0"/>
              <a:t>116 institutions </a:t>
            </a:r>
            <a:r>
              <a:rPr lang="sv-SE" sz="1800" dirty="0" err="1"/>
              <a:t>covering</a:t>
            </a:r>
            <a:r>
              <a:rPr lang="sv-SE" sz="1800" dirty="0"/>
              <a:t> </a:t>
            </a:r>
            <a:r>
              <a:rPr lang="sv-SE" sz="1800" dirty="0" err="1"/>
              <a:t>more</a:t>
            </a:r>
            <a:r>
              <a:rPr lang="sv-SE" sz="1800" dirty="0"/>
              <a:t> </a:t>
            </a:r>
            <a:r>
              <a:rPr lang="sv-SE" sz="1800" dirty="0" err="1"/>
              <a:t>than</a:t>
            </a:r>
            <a:r>
              <a:rPr lang="sv-SE" sz="1800" dirty="0"/>
              <a:t> 80 </a:t>
            </a:r>
            <a:r>
              <a:rPr lang="sv-SE" sz="1800" dirty="0" err="1"/>
              <a:t>percent</a:t>
            </a:r>
            <a:r>
              <a:rPr lang="sv-SE" sz="1800" dirty="0"/>
              <a:t> </a:t>
            </a:r>
            <a:r>
              <a:rPr lang="sv-SE" sz="1800" dirty="0" err="1"/>
              <a:t>of</a:t>
            </a:r>
            <a:r>
              <a:rPr lang="sv-SE" sz="1800" dirty="0"/>
              <a:t> total assets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sz="1800" dirty="0" err="1"/>
              <a:t>Ultimately</a:t>
            </a:r>
            <a:r>
              <a:rPr lang="sv-SE" sz="1800" dirty="0"/>
              <a:t> </a:t>
            </a:r>
            <a:r>
              <a:rPr lang="sv-SE" sz="1800" dirty="0" err="1"/>
              <a:t>responsible</a:t>
            </a:r>
            <a:r>
              <a:rPr lang="sv-SE" sz="1800" dirty="0"/>
              <a:t> for all </a:t>
            </a:r>
            <a:r>
              <a:rPr lang="sv-SE" sz="1800" dirty="0" err="1"/>
              <a:t>supervisory</a:t>
            </a:r>
            <a:r>
              <a:rPr lang="sv-SE" sz="1800" dirty="0"/>
              <a:t> tasks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dirty="0" err="1"/>
              <a:t>Single</a:t>
            </a:r>
            <a:r>
              <a:rPr lang="sv-SE" dirty="0"/>
              <a:t> </a:t>
            </a:r>
            <a:r>
              <a:rPr lang="sv-SE" dirty="0" err="1"/>
              <a:t>Supervisory</a:t>
            </a:r>
            <a:r>
              <a:rPr lang="sv-SE" dirty="0"/>
              <a:t> Board (SSB) </a:t>
            </a:r>
            <a:r>
              <a:rPr lang="sv-SE" dirty="0" err="1"/>
              <a:t>consists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25 </a:t>
            </a:r>
            <a:r>
              <a:rPr lang="sv-SE" dirty="0" err="1"/>
              <a:t>voting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sv-SE" dirty="0"/>
              <a:t>Formal </a:t>
            </a:r>
            <a:r>
              <a:rPr lang="sv-SE" dirty="0" err="1"/>
              <a:t>decisions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taken by </a:t>
            </a:r>
            <a:r>
              <a:rPr lang="sv-SE" dirty="0" err="1"/>
              <a:t>governing</a:t>
            </a:r>
            <a:r>
              <a:rPr lang="sv-SE" dirty="0"/>
              <a:t> council under a non-</a:t>
            </a:r>
            <a:r>
              <a:rPr lang="sv-SE" dirty="0" err="1"/>
              <a:t>objection</a:t>
            </a:r>
            <a:r>
              <a:rPr lang="sv-SE" dirty="0"/>
              <a:t> </a:t>
            </a:r>
            <a:r>
              <a:rPr lang="sv-SE" dirty="0" err="1"/>
              <a:t>procedure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413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EDAAED-5872-4BDB-8E4C-41C2F031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649278"/>
            <a:ext cx="7668432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Safeguards</a:t>
            </a:r>
            <a:r>
              <a:rPr lang="sv-SE" dirty="0"/>
              <a:t> for potential non-euro </a:t>
            </a:r>
            <a:r>
              <a:rPr lang="sv-SE" dirty="0" err="1"/>
              <a:t>members</a:t>
            </a:r>
            <a:r>
              <a:rPr lang="sv-SE" dirty="0"/>
              <a:t> </a:t>
            </a:r>
            <a:br>
              <a:rPr lang="sv-SE" dirty="0"/>
            </a:br>
            <a:endParaRPr lang="en-15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4C5352D-BFC7-47B7-9CAE-57EB31281861}"/>
              </a:ext>
            </a:extLst>
          </p:cNvPr>
          <p:cNvSpPr txBox="1"/>
          <p:nvPr/>
        </p:nvSpPr>
        <p:spPr>
          <a:xfrm>
            <a:off x="858137" y="2689919"/>
            <a:ext cx="853504" cy="7386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Draft decision by SRB</a:t>
            </a:r>
            <a:endParaRPr lang="en-150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683B80-A214-B64F-A690-313057C7BADD}"/>
              </a:ext>
            </a:extLst>
          </p:cNvPr>
          <p:cNvGrpSpPr/>
          <p:nvPr/>
        </p:nvGrpSpPr>
        <p:grpSpPr>
          <a:xfrm>
            <a:off x="1711641" y="2066116"/>
            <a:ext cx="1742508" cy="993135"/>
            <a:chOff x="1711641" y="2066116"/>
            <a:chExt cx="1742508" cy="993135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3FB4F60-8D3B-407B-ACF3-1379B16E5771}"/>
                </a:ext>
              </a:extLst>
            </p:cNvPr>
            <p:cNvSpPr txBox="1"/>
            <p:nvPr/>
          </p:nvSpPr>
          <p:spPr>
            <a:xfrm>
              <a:off x="2460141" y="2066116"/>
              <a:ext cx="994008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1400" dirty="0"/>
                <a:t>Non-euro MS </a:t>
              </a:r>
              <a:r>
                <a:rPr lang="sv-SE" sz="1400" dirty="0" err="1"/>
                <a:t>agrees</a:t>
              </a:r>
              <a:endParaRPr lang="en-150" sz="1400" dirty="0"/>
            </a:p>
          </p:txBody>
        </p: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8958E0A0-81D0-48AC-91CA-4758D592D2AD}"/>
                </a:ext>
              </a:extLst>
            </p:cNvPr>
            <p:cNvCxnSpPr>
              <a:stCxn id="5" idx="3"/>
              <a:endCxn id="10" idx="1"/>
            </p:cNvCxnSpPr>
            <p:nvPr/>
          </p:nvCxnSpPr>
          <p:spPr>
            <a:xfrm flipV="1">
              <a:off x="1711641" y="2327726"/>
              <a:ext cx="748500" cy="731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DD5408-3C66-8842-8F1F-C3C8AE7A035E}"/>
              </a:ext>
            </a:extLst>
          </p:cNvPr>
          <p:cNvGrpSpPr/>
          <p:nvPr/>
        </p:nvGrpSpPr>
        <p:grpSpPr>
          <a:xfrm>
            <a:off x="1711641" y="3059251"/>
            <a:ext cx="1959551" cy="1225547"/>
            <a:chOff x="1711641" y="3059251"/>
            <a:chExt cx="1959551" cy="1225547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489460BB-0149-4717-B41A-82A3E200D66A}"/>
                </a:ext>
              </a:extLst>
            </p:cNvPr>
            <p:cNvSpPr txBox="1"/>
            <p:nvPr/>
          </p:nvSpPr>
          <p:spPr>
            <a:xfrm>
              <a:off x="2439232" y="3546134"/>
              <a:ext cx="1231960" cy="738664"/>
            </a:xfrm>
            <a:prstGeom prst="rect">
              <a:avLst/>
            </a:prstGeom>
            <a:solidFill>
              <a:srgbClr val="FF90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1400" dirty="0"/>
                <a:t>Non-euro MS </a:t>
              </a:r>
              <a:r>
                <a:rPr lang="sv-SE" sz="1400" dirty="0" err="1"/>
                <a:t>disagrees</a:t>
              </a:r>
              <a:r>
                <a:rPr lang="sv-SE" sz="1400" dirty="0"/>
                <a:t> and </a:t>
              </a:r>
              <a:r>
                <a:rPr lang="sv-SE" sz="1400" dirty="0" err="1"/>
                <a:t>notifies</a:t>
              </a:r>
              <a:r>
                <a:rPr lang="sv-SE" sz="1400" dirty="0"/>
                <a:t> GC</a:t>
              </a:r>
              <a:endParaRPr lang="en-150" sz="1400" dirty="0"/>
            </a:p>
          </p:txBody>
        </p:sp>
        <p:cxnSp>
          <p:nvCxnSpPr>
            <p:cNvPr id="53" name="Rak koppling 52">
              <a:extLst>
                <a:ext uri="{FF2B5EF4-FFF2-40B4-BE49-F238E27FC236}">
                  <a16:creationId xmlns:a16="http://schemas.microsoft.com/office/drawing/2014/main" id="{A76CC2DC-5544-4549-AACB-2A2FCF0F2B30}"/>
                </a:ext>
              </a:extLst>
            </p:cNvPr>
            <p:cNvCxnSpPr>
              <a:stCxn id="5" idx="3"/>
              <a:endCxn id="15" idx="1"/>
            </p:cNvCxnSpPr>
            <p:nvPr/>
          </p:nvCxnSpPr>
          <p:spPr>
            <a:xfrm>
              <a:off x="1711641" y="3059251"/>
              <a:ext cx="727591" cy="856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5E2CAD8-075F-7C48-B20D-D200CE09C406}"/>
              </a:ext>
            </a:extLst>
          </p:cNvPr>
          <p:cNvGrpSpPr/>
          <p:nvPr/>
        </p:nvGrpSpPr>
        <p:grpSpPr>
          <a:xfrm>
            <a:off x="3454149" y="1637020"/>
            <a:ext cx="3393547" cy="690706"/>
            <a:chOff x="3454149" y="1637020"/>
            <a:chExt cx="3393547" cy="690706"/>
          </a:xfrm>
        </p:grpSpPr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7036DA1E-A49E-42B4-BDD7-45CEE37374B0}"/>
                </a:ext>
              </a:extLst>
            </p:cNvPr>
            <p:cNvSpPr txBox="1"/>
            <p:nvPr/>
          </p:nvSpPr>
          <p:spPr>
            <a:xfrm>
              <a:off x="4247124" y="1637020"/>
              <a:ext cx="1152128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1400" dirty="0"/>
                <a:t>No </a:t>
              </a:r>
              <a:r>
                <a:rPr lang="sv-SE" sz="1400" dirty="0" err="1"/>
                <a:t>objection</a:t>
              </a:r>
              <a:r>
                <a:rPr lang="sv-SE" sz="1400" dirty="0"/>
                <a:t> from GC</a:t>
              </a:r>
              <a:endParaRPr lang="en-150" sz="1400" dirty="0"/>
            </a:p>
          </p:txBody>
        </p: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5BBFB8B2-A248-475D-891F-F1F22F98E2BF}"/>
                </a:ext>
              </a:extLst>
            </p:cNvPr>
            <p:cNvCxnSpPr>
              <a:stCxn id="10" idx="3"/>
              <a:endCxn id="20" idx="1"/>
            </p:cNvCxnSpPr>
            <p:nvPr/>
          </p:nvCxnSpPr>
          <p:spPr>
            <a:xfrm flipV="1">
              <a:off x="3454149" y="1898630"/>
              <a:ext cx="792975" cy="429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0EE3D908-3210-41AA-B7CC-A0D9BE458514}"/>
                </a:ext>
              </a:extLst>
            </p:cNvPr>
            <p:cNvSpPr txBox="1"/>
            <p:nvPr/>
          </p:nvSpPr>
          <p:spPr>
            <a:xfrm>
              <a:off x="5695568" y="1637020"/>
              <a:ext cx="1152128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1400" dirty="0" err="1"/>
                <a:t>Everyone</a:t>
              </a:r>
              <a:r>
                <a:rPr lang="sv-SE" sz="1400" dirty="0"/>
                <a:t> is happy</a:t>
              </a:r>
              <a:endParaRPr lang="en-150" sz="1400" dirty="0"/>
            </a:p>
          </p:txBody>
        </p:sp>
        <p:cxnSp>
          <p:nvCxnSpPr>
            <p:cNvPr id="58" name="Rak koppling 57">
              <a:extLst>
                <a:ext uri="{FF2B5EF4-FFF2-40B4-BE49-F238E27FC236}">
                  <a16:creationId xmlns:a16="http://schemas.microsoft.com/office/drawing/2014/main" id="{C429ADFE-5990-4A39-A9A7-52B66048573E}"/>
                </a:ext>
              </a:extLst>
            </p:cNvPr>
            <p:cNvCxnSpPr>
              <a:stCxn id="20" idx="3"/>
              <a:endCxn id="32" idx="1"/>
            </p:cNvCxnSpPr>
            <p:nvPr/>
          </p:nvCxnSpPr>
          <p:spPr>
            <a:xfrm>
              <a:off x="5399252" y="1898630"/>
              <a:ext cx="2963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A0664F-A363-4441-913C-402FED3E1544}"/>
              </a:ext>
            </a:extLst>
          </p:cNvPr>
          <p:cNvGrpSpPr/>
          <p:nvPr/>
        </p:nvGrpSpPr>
        <p:grpSpPr>
          <a:xfrm>
            <a:off x="3454149" y="2212866"/>
            <a:ext cx="5324603" cy="954107"/>
            <a:chOff x="3454149" y="2212866"/>
            <a:chExt cx="5324603" cy="954107"/>
          </a:xfrm>
        </p:grpSpPr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08C9A542-596B-4EE6-ABCC-4FB96C3F17C6}"/>
                </a:ext>
              </a:extLst>
            </p:cNvPr>
            <p:cNvSpPr txBox="1"/>
            <p:nvPr/>
          </p:nvSpPr>
          <p:spPr>
            <a:xfrm>
              <a:off x="4217400" y="2436325"/>
              <a:ext cx="994008" cy="523220"/>
            </a:xfrm>
            <a:prstGeom prst="rect">
              <a:avLst/>
            </a:prstGeom>
            <a:solidFill>
              <a:srgbClr val="FF90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1400" dirty="0" err="1"/>
                <a:t>Objection</a:t>
              </a:r>
              <a:r>
                <a:rPr lang="sv-SE" sz="1400" dirty="0"/>
                <a:t> by GC</a:t>
              </a:r>
              <a:endParaRPr lang="en-150" sz="1400" dirty="0"/>
            </a:p>
          </p:txBody>
        </p:sp>
        <p:cxnSp>
          <p:nvCxnSpPr>
            <p:cNvPr id="27" name="Rak koppling 26">
              <a:extLst>
                <a:ext uri="{FF2B5EF4-FFF2-40B4-BE49-F238E27FC236}">
                  <a16:creationId xmlns:a16="http://schemas.microsoft.com/office/drawing/2014/main" id="{859ACEED-2D09-4263-98FC-2842F8835834}"/>
                </a:ext>
              </a:extLst>
            </p:cNvPr>
            <p:cNvCxnSpPr>
              <a:stCxn id="10" idx="3"/>
              <a:endCxn id="23" idx="1"/>
            </p:cNvCxnSpPr>
            <p:nvPr/>
          </p:nvCxnSpPr>
          <p:spPr>
            <a:xfrm>
              <a:off x="3454149" y="2327726"/>
              <a:ext cx="763251" cy="3702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0E4EB890-12C9-498C-8F62-A6261AED315F}"/>
                </a:ext>
              </a:extLst>
            </p:cNvPr>
            <p:cNvSpPr txBox="1"/>
            <p:nvPr/>
          </p:nvSpPr>
          <p:spPr>
            <a:xfrm>
              <a:off x="5689852" y="2212866"/>
              <a:ext cx="3088900" cy="954107"/>
            </a:xfrm>
            <a:prstGeom prst="rect">
              <a:avLst/>
            </a:prstGeom>
            <a:solidFill>
              <a:srgbClr val="FF90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1400" dirty="0"/>
                <a:t>Non euro MS </a:t>
              </a:r>
              <a:r>
                <a:rPr lang="sv-SE" sz="1400" dirty="0" err="1"/>
                <a:t>can</a:t>
              </a:r>
              <a:r>
                <a:rPr lang="sv-SE" sz="1400" dirty="0"/>
                <a:t> </a:t>
              </a:r>
              <a:r>
                <a:rPr lang="sv-SE" sz="1400" dirty="0" err="1"/>
                <a:t>declare</a:t>
              </a:r>
              <a:r>
                <a:rPr lang="sv-SE" sz="1400" dirty="0"/>
                <a:t> </a:t>
              </a:r>
              <a:r>
                <a:rPr lang="sv-SE" sz="1400" dirty="0" err="1"/>
                <a:t>itself</a:t>
              </a:r>
              <a:r>
                <a:rPr lang="sv-SE" sz="1400" dirty="0"/>
                <a:t> not </a:t>
              </a:r>
              <a:r>
                <a:rPr lang="sv-SE" sz="1400" dirty="0" err="1"/>
                <a:t>bound</a:t>
              </a:r>
              <a:r>
                <a:rPr lang="sv-SE" sz="1400" dirty="0"/>
                <a:t> by the decision. GC </a:t>
              </a:r>
              <a:r>
                <a:rPr lang="sv-SE" sz="1400" dirty="0" err="1"/>
                <a:t>can</a:t>
              </a:r>
              <a:r>
                <a:rPr lang="sv-SE" sz="1400" dirty="0"/>
                <a:t> </a:t>
              </a:r>
              <a:r>
                <a:rPr lang="sv-SE" sz="1400" dirty="0" err="1"/>
                <a:t>then</a:t>
              </a:r>
              <a:r>
                <a:rPr lang="sv-SE" sz="1400" dirty="0"/>
                <a:t> </a:t>
              </a:r>
              <a:r>
                <a:rPr lang="sv-SE" sz="1400" dirty="0" err="1"/>
                <a:t>suspend</a:t>
              </a:r>
              <a:r>
                <a:rPr lang="sv-SE" sz="1400" dirty="0"/>
                <a:t> or </a:t>
              </a:r>
              <a:r>
                <a:rPr lang="sv-SE" sz="1400" dirty="0" err="1"/>
                <a:t>terminate</a:t>
              </a:r>
              <a:r>
                <a:rPr lang="sv-SE" sz="1400" dirty="0"/>
                <a:t> </a:t>
              </a:r>
              <a:r>
                <a:rPr lang="sv-SE" sz="1400" dirty="0" err="1"/>
                <a:t>its</a:t>
              </a:r>
              <a:r>
                <a:rPr lang="sv-SE" sz="1400" dirty="0"/>
                <a:t> </a:t>
              </a:r>
              <a:r>
                <a:rPr lang="sv-SE" sz="1400" dirty="0" err="1"/>
                <a:t>membership</a:t>
              </a:r>
              <a:r>
                <a:rPr lang="sv-SE" sz="1400" dirty="0"/>
                <a:t> in the SSM.</a:t>
              </a:r>
              <a:endParaRPr lang="en-150" sz="1400" dirty="0"/>
            </a:p>
          </p:txBody>
        </p:sp>
        <p:cxnSp>
          <p:nvCxnSpPr>
            <p:cNvPr id="60" name="Rak koppling 59">
              <a:extLst>
                <a:ext uri="{FF2B5EF4-FFF2-40B4-BE49-F238E27FC236}">
                  <a16:creationId xmlns:a16="http://schemas.microsoft.com/office/drawing/2014/main" id="{3568EDA8-2E78-4ACE-B6BA-D976AAC16F28}"/>
                </a:ext>
              </a:extLst>
            </p:cNvPr>
            <p:cNvCxnSpPr>
              <a:stCxn id="23" idx="3"/>
              <a:endCxn id="33" idx="1"/>
            </p:cNvCxnSpPr>
            <p:nvPr/>
          </p:nvCxnSpPr>
          <p:spPr>
            <a:xfrm flipV="1">
              <a:off x="5211408" y="2689920"/>
              <a:ext cx="478444" cy="8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3B02718-E22F-D64F-88A2-4F6D231B4AED}"/>
              </a:ext>
            </a:extLst>
          </p:cNvPr>
          <p:cNvGrpSpPr/>
          <p:nvPr/>
        </p:nvGrpSpPr>
        <p:grpSpPr>
          <a:xfrm>
            <a:off x="3671192" y="3284524"/>
            <a:ext cx="4187919" cy="738664"/>
            <a:chOff x="3671192" y="3284524"/>
            <a:chExt cx="4187919" cy="738664"/>
          </a:xfrm>
        </p:grpSpPr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5FFAE968-528B-4D9F-8749-8F682BD2B75F}"/>
                </a:ext>
              </a:extLst>
            </p:cNvPr>
            <p:cNvSpPr txBox="1"/>
            <p:nvPr/>
          </p:nvSpPr>
          <p:spPr>
            <a:xfrm>
              <a:off x="4217400" y="3284524"/>
              <a:ext cx="1231960" cy="523220"/>
            </a:xfrm>
            <a:prstGeom prst="rect">
              <a:avLst/>
            </a:prstGeom>
            <a:solidFill>
              <a:srgbClr val="FF90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1400" dirty="0"/>
                <a:t>GC </a:t>
              </a:r>
              <a:r>
                <a:rPr lang="sv-SE" sz="1400" dirty="0" err="1"/>
                <a:t>upholds</a:t>
              </a:r>
              <a:r>
                <a:rPr lang="sv-SE" sz="1400" dirty="0"/>
                <a:t> draft decision</a:t>
              </a:r>
              <a:endParaRPr lang="en-150" sz="1400" dirty="0"/>
            </a:p>
          </p:txBody>
        </p:sp>
        <p:cxnSp>
          <p:nvCxnSpPr>
            <p:cNvPr id="29" name="Rak koppling 28">
              <a:extLst>
                <a:ext uri="{FF2B5EF4-FFF2-40B4-BE49-F238E27FC236}">
                  <a16:creationId xmlns:a16="http://schemas.microsoft.com/office/drawing/2014/main" id="{67C66E7E-CC32-4B0F-A04F-9A6360CBBEEF}"/>
                </a:ext>
              </a:extLst>
            </p:cNvPr>
            <p:cNvCxnSpPr>
              <a:cxnSpLocks/>
              <a:stCxn id="15" idx="3"/>
              <a:endCxn id="22" idx="1"/>
            </p:cNvCxnSpPr>
            <p:nvPr/>
          </p:nvCxnSpPr>
          <p:spPr>
            <a:xfrm flipV="1">
              <a:off x="3671192" y="3546134"/>
              <a:ext cx="546208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29C976AA-F05C-4AA1-88E8-9173F0027956}"/>
                </a:ext>
              </a:extLst>
            </p:cNvPr>
            <p:cNvSpPr txBox="1"/>
            <p:nvPr/>
          </p:nvSpPr>
          <p:spPr>
            <a:xfrm>
              <a:off x="5706315" y="3284524"/>
              <a:ext cx="2152796" cy="738664"/>
            </a:xfrm>
            <a:prstGeom prst="rect">
              <a:avLst/>
            </a:prstGeom>
            <a:solidFill>
              <a:srgbClr val="FF908D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1400" dirty="0"/>
                <a:t>Non-euro MS </a:t>
              </a:r>
              <a:r>
                <a:rPr lang="sv-SE" sz="1400" dirty="0" err="1"/>
                <a:t>can</a:t>
              </a:r>
              <a:r>
                <a:rPr lang="sv-SE" sz="1400" dirty="0"/>
                <a:t> </a:t>
              </a:r>
              <a:r>
                <a:rPr lang="sv-SE" sz="1400" dirty="0" err="1"/>
                <a:t>leave</a:t>
              </a:r>
              <a:r>
                <a:rPr lang="sv-SE" sz="1400" dirty="0"/>
                <a:t> and </a:t>
              </a:r>
              <a:r>
                <a:rPr lang="sv-SE" sz="1400" dirty="0" err="1"/>
                <a:t>declare</a:t>
              </a:r>
              <a:r>
                <a:rPr lang="sv-SE" sz="1400" dirty="0"/>
                <a:t> </a:t>
              </a:r>
              <a:r>
                <a:rPr lang="sv-SE" sz="1400" dirty="0" err="1"/>
                <a:t>itself</a:t>
              </a:r>
              <a:r>
                <a:rPr lang="sv-SE" sz="1400" dirty="0"/>
                <a:t> </a:t>
              </a:r>
              <a:r>
                <a:rPr lang="sv-SE" sz="1400" dirty="0" err="1"/>
                <a:t>unbound</a:t>
              </a:r>
              <a:r>
                <a:rPr lang="sv-SE" sz="1400" dirty="0"/>
                <a:t> by the </a:t>
              </a:r>
              <a:r>
                <a:rPr lang="sv-SE" sz="1400" dirty="0" err="1"/>
                <a:t>decsion</a:t>
              </a:r>
              <a:endParaRPr lang="en-150" sz="1400" dirty="0"/>
            </a:p>
          </p:txBody>
        </p:sp>
        <p:cxnSp>
          <p:nvCxnSpPr>
            <p:cNvPr id="64" name="Rak koppling 63">
              <a:extLst>
                <a:ext uri="{FF2B5EF4-FFF2-40B4-BE49-F238E27FC236}">
                  <a16:creationId xmlns:a16="http://schemas.microsoft.com/office/drawing/2014/main" id="{42A2C82B-AFE3-4462-BAD4-32A86D7F3DAB}"/>
                </a:ext>
              </a:extLst>
            </p:cNvPr>
            <p:cNvCxnSpPr>
              <a:stCxn id="22" idx="3"/>
            </p:cNvCxnSpPr>
            <p:nvPr/>
          </p:nvCxnSpPr>
          <p:spPr>
            <a:xfrm flipV="1">
              <a:off x="5449360" y="3546133"/>
              <a:ext cx="25695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02DBAE-6A00-F84E-A830-2ABC5B47ED30}"/>
              </a:ext>
            </a:extLst>
          </p:cNvPr>
          <p:cNvGrpSpPr/>
          <p:nvPr/>
        </p:nvGrpSpPr>
        <p:grpSpPr>
          <a:xfrm>
            <a:off x="3671192" y="3915466"/>
            <a:ext cx="4195330" cy="795197"/>
            <a:chOff x="3671192" y="3915466"/>
            <a:chExt cx="4195330" cy="795197"/>
          </a:xfrm>
        </p:grpSpPr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2782C2B1-B903-45C0-8A99-1F4ABA5F14B1}"/>
                </a:ext>
              </a:extLst>
            </p:cNvPr>
            <p:cNvSpPr txBox="1"/>
            <p:nvPr/>
          </p:nvSpPr>
          <p:spPr>
            <a:xfrm>
              <a:off x="4241772" y="3971999"/>
              <a:ext cx="994008" cy="738664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1400" dirty="0"/>
                <a:t>GC </a:t>
              </a:r>
              <a:r>
                <a:rPr lang="sv-SE" sz="1400" dirty="0" err="1"/>
                <a:t>alters</a:t>
              </a:r>
              <a:r>
                <a:rPr lang="sv-SE" sz="1400" dirty="0"/>
                <a:t> draft decision</a:t>
              </a:r>
              <a:endParaRPr lang="en-150" sz="1400" dirty="0"/>
            </a:p>
          </p:txBody>
        </p:sp>
        <p:cxnSp>
          <p:nvCxnSpPr>
            <p:cNvPr id="31" name="Rak koppling 30">
              <a:extLst>
                <a:ext uri="{FF2B5EF4-FFF2-40B4-BE49-F238E27FC236}">
                  <a16:creationId xmlns:a16="http://schemas.microsoft.com/office/drawing/2014/main" id="{B3B25285-6EFB-4676-8A3A-5316B30E4647}"/>
                </a:ext>
              </a:extLst>
            </p:cNvPr>
            <p:cNvCxnSpPr>
              <a:cxnSpLocks/>
              <a:stCxn id="15" idx="3"/>
              <a:endCxn id="21" idx="1"/>
            </p:cNvCxnSpPr>
            <p:nvPr/>
          </p:nvCxnSpPr>
          <p:spPr>
            <a:xfrm>
              <a:off x="3671192" y="3915466"/>
              <a:ext cx="570580" cy="4258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1F777E8E-62E3-4EA9-8FCE-E992D9566834}"/>
                </a:ext>
              </a:extLst>
            </p:cNvPr>
            <p:cNvSpPr txBox="1"/>
            <p:nvPr/>
          </p:nvSpPr>
          <p:spPr>
            <a:xfrm>
              <a:off x="5698904" y="4187442"/>
              <a:ext cx="2167618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sv-SE" sz="1400" dirty="0"/>
                <a:t>Non-euro MS happy</a:t>
              </a:r>
              <a:endParaRPr lang="en-150" sz="1400" dirty="0"/>
            </a:p>
          </p:txBody>
        </p:sp>
        <p:cxnSp>
          <p:nvCxnSpPr>
            <p:cNvPr id="66" name="Rak koppling 65">
              <a:extLst>
                <a:ext uri="{FF2B5EF4-FFF2-40B4-BE49-F238E27FC236}">
                  <a16:creationId xmlns:a16="http://schemas.microsoft.com/office/drawing/2014/main" id="{2C5B69D9-10B8-4213-97AD-F616D3F61079}"/>
                </a:ext>
              </a:extLst>
            </p:cNvPr>
            <p:cNvCxnSpPr>
              <a:stCxn id="21" idx="3"/>
              <a:endCxn id="39" idx="1"/>
            </p:cNvCxnSpPr>
            <p:nvPr/>
          </p:nvCxnSpPr>
          <p:spPr>
            <a:xfrm>
              <a:off x="5235780" y="4341331"/>
              <a:ext cx="4631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1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607977-8D1E-4891-B8D6-2AE0CEBA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800" y="483518"/>
            <a:ext cx="6850800" cy="596700"/>
          </a:xfrm>
        </p:spPr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Single</a:t>
            </a:r>
            <a:r>
              <a:rPr lang="sv-SE" dirty="0"/>
              <a:t> Resolution </a:t>
            </a:r>
            <a:r>
              <a:rPr lang="sv-SE" dirty="0" err="1"/>
              <a:t>Mechanism</a:t>
            </a:r>
            <a:r>
              <a:rPr lang="sv-SE" dirty="0"/>
              <a:t> (SSM)</a:t>
            </a:r>
            <a:endParaRPr lang="en-15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6306AF-238F-4606-8D82-9181C19DA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984" y="1080218"/>
            <a:ext cx="4162000" cy="372378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sv-SE" sz="3400" b="1" dirty="0" err="1"/>
              <a:t>Single</a:t>
            </a:r>
            <a:r>
              <a:rPr lang="sv-SE" sz="3400" b="1" dirty="0"/>
              <a:t> Resolution Board (SRB)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900" dirty="0"/>
              <a:t>R</a:t>
            </a:r>
            <a:r>
              <a:rPr lang="en-US" sz="2900" dirty="0" err="1"/>
              <a:t>esponsible</a:t>
            </a:r>
            <a:r>
              <a:rPr lang="en-US" sz="2900" dirty="0"/>
              <a:t> for resolution preparation and execution regarding significant banks and other cross-border groups</a:t>
            </a:r>
            <a:r>
              <a:rPr lang="sv-SE" sz="29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900" dirty="0"/>
              <a:t>Resolution </a:t>
            </a:r>
            <a:r>
              <a:rPr lang="sv-SE" sz="2900" dirty="0" err="1"/>
              <a:t>tools</a:t>
            </a:r>
            <a:r>
              <a:rPr lang="sv-SE" sz="2900" dirty="0"/>
              <a:t>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500" dirty="0"/>
              <a:t>sale of business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500" dirty="0"/>
              <a:t>bridge institution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500" dirty="0"/>
              <a:t>asset separation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500" dirty="0"/>
              <a:t>bail-in</a:t>
            </a:r>
          </a:p>
          <a:p>
            <a:endParaRPr lang="en-15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327AEFE-319F-40DF-AE37-B2C7AB440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080218"/>
            <a:ext cx="3816424" cy="393980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400" b="1" dirty="0"/>
              <a:t>Single Resolution Fund (SRF)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May be used to ensure orderly resolution of banks.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300" dirty="0"/>
              <a:t>Application of bail-in rules and principles laid down in BRRD a pre-condition.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300" dirty="0"/>
              <a:t>At least 8 % of total liabilities have to be bailed in.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500" dirty="0"/>
              <a:t>Built up by fees with target level of at least 1% of the amount of covered deposits by 2024.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500" dirty="0"/>
              <a:t>Successive mutualization of funds.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500" dirty="0"/>
              <a:t>Joining non-euro member have to transfer amount corresponding to what it would have paid if it had participated in the SSM and SRM at the outset.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500" dirty="0"/>
              <a:t>Leaving non-euro member should get its contributions back. </a:t>
            </a:r>
            <a:endParaRPr lang="en-150" sz="2500" dirty="0"/>
          </a:p>
          <a:p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102004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92E76AC-C7C6-427B-B2D9-B604F0ADD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18" y="205755"/>
            <a:ext cx="3864711" cy="473199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15AED42-4BDE-4423-8F20-531B2D3D4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792" y="221465"/>
            <a:ext cx="4063500" cy="444395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74D6EA83-86B0-4832-B27A-A530278F19DC}"/>
              </a:ext>
            </a:extLst>
          </p:cNvPr>
          <p:cNvSpPr txBox="1"/>
          <p:nvPr/>
        </p:nvSpPr>
        <p:spPr>
          <a:xfrm>
            <a:off x="4139952" y="4799245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Source: Council </a:t>
            </a:r>
            <a:r>
              <a:rPr lang="sv-SE" sz="1200" dirty="0" err="1"/>
              <a:t>of</a:t>
            </a:r>
            <a:r>
              <a:rPr lang="sv-SE" sz="1200" dirty="0"/>
              <a:t> the </a:t>
            </a:r>
            <a:r>
              <a:rPr lang="sv-SE" sz="1200" dirty="0" err="1"/>
              <a:t>European</a:t>
            </a:r>
            <a:r>
              <a:rPr lang="sv-SE" sz="1200" dirty="0"/>
              <a:t> Union, General </a:t>
            </a:r>
            <a:r>
              <a:rPr lang="sv-SE" sz="1200" dirty="0" err="1"/>
              <a:t>Secretariat</a:t>
            </a:r>
            <a:endParaRPr lang="en-150" sz="1200" dirty="0"/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E3052FF5-8BC5-4CFF-9E42-2C36AF6B3D1C}"/>
              </a:ext>
            </a:extLst>
          </p:cNvPr>
          <p:cNvCxnSpPr/>
          <p:nvPr/>
        </p:nvCxnSpPr>
        <p:spPr>
          <a:xfrm>
            <a:off x="4050129" y="4665423"/>
            <a:ext cx="233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796C865-2E55-4A18-A768-08BE325DBB64}"/>
              </a:ext>
            </a:extLst>
          </p:cNvPr>
          <p:cNvCxnSpPr>
            <a:cxnSpLocks/>
          </p:cNvCxnSpPr>
          <p:nvPr/>
        </p:nvCxnSpPr>
        <p:spPr>
          <a:xfrm flipV="1">
            <a:off x="4283968" y="339502"/>
            <a:ext cx="0" cy="43259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20411F56-3F0B-444E-9E63-90E74268A34E}"/>
              </a:ext>
            </a:extLst>
          </p:cNvPr>
          <p:cNvCxnSpPr/>
          <p:nvPr/>
        </p:nvCxnSpPr>
        <p:spPr>
          <a:xfrm>
            <a:off x="4283968" y="339502"/>
            <a:ext cx="172819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12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A56719-6E65-48BE-9DA5-AC3F121C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00" y="555526"/>
            <a:ext cx="6850800" cy="596700"/>
          </a:xfrm>
        </p:spPr>
        <p:txBody>
          <a:bodyPr>
            <a:normAutofit/>
          </a:bodyPr>
          <a:lstStyle/>
          <a:p>
            <a:r>
              <a:rPr lang="sv-SE" dirty="0"/>
              <a:t>Back-stop for SRF</a:t>
            </a:r>
            <a:endParaRPr lang="en-15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35B084-F830-445E-BD31-C6E80F8B6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000" y="1275606"/>
            <a:ext cx="6850800" cy="32414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dirty="0"/>
              <a:t>Back-stop </a:t>
            </a:r>
            <a:r>
              <a:rPr lang="sv-SE" dirty="0" err="1"/>
              <a:t>provided</a:t>
            </a:r>
            <a:r>
              <a:rPr lang="sv-SE" dirty="0"/>
              <a:t> by ESM </a:t>
            </a:r>
            <a:r>
              <a:rPr lang="sv-SE" dirty="0" err="1"/>
              <a:t>agreed</a:t>
            </a:r>
            <a:r>
              <a:rPr lang="sv-SE" dirty="0"/>
              <a:t> in </a:t>
            </a:r>
            <a:r>
              <a:rPr lang="sv-SE" dirty="0" err="1"/>
              <a:t>principle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requires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 in the ESM </a:t>
            </a:r>
            <a:r>
              <a:rPr lang="sv-SE" dirty="0" err="1"/>
              <a:t>treaty</a:t>
            </a:r>
            <a:r>
              <a:rPr lang="sv-SE" dirty="0"/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1800" dirty="0" err="1"/>
              <a:t>Supposed</a:t>
            </a:r>
            <a:r>
              <a:rPr lang="sv-SE" sz="1800" dirty="0"/>
              <a:t> to be </a:t>
            </a:r>
            <a:r>
              <a:rPr lang="sv-SE" sz="1800" dirty="0" err="1"/>
              <a:t>available</a:t>
            </a:r>
            <a:r>
              <a:rPr lang="sv-SE" sz="1800" dirty="0"/>
              <a:t> by 2024 at the </a:t>
            </a:r>
            <a:r>
              <a:rPr lang="sv-SE" sz="1800" dirty="0" err="1"/>
              <a:t>latest</a:t>
            </a:r>
            <a:r>
              <a:rPr lang="sv-SE" sz="1800" dirty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Should be fiscally neutral over the medium term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Paid back with contributions from banks within three years (plus two if needed).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Non-euro members are supposed to provide the common backstop together with the SRF, through parallel credit lines.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091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87C7B7-7CFF-42CB-89B3-8CAB6640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27534"/>
            <a:ext cx="6850800" cy="596700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Legacy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obstacle</a:t>
            </a:r>
            <a:r>
              <a:rPr lang="sv-SE" dirty="0"/>
              <a:t> to progress on risk-</a:t>
            </a:r>
            <a:r>
              <a:rPr lang="sv-SE" dirty="0" err="1"/>
              <a:t>sharing</a:t>
            </a:r>
            <a:r>
              <a:rPr lang="sv-SE" dirty="0"/>
              <a:t> elements</a:t>
            </a:r>
            <a:br>
              <a:rPr lang="sv-SE" dirty="0"/>
            </a:br>
            <a:r>
              <a:rPr lang="en-US" sz="1600" b="0" dirty="0"/>
              <a:t>Non-performing loans ratios (percent of total amount of outstanding loans) in the banking union Q2 2019</a:t>
            </a:r>
            <a:endParaRPr lang="en-150" b="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BCB0E4-189C-42CB-84DC-A5C521C8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6916" y="4545555"/>
            <a:ext cx="4392488" cy="217104"/>
          </a:xfrm>
        </p:spPr>
        <p:txBody>
          <a:bodyPr/>
          <a:lstStyle/>
          <a:p>
            <a:r>
              <a:rPr lang="en-GB" dirty="0"/>
              <a:t>Source: ECB</a:t>
            </a:r>
            <a:endParaRPr lang="sv-SE" dirty="0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6B6E66D8-1207-4A49-81E7-E4CA800B4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450841"/>
              </p:ext>
            </p:extLst>
          </p:nvPr>
        </p:nvGraphicFramePr>
        <p:xfrm>
          <a:off x="755576" y="1938496"/>
          <a:ext cx="6850062" cy="2715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97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BFFB0D7-AF87-47B3-A111-541073732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/>
              <a:t>Potential </a:t>
            </a:r>
            <a:r>
              <a:rPr lang="sv-SE" sz="2400" b="1" dirty="0" err="1"/>
              <a:t>benefits</a:t>
            </a:r>
            <a:r>
              <a:rPr lang="sv-SE" sz="2400" b="1" dirty="0"/>
              <a:t> </a:t>
            </a:r>
            <a:r>
              <a:rPr lang="sv-SE" sz="2400" b="1" dirty="0" err="1"/>
              <a:t>of</a:t>
            </a:r>
            <a:r>
              <a:rPr lang="sv-SE" sz="2400" b="1" dirty="0"/>
              <a:t> </a:t>
            </a:r>
            <a:r>
              <a:rPr lang="sv-SE" sz="2400" b="1" dirty="0" err="1"/>
              <a:t>membership</a:t>
            </a:r>
            <a:r>
              <a:rPr lang="sv-SE" sz="2400" b="1" dirty="0"/>
              <a:t> in a </a:t>
            </a:r>
            <a:r>
              <a:rPr lang="sv-SE" sz="2400" b="1" dirty="0" err="1"/>
              <a:t>banking</a:t>
            </a:r>
            <a:r>
              <a:rPr lang="sv-SE" sz="2400" b="1" dirty="0"/>
              <a:t> union</a:t>
            </a:r>
            <a:endParaRPr lang="en-150" sz="2400" b="1" dirty="0"/>
          </a:p>
        </p:txBody>
      </p:sp>
    </p:spTree>
    <p:extLst>
      <p:ext uri="{BB962C8B-B14F-4D97-AF65-F5344CB8AC3E}">
        <p14:creationId xmlns:p14="http://schemas.microsoft.com/office/powerpoint/2010/main" val="327085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 Eng Research 4 3 Powerpoint Templat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Light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Light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 Dark Flam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EB8A71C9-D2B0-4E74-8389-D02B808E64FD}"/>
    </a:ext>
  </a:extLst>
</a:theme>
</file>

<file path=ppt/theme/theme5.xml><?xml version="1.0" encoding="utf-8"?>
<a:theme xmlns:a="http://schemas.openxmlformats.org/drawingml/2006/main" name="SU Dark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060AA54C-41E7-4652-A7D3-C179265A15CB}"/>
    </a:ext>
  </a:extLst>
</a:theme>
</file>

<file path=ppt/theme/theme6.xml><?xml version="1.0" encoding="utf-8"?>
<a:theme xmlns:a="http://schemas.openxmlformats.org/drawingml/2006/main" name="SU Dark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217C70B5-6442-4FE7-9356-F704A7D5D177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 Research Template 16 9</Template>
  <TotalTime>470</TotalTime>
  <Words>874</Words>
  <Application>Microsoft Macintosh PowerPoint</Application>
  <PresentationFormat>On-screen Show (16:9)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Verdana</vt:lpstr>
      <vt:lpstr>SU Eng Research 4 3 Powerpoint Template</vt:lpstr>
      <vt:lpstr>SU Light Crown</vt:lpstr>
      <vt:lpstr>SU Light Branch</vt:lpstr>
      <vt:lpstr>SU Dark Flame</vt:lpstr>
      <vt:lpstr>SU Dark Crown</vt:lpstr>
      <vt:lpstr>SU Dark Branch</vt:lpstr>
      <vt:lpstr>Pros and cons of taking part of the banking union</vt:lpstr>
      <vt:lpstr>The three pillars of the European banking union</vt:lpstr>
      <vt:lpstr>The Single Supervisory Mechanism (SSM)</vt:lpstr>
      <vt:lpstr>Safeguards for potential non-euro members  </vt:lpstr>
      <vt:lpstr>The Single Resolution Mechanism (SSM)</vt:lpstr>
      <vt:lpstr>PowerPoint Presentation</vt:lpstr>
      <vt:lpstr>Back-stop for SRF</vt:lpstr>
      <vt:lpstr>Legacy issues obstacle to progress on risk-sharing elements Non-performing loans ratios (percent of total amount of outstanding loans) in the banking union Q2 2019</vt:lpstr>
      <vt:lpstr>PowerPoint Presentation</vt:lpstr>
      <vt:lpstr>Benefits related to externalities from dealing with distressed cross-border banks</vt:lpstr>
      <vt:lpstr>Benefits related to externalities from distressed Sovereigns</vt:lpstr>
      <vt:lpstr>Other potential benefits</vt:lpstr>
      <vt:lpstr>PowerPoint Presentation</vt:lpstr>
      <vt:lpstr>Costs associated with loss of control in a distressed situation</vt:lpstr>
      <vt:lpstr>Costs associated with mutualizing risk</vt:lpstr>
      <vt:lpstr>Conclusion</vt:lpstr>
    </vt:vector>
  </TitlesOfParts>
  <Company>Stockholms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 and cons of taking part of the banking union</dc:title>
  <dc:creator>Karolina Ekholm</dc:creator>
  <cp:lastModifiedBy>Microsoft Office User</cp:lastModifiedBy>
  <cp:revision>60</cp:revision>
  <dcterms:created xsi:type="dcterms:W3CDTF">2019-12-05T11:13:41Z</dcterms:created>
  <dcterms:modified xsi:type="dcterms:W3CDTF">2019-12-06T11:06:38Z</dcterms:modified>
</cp:coreProperties>
</file>