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74" r:id="rId4"/>
  </p:sldMasterIdLst>
  <p:sldIdLst>
    <p:sldId id="333" r:id="rId5"/>
    <p:sldId id="335" r:id="rId6"/>
    <p:sldId id="336" r:id="rId7"/>
    <p:sldId id="340" r:id="rId8"/>
    <p:sldId id="338" r:id="rId9"/>
    <p:sldId id="339" r:id="rId10"/>
    <p:sldId id="337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6053E-51DB-48FC-AFFF-5EC6498D82B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3C8A617-8790-4AF8-BDA6-C7A29F6E17C3}">
      <dgm:prSet phldrT="[Text]" custT="1"/>
      <dgm:spPr/>
      <dgm:t>
        <a:bodyPr/>
        <a:lstStyle/>
        <a:p>
          <a:r>
            <a:rPr lang="en-US" sz="1200" dirty="0"/>
            <a:t>Risk of severe recession</a:t>
          </a:r>
        </a:p>
      </dgm:t>
    </dgm:pt>
    <dgm:pt modelId="{F09499E4-FCDB-44A5-BBE4-1E75F2D2BCE0}" type="parTrans" cxnId="{98D49272-8908-40D8-AB51-0A6BF2382869}">
      <dgm:prSet/>
      <dgm:spPr/>
      <dgm:t>
        <a:bodyPr/>
        <a:lstStyle/>
        <a:p>
          <a:endParaRPr lang="en-US"/>
        </a:p>
      </dgm:t>
    </dgm:pt>
    <dgm:pt modelId="{33676EAE-44D9-4267-B797-B6AB1461BBC9}" type="sibTrans" cxnId="{98D49272-8908-40D8-AB51-0A6BF2382869}">
      <dgm:prSet/>
      <dgm:spPr/>
      <dgm:t>
        <a:bodyPr/>
        <a:lstStyle/>
        <a:p>
          <a:endParaRPr lang="en-US"/>
        </a:p>
      </dgm:t>
    </dgm:pt>
    <dgm:pt modelId="{65A35EED-6C95-4164-B148-6D5C6E88C8AB}">
      <dgm:prSet phldrT="[Text]" custT="1"/>
      <dgm:spPr/>
      <dgm:t>
        <a:bodyPr/>
        <a:lstStyle/>
        <a:p>
          <a:r>
            <a:rPr lang="en-US" sz="1200" dirty="0"/>
            <a:t>Monetary policy</a:t>
          </a:r>
        </a:p>
      </dgm:t>
    </dgm:pt>
    <dgm:pt modelId="{BABDB1CE-C60B-462F-BE17-2FF3AD852F73}" type="parTrans" cxnId="{D6DEFC17-D27C-44B7-9923-A61C4DEB886F}">
      <dgm:prSet/>
      <dgm:spPr/>
      <dgm:t>
        <a:bodyPr/>
        <a:lstStyle/>
        <a:p>
          <a:endParaRPr lang="en-US"/>
        </a:p>
      </dgm:t>
    </dgm:pt>
    <dgm:pt modelId="{A07036FA-25A8-4BE6-AE77-BB192A3F79AA}" type="sibTrans" cxnId="{D6DEFC17-D27C-44B7-9923-A61C4DEB886F}">
      <dgm:prSet/>
      <dgm:spPr/>
      <dgm:t>
        <a:bodyPr/>
        <a:lstStyle/>
        <a:p>
          <a:endParaRPr lang="en-US"/>
        </a:p>
      </dgm:t>
    </dgm:pt>
    <dgm:pt modelId="{256F8003-50AB-4F7C-ADAC-24C2F94DB8A1}">
      <dgm:prSet phldrT="[Text]" custT="1"/>
      <dgm:spPr/>
      <dgm:t>
        <a:bodyPr/>
        <a:lstStyle/>
        <a:p>
          <a:r>
            <a:rPr lang="en-US" sz="1200" dirty="0"/>
            <a:t>Household credit</a:t>
          </a:r>
        </a:p>
      </dgm:t>
    </dgm:pt>
    <dgm:pt modelId="{673D7822-5247-4294-A936-67530E3A4C22}" type="parTrans" cxnId="{257FF3B7-A193-48BA-8C0C-CA947BC511ED}">
      <dgm:prSet/>
      <dgm:spPr/>
      <dgm:t>
        <a:bodyPr/>
        <a:lstStyle/>
        <a:p>
          <a:endParaRPr lang="en-US"/>
        </a:p>
      </dgm:t>
    </dgm:pt>
    <dgm:pt modelId="{FE6B932F-C14F-4430-87D5-880ECE24FCF8}" type="sibTrans" cxnId="{257FF3B7-A193-48BA-8C0C-CA947BC511ED}">
      <dgm:prSet/>
      <dgm:spPr/>
      <dgm:t>
        <a:bodyPr/>
        <a:lstStyle/>
        <a:p>
          <a:endParaRPr lang="en-US"/>
        </a:p>
      </dgm:t>
    </dgm:pt>
    <dgm:pt modelId="{AD9EA4BE-6B62-4C71-A7FE-60791D69AC48}" type="pres">
      <dgm:prSet presAssocID="{DDE6053E-51DB-48FC-AFFF-5EC6498D82B9}" presName="compositeShape" presStyleCnt="0">
        <dgm:presLayoutVars>
          <dgm:chMax val="7"/>
          <dgm:dir/>
          <dgm:resizeHandles val="exact"/>
        </dgm:presLayoutVars>
      </dgm:prSet>
      <dgm:spPr/>
    </dgm:pt>
    <dgm:pt modelId="{0D09E99F-745D-4EB7-B872-F971EDD04028}" type="pres">
      <dgm:prSet presAssocID="{DDE6053E-51DB-48FC-AFFF-5EC6498D82B9}" presName="wedge1" presStyleLbl="node1" presStyleIdx="0" presStyleCnt="3"/>
      <dgm:spPr/>
    </dgm:pt>
    <dgm:pt modelId="{23521F1B-D2E2-4FAC-AEFD-8603A751D4AA}" type="pres">
      <dgm:prSet presAssocID="{DDE6053E-51DB-48FC-AFFF-5EC6498D82B9}" presName="dummy1a" presStyleCnt="0"/>
      <dgm:spPr/>
    </dgm:pt>
    <dgm:pt modelId="{3E125A8F-2D58-46DF-9875-C0B1EA6255BB}" type="pres">
      <dgm:prSet presAssocID="{DDE6053E-51DB-48FC-AFFF-5EC6498D82B9}" presName="dummy1b" presStyleCnt="0"/>
      <dgm:spPr/>
    </dgm:pt>
    <dgm:pt modelId="{5C224CF3-9360-42BD-9CE1-BB22C8A1B8AD}" type="pres">
      <dgm:prSet presAssocID="{DDE6053E-51DB-48FC-AFFF-5EC6498D82B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F04224E-16D5-49EE-8EA9-97BCED54D44D}" type="pres">
      <dgm:prSet presAssocID="{DDE6053E-51DB-48FC-AFFF-5EC6498D82B9}" presName="wedge2" presStyleLbl="node1" presStyleIdx="1" presStyleCnt="3"/>
      <dgm:spPr/>
    </dgm:pt>
    <dgm:pt modelId="{E91D0490-A02D-49D0-A864-E61CB551F25A}" type="pres">
      <dgm:prSet presAssocID="{DDE6053E-51DB-48FC-AFFF-5EC6498D82B9}" presName="dummy2a" presStyleCnt="0"/>
      <dgm:spPr/>
    </dgm:pt>
    <dgm:pt modelId="{89F2AF73-4DA6-478B-85A3-A6A016F41C10}" type="pres">
      <dgm:prSet presAssocID="{DDE6053E-51DB-48FC-AFFF-5EC6498D82B9}" presName="dummy2b" presStyleCnt="0"/>
      <dgm:spPr/>
    </dgm:pt>
    <dgm:pt modelId="{0EB15426-7098-4E92-A84F-53602A25383B}" type="pres">
      <dgm:prSet presAssocID="{DDE6053E-51DB-48FC-AFFF-5EC6498D82B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B41D48-EECF-4CFC-8232-D56E866DF82D}" type="pres">
      <dgm:prSet presAssocID="{DDE6053E-51DB-48FC-AFFF-5EC6498D82B9}" presName="wedge3" presStyleLbl="node1" presStyleIdx="2" presStyleCnt="3"/>
      <dgm:spPr/>
    </dgm:pt>
    <dgm:pt modelId="{A2FB01B0-A14E-4BAB-A943-7751FA9EEE35}" type="pres">
      <dgm:prSet presAssocID="{DDE6053E-51DB-48FC-AFFF-5EC6498D82B9}" presName="dummy3a" presStyleCnt="0"/>
      <dgm:spPr/>
    </dgm:pt>
    <dgm:pt modelId="{8233217E-C541-4BF4-89C4-FD2C176F9334}" type="pres">
      <dgm:prSet presAssocID="{DDE6053E-51DB-48FC-AFFF-5EC6498D82B9}" presName="dummy3b" presStyleCnt="0"/>
      <dgm:spPr/>
    </dgm:pt>
    <dgm:pt modelId="{53B3245E-62B2-47DC-92DE-E5F7ED4C0279}" type="pres">
      <dgm:prSet presAssocID="{DDE6053E-51DB-48FC-AFFF-5EC6498D82B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45E7AFD-6019-4A29-AA22-9188CCBB662A}" type="pres">
      <dgm:prSet presAssocID="{33676EAE-44D9-4267-B797-B6AB1461BBC9}" presName="arrowWedge1" presStyleLbl="fgSibTrans2D1" presStyleIdx="0" presStyleCnt="3"/>
      <dgm:spPr/>
    </dgm:pt>
    <dgm:pt modelId="{5C8567E6-1C1E-4231-B75A-C1ABCFA5EB3A}" type="pres">
      <dgm:prSet presAssocID="{A07036FA-25A8-4BE6-AE77-BB192A3F79AA}" presName="arrowWedge2" presStyleLbl="fgSibTrans2D1" presStyleIdx="1" presStyleCnt="3"/>
      <dgm:spPr/>
    </dgm:pt>
    <dgm:pt modelId="{73217748-666F-42F8-BAF0-7FF34ABE49B2}" type="pres">
      <dgm:prSet presAssocID="{FE6B932F-C14F-4430-87D5-880ECE24FCF8}" presName="arrowWedge3" presStyleLbl="fgSibTrans2D1" presStyleIdx="2" presStyleCnt="3"/>
      <dgm:spPr/>
    </dgm:pt>
  </dgm:ptLst>
  <dgm:cxnLst>
    <dgm:cxn modelId="{9F1A3706-5E66-4949-BC05-8F92FA9818FF}" type="presOf" srcId="{65A35EED-6C95-4164-B148-6D5C6E88C8AB}" destId="{0EB15426-7098-4E92-A84F-53602A25383B}" srcOrd="1" destOrd="0" presId="urn:microsoft.com/office/officeart/2005/8/layout/cycle8"/>
    <dgm:cxn modelId="{ACEBB509-4FF7-4620-A087-B0CC61640DE8}" type="presOf" srcId="{65A35EED-6C95-4164-B148-6D5C6E88C8AB}" destId="{AF04224E-16D5-49EE-8EA9-97BCED54D44D}" srcOrd="0" destOrd="0" presId="urn:microsoft.com/office/officeart/2005/8/layout/cycle8"/>
    <dgm:cxn modelId="{D6DEFC17-D27C-44B7-9923-A61C4DEB886F}" srcId="{DDE6053E-51DB-48FC-AFFF-5EC6498D82B9}" destId="{65A35EED-6C95-4164-B148-6D5C6E88C8AB}" srcOrd="1" destOrd="0" parTransId="{BABDB1CE-C60B-462F-BE17-2FF3AD852F73}" sibTransId="{A07036FA-25A8-4BE6-AE77-BB192A3F79AA}"/>
    <dgm:cxn modelId="{BD6A9824-282D-432F-A477-3ABA9ACE9B0C}" type="presOf" srcId="{DDE6053E-51DB-48FC-AFFF-5EC6498D82B9}" destId="{AD9EA4BE-6B62-4C71-A7FE-60791D69AC48}" srcOrd="0" destOrd="0" presId="urn:microsoft.com/office/officeart/2005/8/layout/cycle8"/>
    <dgm:cxn modelId="{5D144D3F-9A86-405F-A231-6D37D650AD5F}" type="presOf" srcId="{256F8003-50AB-4F7C-ADAC-24C2F94DB8A1}" destId="{A5B41D48-EECF-4CFC-8232-D56E866DF82D}" srcOrd="0" destOrd="0" presId="urn:microsoft.com/office/officeart/2005/8/layout/cycle8"/>
    <dgm:cxn modelId="{98D49272-8908-40D8-AB51-0A6BF2382869}" srcId="{DDE6053E-51DB-48FC-AFFF-5EC6498D82B9}" destId="{73C8A617-8790-4AF8-BDA6-C7A29F6E17C3}" srcOrd="0" destOrd="0" parTransId="{F09499E4-FCDB-44A5-BBE4-1E75F2D2BCE0}" sibTransId="{33676EAE-44D9-4267-B797-B6AB1461BBC9}"/>
    <dgm:cxn modelId="{FCAC0B85-EE4B-452B-B78A-47935916C920}" type="presOf" srcId="{73C8A617-8790-4AF8-BDA6-C7A29F6E17C3}" destId="{0D09E99F-745D-4EB7-B872-F971EDD04028}" srcOrd="0" destOrd="0" presId="urn:microsoft.com/office/officeart/2005/8/layout/cycle8"/>
    <dgm:cxn modelId="{F33A91A1-BD4C-4D94-83D0-1C13CB6BF124}" type="presOf" srcId="{73C8A617-8790-4AF8-BDA6-C7A29F6E17C3}" destId="{5C224CF3-9360-42BD-9CE1-BB22C8A1B8AD}" srcOrd="1" destOrd="0" presId="urn:microsoft.com/office/officeart/2005/8/layout/cycle8"/>
    <dgm:cxn modelId="{257FF3B7-A193-48BA-8C0C-CA947BC511ED}" srcId="{DDE6053E-51DB-48FC-AFFF-5EC6498D82B9}" destId="{256F8003-50AB-4F7C-ADAC-24C2F94DB8A1}" srcOrd="2" destOrd="0" parTransId="{673D7822-5247-4294-A936-67530E3A4C22}" sibTransId="{FE6B932F-C14F-4430-87D5-880ECE24FCF8}"/>
    <dgm:cxn modelId="{6419F9BE-8F73-4EBC-8E77-D13C3A070904}" type="presOf" srcId="{256F8003-50AB-4F7C-ADAC-24C2F94DB8A1}" destId="{53B3245E-62B2-47DC-92DE-E5F7ED4C0279}" srcOrd="1" destOrd="0" presId="urn:microsoft.com/office/officeart/2005/8/layout/cycle8"/>
    <dgm:cxn modelId="{66762D8B-CC4E-4A50-B929-C416AF09A065}" type="presParOf" srcId="{AD9EA4BE-6B62-4C71-A7FE-60791D69AC48}" destId="{0D09E99F-745D-4EB7-B872-F971EDD04028}" srcOrd="0" destOrd="0" presId="urn:microsoft.com/office/officeart/2005/8/layout/cycle8"/>
    <dgm:cxn modelId="{C3BD2FC6-2D35-4B7F-BB0F-140303FA58BF}" type="presParOf" srcId="{AD9EA4BE-6B62-4C71-A7FE-60791D69AC48}" destId="{23521F1B-D2E2-4FAC-AEFD-8603A751D4AA}" srcOrd="1" destOrd="0" presId="urn:microsoft.com/office/officeart/2005/8/layout/cycle8"/>
    <dgm:cxn modelId="{7D1008D7-E41F-4C3A-84FF-D8E8CDC1C36F}" type="presParOf" srcId="{AD9EA4BE-6B62-4C71-A7FE-60791D69AC48}" destId="{3E125A8F-2D58-46DF-9875-C0B1EA6255BB}" srcOrd="2" destOrd="0" presId="urn:microsoft.com/office/officeart/2005/8/layout/cycle8"/>
    <dgm:cxn modelId="{621AE939-8C1C-4303-AD75-DDEAEDDC0B6E}" type="presParOf" srcId="{AD9EA4BE-6B62-4C71-A7FE-60791D69AC48}" destId="{5C224CF3-9360-42BD-9CE1-BB22C8A1B8AD}" srcOrd="3" destOrd="0" presId="urn:microsoft.com/office/officeart/2005/8/layout/cycle8"/>
    <dgm:cxn modelId="{CAA0340C-5B1E-4840-8C8C-673512718FBA}" type="presParOf" srcId="{AD9EA4BE-6B62-4C71-A7FE-60791D69AC48}" destId="{AF04224E-16D5-49EE-8EA9-97BCED54D44D}" srcOrd="4" destOrd="0" presId="urn:microsoft.com/office/officeart/2005/8/layout/cycle8"/>
    <dgm:cxn modelId="{A0AE3BE0-A2D3-4FAA-99BB-D84512EE1160}" type="presParOf" srcId="{AD9EA4BE-6B62-4C71-A7FE-60791D69AC48}" destId="{E91D0490-A02D-49D0-A864-E61CB551F25A}" srcOrd="5" destOrd="0" presId="urn:microsoft.com/office/officeart/2005/8/layout/cycle8"/>
    <dgm:cxn modelId="{BC893A68-BFC9-45AA-AEBA-1DDB2144A7D5}" type="presParOf" srcId="{AD9EA4BE-6B62-4C71-A7FE-60791D69AC48}" destId="{89F2AF73-4DA6-478B-85A3-A6A016F41C10}" srcOrd="6" destOrd="0" presId="urn:microsoft.com/office/officeart/2005/8/layout/cycle8"/>
    <dgm:cxn modelId="{F8F45D0E-3DE2-48D7-AD0B-39232A8635C3}" type="presParOf" srcId="{AD9EA4BE-6B62-4C71-A7FE-60791D69AC48}" destId="{0EB15426-7098-4E92-A84F-53602A25383B}" srcOrd="7" destOrd="0" presId="urn:microsoft.com/office/officeart/2005/8/layout/cycle8"/>
    <dgm:cxn modelId="{1BF998D2-828E-4D15-8666-61D5C8D66239}" type="presParOf" srcId="{AD9EA4BE-6B62-4C71-A7FE-60791D69AC48}" destId="{A5B41D48-EECF-4CFC-8232-D56E866DF82D}" srcOrd="8" destOrd="0" presId="urn:microsoft.com/office/officeart/2005/8/layout/cycle8"/>
    <dgm:cxn modelId="{6F5A9594-D837-4418-9F0D-998E66C1B60E}" type="presParOf" srcId="{AD9EA4BE-6B62-4C71-A7FE-60791D69AC48}" destId="{A2FB01B0-A14E-4BAB-A943-7751FA9EEE35}" srcOrd="9" destOrd="0" presId="urn:microsoft.com/office/officeart/2005/8/layout/cycle8"/>
    <dgm:cxn modelId="{6C35D5EB-0C2A-4F81-9D84-37E5F5491588}" type="presParOf" srcId="{AD9EA4BE-6B62-4C71-A7FE-60791D69AC48}" destId="{8233217E-C541-4BF4-89C4-FD2C176F9334}" srcOrd="10" destOrd="0" presId="urn:microsoft.com/office/officeart/2005/8/layout/cycle8"/>
    <dgm:cxn modelId="{6890370E-ADC8-4255-AF0C-073D1AAC5FCE}" type="presParOf" srcId="{AD9EA4BE-6B62-4C71-A7FE-60791D69AC48}" destId="{53B3245E-62B2-47DC-92DE-E5F7ED4C0279}" srcOrd="11" destOrd="0" presId="urn:microsoft.com/office/officeart/2005/8/layout/cycle8"/>
    <dgm:cxn modelId="{EEE651EA-6A38-4FFA-BCBF-65B33FFB63AD}" type="presParOf" srcId="{AD9EA4BE-6B62-4C71-A7FE-60791D69AC48}" destId="{F45E7AFD-6019-4A29-AA22-9188CCBB662A}" srcOrd="12" destOrd="0" presId="urn:microsoft.com/office/officeart/2005/8/layout/cycle8"/>
    <dgm:cxn modelId="{82687750-F425-4544-A541-64F72901E7D5}" type="presParOf" srcId="{AD9EA4BE-6B62-4C71-A7FE-60791D69AC48}" destId="{5C8567E6-1C1E-4231-B75A-C1ABCFA5EB3A}" srcOrd="13" destOrd="0" presId="urn:microsoft.com/office/officeart/2005/8/layout/cycle8"/>
    <dgm:cxn modelId="{EFB1088B-843F-4509-9176-0C8552D6BB88}" type="presParOf" srcId="{AD9EA4BE-6B62-4C71-A7FE-60791D69AC48}" destId="{73217748-666F-42F8-BAF0-7FF34ABE49B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9E99F-745D-4EB7-B872-F971EDD04028}">
      <dsp:nvSpPr>
        <dsp:cNvPr id="0" name=""/>
        <dsp:cNvSpPr/>
      </dsp:nvSpPr>
      <dsp:spPr>
        <a:xfrm>
          <a:off x="1088562" y="233631"/>
          <a:ext cx="3019239" cy="301923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Risk of severe recession</a:t>
          </a:r>
        </a:p>
      </dsp:txBody>
      <dsp:txXfrm>
        <a:off x="2679773" y="873422"/>
        <a:ext cx="1078299" cy="898583"/>
      </dsp:txXfrm>
    </dsp:sp>
    <dsp:sp modelId="{AF04224E-16D5-49EE-8EA9-97BCED54D44D}">
      <dsp:nvSpPr>
        <dsp:cNvPr id="0" name=""/>
        <dsp:cNvSpPr/>
      </dsp:nvSpPr>
      <dsp:spPr>
        <a:xfrm>
          <a:off x="1026380" y="341461"/>
          <a:ext cx="3019239" cy="301923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Monetary policy</a:t>
          </a:r>
        </a:p>
      </dsp:txBody>
      <dsp:txXfrm>
        <a:off x="1745246" y="2300373"/>
        <a:ext cx="1617449" cy="790753"/>
      </dsp:txXfrm>
    </dsp:sp>
    <dsp:sp modelId="{A5B41D48-EECF-4CFC-8232-D56E866DF82D}">
      <dsp:nvSpPr>
        <dsp:cNvPr id="0" name=""/>
        <dsp:cNvSpPr/>
      </dsp:nvSpPr>
      <dsp:spPr>
        <a:xfrm>
          <a:off x="964198" y="233631"/>
          <a:ext cx="3019239" cy="301923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Household credit</a:t>
          </a:r>
        </a:p>
      </dsp:txBody>
      <dsp:txXfrm>
        <a:off x="1313926" y="873422"/>
        <a:ext cx="1078299" cy="898583"/>
      </dsp:txXfrm>
    </dsp:sp>
    <dsp:sp modelId="{F45E7AFD-6019-4A29-AA22-9188CCBB662A}">
      <dsp:nvSpPr>
        <dsp:cNvPr id="0" name=""/>
        <dsp:cNvSpPr/>
      </dsp:nvSpPr>
      <dsp:spPr>
        <a:xfrm>
          <a:off x="901905" y="46726"/>
          <a:ext cx="3393050" cy="33930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567E6-1C1E-4231-B75A-C1ABCFA5EB3A}">
      <dsp:nvSpPr>
        <dsp:cNvPr id="0" name=""/>
        <dsp:cNvSpPr/>
      </dsp:nvSpPr>
      <dsp:spPr>
        <a:xfrm>
          <a:off x="839474" y="154365"/>
          <a:ext cx="3393050" cy="33930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17748-666F-42F8-BAF0-7FF34ABE49B2}">
      <dsp:nvSpPr>
        <dsp:cNvPr id="0" name=""/>
        <dsp:cNvSpPr/>
      </dsp:nvSpPr>
      <dsp:spPr>
        <a:xfrm>
          <a:off x="777043" y="46726"/>
          <a:ext cx="3393050" cy="33930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66CA-4145-49C9-B219-76EC278E5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19623-ECF3-4E65-B78A-8C7E391BF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9474-5AB2-465B-BE29-642880F8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17CFF-0651-40CC-9CAE-F754336B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09610-B9FF-4C92-9329-5B7F4D03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5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E508-54BE-4939-9C4B-0C0CCC90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5292F-6A84-4FE8-96AF-00D0BA7A9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494A2-262E-4BC6-A5C7-F3BEB86E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5B5A8-C3CD-4A4D-924F-7EC2FA43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F2852-D84C-4498-8310-6A147BCA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12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7DA40-1A07-4FE0-B8F5-E5C4D3269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3188A-7E09-4CEA-892D-26883CADB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A6D2F-1BB6-4873-807A-B27EC272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3596E-F958-4C34-A073-36DA323B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64125-47F2-486F-9D06-D91662BD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73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B89E85-F4F6-024A-890D-72BD4329B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37" y="696727"/>
            <a:ext cx="5479221" cy="1089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26079"/>
            <a:ext cx="6639560" cy="1356043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74198"/>
            <a:ext cx="663956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12.12.2019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47428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827FFE-959A-934A-B8E3-23DD11A5D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6540"/>
            <a:ext cx="12192000" cy="698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22E530-7CCA-714E-B3B6-16FB241291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865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57A2E9-ACED-C944-B31E-232462F79B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6540"/>
            <a:ext cx="12192000" cy="698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080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080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8F7F12-3410-3B4B-B03E-96ABE2F421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247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 preserve="1" userDrawn="1">
  <p:cSld name="Sub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16163"/>
            <a:ext cx="12192000" cy="4531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68C157-073F-A943-BAC8-C15859B05D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"/>
            <a:ext cx="10515600" cy="2308535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564031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2" preserve="1" userDrawn="1">
  <p:cSld name="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"/>
            <a:ext cx="10515600" cy="2308535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1D624-2059-B345-A1E6-D800137B4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166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Slide" preserve="1" userDrawn="1">
  <p:cSld name="Ci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1F893EC-4B6C-0E4E-A2B3-04E91AB0A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706153-5232-2D4B-AD73-3EF076EAC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9446" y="501650"/>
            <a:ext cx="5616575" cy="1361017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80975" indent="0">
              <a:buNone/>
              <a:defRPr/>
            </a:lvl2pPr>
            <a:lvl3pPr marL="444500" indent="0">
              <a:buNone/>
              <a:defRPr/>
            </a:lvl3pPr>
            <a:lvl4pPr marL="668338" indent="0">
              <a:buNone/>
              <a:defRPr/>
            </a:lvl4pPr>
            <a:lvl5pPr marL="8905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09D36-EE90-2B49-A62A-DF39AF631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473" y="326813"/>
            <a:ext cx="717973" cy="717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9CC069-905C-774B-AB48-6F7CA3FBBC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4368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Slide 2" preserve="1" userDrawn="1">
  <p:cSld name="Cita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1F893EC-4B6C-0E4E-A2B3-04E91AB0A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706153-5232-2D4B-AD73-3EF076EAC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9446" y="501650"/>
            <a:ext cx="5616575" cy="1361017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80975" indent="0">
              <a:buNone/>
              <a:defRPr/>
            </a:lvl2pPr>
            <a:lvl3pPr marL="444500" indent="0">
              <a:buNone/>
              <a:defRPr/>
            </a:lvl3pPr>
            <a:lvl4pPr marL="668338" indent="0">
              <a:buNone/>
              <a:defRPr/>
            </a:lvl4pPr>
            <a:lvl5pPr marL="8905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09D36-EE90-2B49-A62A-DF39AF631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473" y="326813"/>
            <a:ext cx="717973" cy="717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A8D2D-E0B4-F140-AAC7-1DF8D1BEF7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17567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,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4918" y="4349803"/>
            <a:ext cx="10570633" cy="595035"/>
          </a:xfrm>
        </p:spPr>
        <p:txBody>
          <a:bodyPr wrap="square" anchor="b">
            <a:noAutofit/>
          </a:bodyPr>
          <a:lstStyle>
            <a:lvl1pPr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4917" y="4965173"/>
            <a:ext cx="10570633" cy="328295"/>
          </a:xfrm>
        </p:spPr>
        <p:txBody>
          <a:bodyPr wrap="square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marL="60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14918" y="5339329"/>
            <a:ext cx="5276849" cy="425451"/>
          </a:xfrm>
        </p:spPr>
        <p:txBody>
          <a:bodyPr/>
          <a:lstStyle>
            <a:lvl1pPr marL="167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Klikk for å legge inn dato</a:t>
            </a:r>
          </a:p>
        </p:txBody>
      </p:sp>
      <p:pic>
        <p:nvPicPr>
          <p:cNvPr id="11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7284335" cy="3907200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000" h="2930400">
                <a:moveTo>
                  <a:pt x="0" y="0"/>
                </a:moveTo>
                <a:lnTo>
                  <a:pt x="3301450" y="0"/>
                </a:lnTo>
                <a:lnTo>
                  <a:pt x="5670000" y="2930400"/>
                </a:lnTo>
                <a:lnTo>
                  <a:pt x="0" y="2930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på ikon for å endre bildet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336647" y="1"/>
            <a:ext cx="7859063" cy="3920777"/>
          </a:xfrm>
          <a:custGeom>
            <a:avLst/>
            <a:gdLst>
              <a:gd name="connsiteX0" fmla="*/ 0 w 5894297"/>
              <a:gd name="connsiteY0" fmla="*/ 0 h 2940583"/>
              <a:gd name="connsiteX1" fmla="*/ 5404190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490107 w 5894297"/>
              <a:gd name="connsiteY5" fmla="*/ 2940583 h 2940583"/>
              <a:gd name="connsiteX6" fmla="*/ 0 w 5894297"/>
              <a:gd name="connsiteY6" fmla="*/ 2450476 h 2940583"/>
              <a:gd name="connsiteX7" fmla="*/ 0 w 5894297"/>
              <a:gd name="connsiteY7" fmla="*/ 0 h 2940583"/>
              <a:gd name="connsiteX0" fmla="*/ 0 w 5894297"/>
              <a:gd name="connsiteY0" fmla="*/ 0 h 2940583"/>
              <a:gd name="connsiteX1" fmla="*/ 5404190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490107 w 5894297"/>
              <a:gd name="connsiteY5" fmla="*/ 2940583 h 2940583"/>
              <a:gd name="connsiteX6" fmla="*/ 23149 w 5894297"/>
              <a:gd name="connsiteY6" fmla="*/ 2431 h 2940583"/>
              <a:gd name="connsiteX7" fmla="*/ 0 w 5894297"/>
              <a:gd name="connsiteY7" fmla="*/ 0 h 2940583"/>
              <a:gd name="connsiteX0" fmla="*/ 0 w 5894297"/>
              <a:gd name="connsiteY0" fmla="*/ 0 h 2952157"/>
              <a:gd name="connsiteX1" fmla="*/ 5404190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064264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52157"/>
              <a:gd name="connsiteX1" fmla="*/ 5404190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313120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52157"/>
              <a:gd name="connsiteX1" fmla="*/ 5890327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313120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40583"/>
              <a:gd name="connsiteX1" fmla="*/ 5890327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2295758 w 5894297"/>
              <a:gd name="connsiteY5" fmla="*/ 2929007 h 2940583"/>
              <a:gd name="connsiteX6" fmla="*/ 23149 w 5894297"/>
              <a:gd name="connsiteY6" fmla="*/ 2431 h 2940583"/>
              <a:gd name="connsiteX7" fmla="*/ 0 w 5894297"/>
              <a:gd name="connsiteY7" fmla="*/ 0 h 294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297" h="2940583">
                <a:moveTo>
                  <a:pt x="0" y="0"/>
                </a:moveTo>
                <a:lnTo>
                  <a:pt x="5890327" y="0"/>
                </a:lnTo>
                <a:cubicBezTo>
                  <a:pt x="5891650" y="163369"/>
                  <a:pt x="5892974" y="326738"/>
                  <a:pt x="5894297" y="490107"/>
                </a:cubicBezTo>
                <a:lnTo>
                  <a:pt x="5894297" y="2940583"/>
                </a:lnTo>
                <a:lnTo>
                  <a:pt x="5894297" y="2940583"/>
                </a:lnTo>
                <a:lnTo>
                  <a:pt x="2295758" y="2929007"/>
                </a:lnTo>
                <a:lnTo>
                  <a:pt x="23149" y="243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 anchorCtr="0"/>
          <a:lstStyle>
            <a:lvl1pPr marL="167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 for å endre bildet</a:t>
            </a:r>
          </a:p>
        </p:txBody>
      </p:sp>
    </p:spTree>
    <p:extLst>
      <p:ext uri="{BB962C8B-B14F-4D97-AF65-F5344CB8AC3E}">
        <p14:creationId xmlns:p14="http://schemas.microsoft.com/office/powerpoint/2010/main" val="183321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534E-3BE0-4AB2-9032-F48E7D84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89DE-E9E1-480B-A0BC-B943E2DF8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AE6E7-3962-4006-B118-91046874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55E94-89AA-42D2-AC78-CBF9FC32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577C-E39A-4FDB-990F-8CA9227E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90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fas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101795" y="2465810"/>
            <a:ext cx="6268939" cy="963790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485837" y="3429001"/>
            <a:ext cx="5884896" cy="318036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2067" b="1" cap="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tittel</a:t>
            </a:r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-992"/>
            <a:ext cx="7317316" cy="6866711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4232535"/>
              <a:gd name="connsiteY0" fmla="*/ 0 h 2930400"/>
              <a:gd name="connsiteX1" fmla="*/ 3301450 w 4232535"/>
              <a:gd name="connsiteY1" fmla="*/ 0 h 2930400"/>
              <a:gd name="connsiteX2" fmla="*/ 4232535 w 4232535"/>
              <a:gd name="connsiteY2" fmla="*/ 2930400 h 2930400"/>
              <a:gd name="connsiteX3" fmla="*/ 0 w 4232535"/>
              <a:gd name="connsiteY3" fmla="*/ 2930400 h 2930400"/>
              <a:gd name="connsiteX4" fmla="*/ 0 w 4232535"/>
              <a:gd name="connsiteY4" fmla="*/ 0 h 2930400"/>
              <a:gd name="connsiteX0" fmla="*/ 0 w 4232535"/>
              <a:gd name="connsiteY0" fmla="*/ 0 h 2930400"/>
              <a:gd name="connsiteX1" fmla="*/ 1292684 w 4232535"/>
              <a:gd name="connsiteY1" fmla="*/ 0 h 2930400"/>
              <a:gd name="connsiteX2" fmla="*/ 4232535 w 4232535"/>
              <a:gd name="connsiteY2" fmla="*/ 2930400 h 2930400"/>
              <a:gd name="connsiteX3" fmla="*/ 0 w 4232535"/>
              <a:gd name="connsiteY3" fmla="*/ 2930400 h 2930400"/>
              <a:gd name="connsiteX4" fmla="*/ 0 w 4232535"/>
              <a:gd name="connsiteY4" fmla="*/ 0 h 2930400"/>
              <a:gd name="connsiteX0" fmla="*/ 0 w 4859122"/>
              <a:gd name="connsiteY0" fmla="*/ 0 h 2933698"/>
              <a:gd name="connsiteX1" fmla="*/ 1292684 w 4859122"/>
              <a:gd name="connsiteY1" fmla="*/ 0 h 2933698"/>
              <a:gd name="connsiteX2" fmla="*/ 4859122 w 4859122"/>
              <a:gd name="connsiteY2" fmla="*/ 2933698 h 2933698"/>
              <a:gd name="connsiteX3" fmla="*/ 0 w 4859122"/>
              <a:gd name="connsiteY3" fmla="*/ 2930400 h 2933698"/>
              <a:gd name="connsiteX4" fmla="*/ 0 w 4859122"/>
              <a:gd name="connsiteY4" fmla="*/ 0 h 2933698"/>
              <a:gd name="connsiteX0" fmla="*/ 0 w 4859122"/>
              <a:gd name="connsiteY0" fmla="*/ 0 h 2933698"/>
              <a:gd name="connsiteX1" fmla="*/ 1784125 w 4859122"/>
              <a:gd name="connsiteY1" fmla="*/ 3297 h 2933698"/>
              <a:gd name="connsiteX2" fmla="*/ 4859122 w 4859122"/>
              <a:gd name="connsiteY2" fmla="*/ 2933698 h 2933698"/>
              <a:gd name="connsiteX3" fmla="*/ 0 w 4859122"/>
              <a:gd name="connsiteY3" fmla="*/ 2930400 h 2933698"/>
              <a:gd name="connsiteX4" fmla="*/ 0 w 4859122"/>
              <a:gd name="connsiteY4" fmla="*/ 0 h 2933698"/>
              <a:gd name="connsiteX0" fmla="*/ 0 w 4859122"/>
              <a:gd name="connsiteY0" fmla="*/ 424 h 2934122"/>
              <a:gd name="connsiteX1" fmla="*/ 1784125 w 4859122"/>
              <a:gd name="connsiteY1" fmla="*/ 0 h 2934122"/>
              <a:gd name="connsiteX2" fmla="*/ 4859122 w 4859122"/>
              <a:gd name="connsiteY2" fmla="*/ 2934122 h 2934122"/>
              <a:gd name="connsiteX3" fmla="*/ 0 w 4859122"/>
              <a:gd name="connsiteY3" fmla="*/ 2930824 h 2934122"/>
              <a:gd name="connsiteX4" fmla="*/ 0 w 4859122"/>
              <a:gd name="connsiteY4" fmla="*/ 424 h 2934122"/>
              <a:gd name="connsiteX0" fmla="*/ 0 w 5830609"/>
              <a:gd name="connsiteY0" fmla="*/ 424 h 2934122"/>
              <a:gd name="connsiteX1" fmla="*/ 1784125 w 5830609"/>
              <a:gd name="connsiteY1" fmla="*/ 0 h 2934122"/>
              <a:gd name="connsiteX2" fmla="*/ 5830609 w 5830609"/>
              <a:gd name="connsiteY2" fmla="*/ 2934122 h 2934122"/>
              <a:gd name="connsiteX3" fmla="*/ 0 w 5830609"/>
              <a:gd name="connsiteY3" fmla="*/ 2930824 h 2934122"/>
              <a:gd name="connsiteX4" fmla="*/ 0 w 5830609"/>
              <a:gd name="connsiteY4" fmla="*/ 424 h 293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609" h="2934122">
                <a:moveTo>
                  <a:pt x="0" y="424"/>
                </a:moveTo>
                <a:lnTo>
                  <a:pt x="1784125" y="0"/>
                </a:lnTo>
                <a:lnTo>
                  <a:pt x="5830609" y="2934122"/>
                </a:lnTo>
                <a:lnTo>
                  <a:pt x="0" y="2930824"/>
                </a:lnTo>
                <a:lnTo>
                  <a:pt x="0" y="424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ikon for å endre forsidebildet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3885" y="3780496"/>
            <a:ext cx="5276849" cy="425451"/>
          </a:xfrm>
        </p:spPr>
        <p:txBody>
          <a:bodyPr/>
          <a:lstStyle>
            <a:lvl1pPr marL="167" indent="0" algn="r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Klikk for å legge inn dato</a:t>
            </a:r>
          </a:p>
        </p:txBody>
      </p:sp>
    </p:spTree>
    <p:extLst>
      <p:ext uri="{BB962C8B-B14F-4D97-AF65-F5344CB8AC3E}">
        <p14:creationId xmlns:p14="http://schemas.microsoft.com/office/powerpoint/2010/main" val="3047830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400261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67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4918" y="4349803"/>
            <a:ext cx="10570633" cy="595035"/>
          </a:xfrm>
        </p:spPr>
        <p:txBody>
          <a:bodyPr wrap="square" anchor="b">
            <a:noAutofit/>
          </a:bodyPr>
          <a:lstStyle>
            <a:lvl1pPr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4917" y="4965173"/>
            <a:ext cx="10570633" cy="328295"/>
          </a:xfrm>
        </p:spPr>
        <p:txBody>
          <a:bodyPr wrap="square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marL="60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14918" y="5339329"/>
            <a:ext cx="5276849" cy="425451"/>
          </a:xfrm>
        </p:spPr>
        <p:txBody>
          <a:bodyPr/>
          <a:lstStyle>
            <a:lvl1pPr marL="167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Klikk for å legge inn dato</a:t>
            </a:r>
          </a:p>
        </p:txBody>
      </p:sp>
      <p:pic>
        <p:nvPicPr>
          <p:cNvPr id="11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95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167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tel 1"/>
          <p:cNvSpPr>
            <a:spLocks noGrp="1"/>
          </p:cNvSpPr>
          <p:nvPr>
            <p:ph type="ctrTitle" hasCustomPrompt="1"/>
          </p:nvPr>
        </p:nvSpPr>
        <p:spPr>
          <a:xfrm>
            <a:off x="814918" y="4349803"/>
            <a:ext cx="10570633" cy="595035"/>
          </a:xfrm>
        </p:spPr>
        <p:txBody>
          <a:bodyPr wrap="square" anchor="b">
            <a:noAutofit/>
          </a:bodyPr>
          <a:lstStyle>
            <a:lvl1pPr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1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4917" y="4965173"/>
            <a:ext cx="10570633" cy="328295"/>
          </a:xfrm>
        </p:spPr>
        <p:txBody>
          <a:bodyPr wrap="square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marL="60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14918" y="5339329"/>
            <a:ext cx="5276849" cy="425451"/>
          </a:xfrm>
        </p:spPr>
        <p:txBody>
          <a:bodyPr/>
          <a:lstStyle>
            <a:lvl1pPr marL="167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</a:t>
            </a:r>
            <a:r>
              <a:rPr lang="nb-NO" noProof="0" dirty="0"/>
              <a:t>inn</a:t>
            </a:r>
            <a:r>
              <a:rPr lang="nb-NO" dirty="0"/>
              <a:t> dato</a:t>
            </a:r>
          </a:p>
        </p:txBody>
      </p:sp>
    </p:spTree>
    <p:extLst>
      <p:ext uri="{BB962C8B-B14F-4D97-AF65-F5344CB8AC3E}">
        <p14:creationId xmlns:p14="http://schemas.microsoft.com/office/powerpoint/2010/main" val="115521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ren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2800" y="3097547"/>
            <a:ext cx="10557933" cy="595035"/>
          </a:xfrm>
        </p:spPr>
        <p:txBody>
          <a:bodyPr wrap="square" anchor="b">
            <a:noAutofit/>
          </a:bodyPr>
          <a:lstStyle>
            <a:lvl1pPr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2800" y="3714186"/>
            <a:ext cx="10557933" cy="328295"/>
          </a:xfrm>
        </p:spPr>
        <p:txBody>
          <a:bodyPr wrap="square">
            <a:noAutofit/>
          </a:bodyPr>
          <a:lstStyle>
            <a:lvl1pPr marL="0" indent="0" algn="l">
              <a:buNone/>
              <a:defRPr sz="2067" b="1" cap="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tittel</a:t>
            </a:r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2800" y="4125384"/>
            <a:ext cx="5158317" cy="522816"/>
          </a:xfrm>
        </p:spPr>
        <p:txBody>
          <a:bodyPr/>
          <a:lstStyle>
            <a:lvl1pPr marL="167" indent="0">
              <a:buNone/>
              <a:defRPr sz="1600">
                <a:solidFill>
                  <a:schemeClr val="bg1"/>
                </a:solidFill>
              </a:defRPr>
            </a:lvl1pPr>
            <a:lvl2pPr marL="647984" indent="0">
              <a:buNone/>
              <a:defRPr>
                <a:solidFill>
                  <a:schemeClr val="bg1"/>
                </a:solidFill>
              </a:defRPr>
            </a:lvl2pPr>
            <a:lvl3pPr marL="1175971" indent="0">
              <a:buNone/>
              <a:defRPr>
                <a:solidFill>
                  <a:schemeClr val="bg1"/>
                </a:solidFill>
              </a:defRPr>
            </a:lvl3pPr>
            <a:lvl4pPr marL="1703957" indent="0">
              <a:buNone/>
              <a:defRPr>
                <a:solidFill>
                  <a:schemeClr val="bg1"/>
                </a:solidFill>
              </a:defRPr>
            </a:lvl4pPr>
            <a:lvl5pPr marL="223194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965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3363" y="1507200"/>
            <a:ext cx="4896000" cy="46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41495" y="1507200"/>
            <a:ext cx="4896000" cy="46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1063363" y="1051869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385226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3363" y="410133"/>
            <a:ext cx="9964440" cy="636072"/>
          </a:xfrm>
        </p:spPr>
        <p:txBody>
          <a:bodyPr/>
          <a:lstStyle>
            <a:lvl1pPr>
              <a:defRPr sz="3733"/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1063363" y="1051667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063363" y="1507200"/>
            <a:ext cx="9964800" cy="4656000"/>
          </a:xfrm>
        </p:spPr>
        <p:txBody>
          <a:bodyPr wrap="square"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467"/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790500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6124801" y="1963200"/>
            <a:ext cx="4896039" cy="4224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1063363" y="1963281"/>
            <a:ext cx="4896000" cy="4224000"/>
          </a:xfrm>
        </p:spPr>
        <p:txBody>
          <a:bodyPr>
            <a:normAutofit/>
          </a:bodyPr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7" hasCustomPrompt="1"/>
          </p:nvPr>
        </p:nvSpPr>
        <p:spPr>
          <a:xfrm>
            <a:off x="1063363" y="1051265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6125432" y="1440001"/>
            <a:ext cx="4896000" cy="473311"/>
          </a:xfrm>
        </p:spPr>
        <p:txBody>
          <a:bodyPr anchor="b"/>
          <a:lstStyle>
            <a:lvl1pPr marL="0" indent="0" algn="ctr">
              <a:buNone/>
              <a:defRPr sz="2133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12" name="Plassholder for tekst 4"/>
          <p:cNvSpPr>
            <a:spLocks noGrp="1"/>
          </p:cNvSpPr>
          <p:nvPr>
            <p:ph type="body" sz="quarter" idx="24"/>
          </p:nvPr>
        </p:nvSpPr>
        <p:spPr>
          <a:xfrm>
            <a:off x="1065600" y="1440001"/>
            <a:ext cx="4896000" cy="473311"/>
          </a:xfrm>
        </p:spPr>
        <p:txBody>
          <a:bodyPr anchor="b"/>
          <a:lstStyle>
            <a:lvl1pPr marL="0" indent="0" algn="ctr">
              <a:buNone/>
              <a:defRPr sz="2133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586068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1063363" y="1507957"/>
            <a:ext cx="3264000" cy="46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7" hasCustomPrompt="1"/>
          </p:nvPr>
        </p:nvSpPr>
        <p:spPr>
          <a:xfrm>
            <a:off x="1063363" y="1051265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8" name="Plassholder for innhold 3"/>
          <p:cNvSpPr>
            <a:spLocks noGrp="1"/>
          </p:cNvSpPr>
          <p:nvPr>
            <p:ph sz="half" idx="24"/>
          </p:nvPr>
        </p:nvSpPr>
        <p:spPr>
          <a:xfrm>
            <a:off x="4416000" y="1512540"/>
            <a:ext cx="3264000" cy="46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6"/>
          </p:nvPr>
        </p:nvSpPr>
        <p:spPr>
          <a:xfrm>
            <a:off x="7776000" y="1503375"/>
            <a:ext cx="3264000" cy="46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740488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1063363" y="1963200"/>
            <a:ext cx="3264000" cy="4224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7" hasCustomPrompt="1"/>
          </p:nvPr>
        </p:nvSpPr>
        <p:spPr>
          <a:xfrm>
            <a:off x="1063363" y="1051265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4416641" y="1440000"/>
            <a:ext cx="3264000" cy="552277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18" name="Plassholder for innhold 3"/>
          <p:cNvSpPr>
            <a:spLocks noGrp="1"/>
          </p:cNvSpPr>
          <p:nvPr>
            <p:ph sz="half" idx="24"/>
          </p:nvPr>
        </p:nvSpPr>
        <p:spPr>
          <a:xfrm>
            <a:off x="4416000" y="1963200"/>
            <a:ext cx="3264000" cy="4224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1065600" y="1440000"/>
            <a:ext cx="3264000" cy="552277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6"/>
          </p:nvPr>
        </p:nvSpPr>
        <p:spPr>
          <a:xfrm>
            <a:off x="7776000" y="1963200"/>
            <a:ext cx="3264000" cy="4224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7776000" y="1440000"/>
            <a:ext cx="3264000" cy="552277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662153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3361" y="1507200"/>
            <a:ext cx="4944000" cy="22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6096000" y="1507200"/>
            <a:ext cx="4944000" cy="22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4"/>
          </p:nvPr>
        </p:nvSpPr>
        <p:spPr>
          <a:xfrm>
            <a:off x="1063361" y="3888000"/>
            <a:ext cx="4944000" cy="22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5"/>
          </p:nvPr>
        </p:nvSpPr>
        <p:spPr>
          <a:xfrm>
            <a:off x="6096000" y="3888000"/>
            <a:ext cx="4944000" cy="22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Undertittel 2"/>
          <p:cNvSpPr>
            <a:spLocks noGrp="1"/>
          </p:cNvSpPr>
          <p:nvPr>
            <p:ph type="subTitle" idx="16" hasCustomPrompt="1"/>
          </p:nvPr>
        </p:nvSpPr>
        <p:spPr>
          <a:xfrm>
            <a:off x="1065600" y="1051667"/>
            <a:ext cx="9955272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56067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8574-FFD5-4775-BCB0-BF68A9A5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FC6F0-93A4-4940-BA4E-BBDACBF0A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96127-8C82-4FC8-888E-612D7A90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D4634-EEBB-449D-808A-B3FE3DFB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8E3D-6E69-4FD1-BE0F-0F296E55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588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5600" y="1769215"/>
            <a:ext cx="4944000" cy="201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sz="half" idx="16"/>
          </p:nvPr>
        </p:nvSpPr>
        <p:spPr>
          <a:xfrm>
            <a:off x="6096000" y="1769215"/>
            <a:ext cx="4944000" cy="201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Plassholder for innhold 2"/>
          <p:cNvSpPr>
            <a:spLocks noGrp="1"/>
          </p:cNvSpPr>
          <p:nvPr>
            <p:ph sz="half" idx="18"/>
          </p:nvPr>
        </p:nvSpPr>
        <p:spPr>
          <a:xfrm>
            <a:off x="1063363" y="4225949"/>
            <a:ext cx="4944000" cy="201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innhold 2"/>
          <p:cNvSpPr>
            <a:spLocks noGrp="1"/>
          </p:cNvSpPr>
          <p:nvPr>
            <p:ph sz="half" idx="20"/>
          </p:nvPr>
        </p:nvSpPr>
        <p:spPr>
          <a:xfrm>
            <a:off x="6096000" y="4224000"/>
            <a:ext cx="4944000" cy="201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1063363" y="1051201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065600" y="6273600"/>
            <a:ext cx="8875200" cy="384000"/>
          </a:xfrm>
        </p:spPr>
        <p:txBody>
          <a:bodyPr anchor="b"/>
          <a:lstStyle>
            <a:lvl1pPr marL="167" indent="0">
              <a:buFontTx/>
              <a:buNone/>
              <a:defRPr sz="1600"/>
            </a:lvl1pPr>
            <a:lvl2pPr marL="647984" indent="0">
              <a:buFontTx/>
              <a:buNone/>
              <a:defRPr/>
            </a:lvl2pPr>
            <a:lvl3pPr marL="1175971" indent="0">
              <a:buFontTx/>
              <a:buNone/>
              <a:defRPr/>
            </a:lvl3pPr>
            <a:lvl4pPr marL="1703957" indent="0">
              <a:buFontTx/>
              <a:buNone/>
              <a:defRPr/>
            </a:lvl4pPr>
            <a:lvl5pPr marL="2231944" indent="0">
              <a:buFontTx/>
              <a:buNone/>
              <a:defRPr/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27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6094800" y="1437012"/>
            <a:ext cx="4944000" cy="288000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6"/>
          </p:nvPr>
        </p:nvSpPr>
        <p:spPr>
          <a:xfrm>
            <a:off x="1065600" y="1437012"/>
            <a:ext cx="4944000" cy="288000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1065600" y="3869435"/>
            <a:ext cx="4944000" cy="288000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30" name="Plassholder for tekst 4"/>
          <p:cNvSpPr>
            <a:spLocks noGrp="1"/>
          </p:cNvSpPr>
          <p:nvPr>
            <p:ph type="body" sz="quarter" idx="28"/>
          </p:nvPr>
        </p:nvSpPr>
        <p:spPr>
          <a:xfrm>
            <a:off x="6096000" y="3869435"/>
            <a:ext cx="4944000" cy="288000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223308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, ren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2800" y="3097547"/>
            <a:ext cx="10557933" cy="595035"/>
          </a:xfrm>
        </p:spPr>
        <p:txBody>
          <a:bodyPr wrap="square" anchor="b">
            <a:noAutofit/>
          </a:bodyPr>
          <a:lstStyle>
            <a:lvl1pPr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2800" y="3714186"/>
            <a:ext cx="10557933" cy="328295"/>
          </a:xfrm>
        </p:spPr>
        <p:txBody>
          <a:bodyPr wrap="square">
            <a:noAutofit/>
          </a:bodyPr>
          <a:lstStyle>
            <a:lvl1pPr marL="0" indent="0" algn="l">
              <a:buNone/>
              <a:defRPr sz="2067" b="1" cap="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tittel</a:t>
            </a:r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2800" y="4125384"/>
            <a:ext cx="5158317" cy="522816"/>
          </a:xfrm>
        </p:spPr>
        <p:txBody>
          <a:bodyPr/>
          <a:lstStyle>
            <a:lvl1pPr marL="167" indent="0">
              <a:buNone/>
              <a:defRPr sz="1600">
                <a:solidFill>
                  <a:schemeClr val="bg1"/>
                </a:solidFill>
              </a:defRPr>
            </a:lvl1pPr>
            <a:lvl2pPr marL="647984" indent="0">
              <a:buNone/>
              <a:defRPr>
                <a:solidFill>
                  <a:schemeClr val="bg1"/>
                </a:solidFill>
              </a:defRPr>
            </a:lvl2pPr>
            <a:lvl3pPr marL="1175971" indent="0">
              <a:buNone/>
              <a:defRPr>
                <a:solidFill>
                  <a:schemeClr val="bg1"/>
                </a:solidFill>
              </a:defRPr>
            </a:lvl3pPr>
            <a:lvl4pPr marL="1703957" indent="0">
              <a:buNone/>
              <a:defRPr>
                <a:solidFill>
                  <a:schemeClr val="bg1"/>
                </a:solidFill>
              </a:defRPr>
            </a:lvl4pPr>
            <a:lvl5pPr marL="223194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65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A86B-453C-4224-8C03-6A6C7863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908C-8E90-4484-9530-946410163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F05FC-1A8B-4713-B8A5-4C9221A64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9C9C1-55B9-4BEE-AB3C-7E653A69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7DFBE-B726-428D-AC75-FFADA253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7FCE3-7D07-49FE-9EBF-4D7628F5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57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BADA-860E-4E51-8F45-1A2B2DA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3F03B-F754-4291-A760-31E15EDD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44C0E-4CC7-4B09-8836-5CBD6DE7A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2DE6A-AE58-4EAC-AD45-51A234FDB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8BB0B-B8A1-43D2-881F-53BD1A343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AAFF1-5726-45B0-A0A3-C608C35A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B7387-02D8-4E11-920D-DE759330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B60817-1876-4997-AAE2-8CF7F465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1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D720-622C-4CC7-8F06-3152E514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6BE0F-EB1E-4B2C-A8B8-9B5CB8E2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9D81F-A673-4A43-88CC-98D8C4AD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E1478-E8AC-49E4-8D28-0709731F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48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94B04-59E1-4467-BD06-384F9259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A0AE6-61B2-4DCF-9624-ED726CD4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799AA-B15B-41E8-943F-24D0D109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7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152F-E31E-429A-9948-1223C5FD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2E5E-C08E-411B-9EFC-F0DDC74B8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FE3D4-0F90-41F3-8BB2-6624B86CD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21869-6A54-4617-A3A2-C3B01E7B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55119-598E-445C-9552-9A664A83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36E33-C436-4E54-9604-6F717DDF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53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1440-DE75-4B1E-BF60-65370FDE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8AB70-5C7C-424C-A0E6-7026F3CA1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35010-B79D-41C7-AF66-28FA6FBCB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8BD04-1388-44FC-A597-FCE4F131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2B97C-340E-49FE-A454-FDBB5F06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A2F3F-5FED-43FE-AE37-DCFF6EB5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4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5.jp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D63B7-5268-43B5-8C48-C141F84B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E27FA-4B3B-4165-8F8A-7B2F9E157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17195-C0EA-452D-8BA6-822D808C4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4CA35-0B20-4820-B718-F6BFF20F3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B3D3-02BD-4CB1-B13C-84AB64E73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08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4BD86D-899D-E24E-8DDA-5476B84CF89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6663" y="6154784"/>
            <a:ext cx="3535087" cy="7032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1882"/>
            <a:ext cx="10515600" cy="4330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529A56-80A6-0041-ADBC-E6A6E7BC324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97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C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8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16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rgbClr val="2C7399"/>
            </a:gs>
            <a:gs pos="100000">
              <a:srgbClr val="7BB6CE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12800" y="393600"/>
            <a:ext cx="10557933" cy="63607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2800" y="1270001"/>
            <a:ext cx="10557933" cy="480483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Picture 2" descr="Z:\Norges Bank\nbimppt\2014\NorgesBank_logobank\Screen_versions\Screen_png_versions\rgb_NB_H_bokmaal_ne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733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991" indent="-359824" algn="l" defTabSz="1219170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2133" kern="1200">
          <a:solidFill>
            <a:schemeClr val="bg1"/>
          </a:solidFill>
          <a:latin typeface="+mn-lt"/>
          <a:ea typeface="+mn-ea"/>
          <a:cs typeface="+mn-cs"/>
        </a:defRPr>
      </a:lvl1pPr>
      <a:lvl2pPr marL="1007975" indent="-359991" algn="l" defTabSz="121917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867" kern="1200">
          <a:solidFill>
            <a:schemeClr val="bg1"/>
          </a:solidFill>
          <a:latin typeface="+mn-lt"/>
          <a:ea typeface="+mn-ea"/>
          <a:cs typeface="+mn-cs"/>
        </a:defRPr>
      </a:lvl2pPr>
      <a:lvl3pPr marL="1535962" indent="-359991" algn="l" defTabSz="121917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2063948" indent="-359991" algn="l" defTabSz="121917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67" kern="1200">
          <a:solidFill>
            <a:schemeClr val="bg1"/>
          </a:solidFill>
          <a:latin typeface="+mn-lt"/>
          <a:ea typeface="+mn-ea"/>
          <a:cs typeface="+mn-cs"/>
        </a:defRPr>
      </a:lvl4pPr>
      <a:lvl5pPr marL="2591935" indent="-359991" algn="l" defTabSz="121917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8016" y="6264655"/>
            <a:ext cx="633985" cy="59334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3363" y="410133"/>
            <a:ext cx="9964440" cy="6360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3363" y="1524001"/>
            <a:ext cx="9964440" cy="46141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534053" y="6391749"/>
            <a:ext cx="1440000" cy="2667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733">
                <a:solidFill>
                  <a:srgbClr val="2B7297"/>
                </a:solidFill>
              </a:defRPr>
            </a:lvl1pPr>
          </a:lstStyle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861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733" b="1" kern="1200">
          <a:solidFill>
            <a:srgbClr val="2B7297"/>
          </a:solidFill>
          <a:latin typeface="+mj-lt"/>
          <a:ea typeface="+mj-ea"/>
          <a:cs typeface="+mj-cs"/>
        </a:defRPr>
      </a:lvl1pPr>
    </p:titleStyle>
    <p:bodyStyle>
      <a:lvl1pPr marL="359991" indent="-359824" algn="l" defTabSz="1219170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1007975" indent="-359991" algn="l" defTabSz="121917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535962" indent="-359991" algn="l" defTabSz="121917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063948" indent="-359991" algn="l" defTabSz="121917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591935" indent="-359991" algn="l" defTabSz="121917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1795" y="2001517"/>
            <a:ext cx="6268939" cy="1428083"/>
          </a:xfrm>
        </p:spPr>
        <p:txBody>
          <a:bodyPr/>
          <a:lstStyle/>
          <a:p>
            <a:r>
              <a:rPr lang="nb-NO" dirty="0" err="1"/>
              <a:t>Monetary</a:t>
            </a:r>
            <a:r>
              <a:rPr lang="nb-NO" dirty="0"/>
              <a:t> policy and household </a:t>
            </a:r>
            <a:r>
              <a:rPr lang="nb-NO" dirty="0" err="1"/>
              <a:t>debt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5837" y="3429000"/>
            <a:ext cx="5884896" cy="636072"/>
          </a:xfrm>
        </p:spPr>
        <p:txBody>
          <a:bodyPr/>
          <a:lstStyle/>
          <a:p>
            <a:r>
              <a:rPr lang="nb-NO" dirty="0" err="1"/>
              <a:t>Comments</a:t>
            </a:r>
            <a:r>
              <a:rPr lang="nb-NO" dirty="0"/>
              <a:t> by Karsten Gerdrup, </a:t>
            </a:r>
          </a:p>
          <a:p>
            <a:r>
              <a:rPr lang="nb-NO" dirty="0"/>
              <a:t>Norges Bank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3885" y="4423696"/>
            <a:ext cx="5276849" cy="425451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Nordic </a:t>
            </a:r>
            <a:r>
              <a:rPr lang="nb-NO" dirty="0" err="1"/>
              <a:t>Economic</a:t>
            </a:r>
            <a:r>
              <a:rPr lang="nb-NO" dirty="0"/>
              <a:t> Policy </a:t>
            </a:r>
            <a:r>
              <a:rPr lang="nb-NO" dirty="0" err="1"/>
              <a:t>Review</a:t>
            </a:r>
            <a:r>
              <a:rPr lang="nb-NO" dirty="0"/>
              <a:t>,</a:t>
            </a:r>
          </a:p>
          <a:p>
            <a:r>
              <a:rPr lang="nb-NO" dirty="0"/>
              <a:t>12 </a:t>
            </a:r>
            <a:r>
              <a:rPr lang="nb-NO" dirty="0" err="1"/>
              <a:t>December</a:t>
            </a:r>
            <a:r>
              <a:rPr lang="nb-NO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058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363" y="803733"/>
            <a:ext cx="9964440" cy="636072"/>
          </a:xfrm>
        </p:spPr>
        <p:txBody>
          <a:bodyPr/>
          <a:lstStyle/>
          <a:p>
            <a:r>
              <a:rPr lang="nb-NO" dirty="0"/>
              <a:t>Gulbrandsen &amp; Natvik (GN) ask </a:t>
            </a:r>
            <a:r>
              <a:rPr lang="nb-NO" dirty="0" err="1"/>
              <a:t>important</a:t>
            </a:r>
            <a:r>
              <a:rPr lang="nb-NO" dirty="0"/>
              <a:t>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C0C5B-342C-47C6-AE3F-44B252F19D8E}" type="slidenum">
              <a:rPr kumimoji="0" lang="nb-NO" sz="1733" b="0" i="0" u="none" strike="noStrike" kern="1200" cap="none" spc="0" normalizeH="0" baseline="0" noProof="0">
                <a:ln>
                  <a:noFill/>
                </a:ln>
                <a:solidFill>
                  <a:srgbClr val="2B72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733" b="0" i="0" u="none" strike="noStrike" kern="1200" cap="none" spc="0" normalizeH="0" baseline="0" noProof="0" dirty="0">
              <a:ln>
                <a:noFill/>
              </a:ln>
              <a:solidFill>
                <a:srgbClr val="2B72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11982" y="1468800"/>
            <a:ext cx="5616181" cy="4656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i="1" dirty="0" err="1"/>
              <a:t>Background</a:t>
            </a:r>
            <a:r>
              <a:rPr lang="nb-NO" dirty="0"/>
              <a:t> 1: Rich body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empirical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indicates</a:t>
            </a:r>
            <a:r>
              <a:rPr lang="nb-NO" dirty="0"/>
              <a:t> a link from </a:t>
            </a:r>
            <a:r>
              <a:rPr lang="nb-NO" dirty="0" err="1"/>
              <a:t>credit</a:t>
            </a:r>
            <a:r>
              <a:rPr lang="nb-NO" dirty="0"/>
              <a:t> to </a:t>
            </a:r>
            <a:r>
              <a:rPr lang="nb-NO" dirty="0" err="1"/>
              <a:t>deep</a:t>
            </a:r>
            <a:r>
              <a:rPr lang="nb-NO" dirty="0"/>
              <a:t> recessions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333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i="1" dirty="0" err="1"/>
              <a:t>Background</a:t>
            </a:r>
            <a:r>
              <a:rPr lang="nb-NO" dirty="0"/>
              <a:t> 2: </a:t>
            </a:r>
            <a:r>
              <a:rPr lang="nb-NO" dirty="0" err="1"/>
              <a:t>Contentious</a:t>
            </a:r>
            <a:r>
              <a:rPr lang="nb-NO" dirty="0"/>
              <a:t> </a:t>
            </a:r>
            <a:r>
              <a:rPr lang="nb-NO" dirty="0" err="1"/>
              <a:t>debate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policy </a:t>
            </a:r>
            <a:r>
              <a:rPr lang="nb-NO" dirty="0" err="1"/>
              <a:t>implications</a:t>
            </a:r>
            <a:r>
              <a:rPr lang="nb-NO" dirty="0"/>
              <a:t> («</a:t>
            </a:r>
            <a:r>
              <a:rPr lang="nb-NO" dirty="0" err="1"/>
              <a:t>lean</a:t>
            </a:r>
            <a:r>
              <a:rPr lang="nb-NO" dirty="0"/>
              <a:t>» </a:t>
            </a:r>
            <a:r>
              <a:rPr lang="nb-NO" dirty="0" err="1"/>
              <a:t>vs</a:t>
            </a:r>
            <a:r>
              <a:rPr lang="nb-NO" dirty="0"/>
              <a:t> «</a:t>
            </a:r>
            <a:r>
              <a:rPr lang="nb-NO" dirty="0" err="1"/>
              <a:t>clean</a:t>
            </a:r>
            <a:r>
              <a:rPr lang="nb-NO" dirty="0"/>
              <a:t>» in MP,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kind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macro</a:t>
            </a:r>
            <a:r>
              <a:rPr lang="nb-NO" dirty="0"/>
              <a:t> </a:t>
            </a:r>
            <a:r>
              <a:rPr lang="nb-NO" dirty="0" err="1"/>
              <a:t>pru</a:t>
            </a:r>
            <a:r>
              <a:rPr lang="nb-NO" dirty="0"/>
              <a:t>?)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333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i="1" dirty="0">
                <a:solidFill>
                  <a:srgbClr val="FF0000"/>
                </a:solidFill>
              </a:rPr>
              <a:t>GN </a:t>
            </a:r>
            <a:r>
              <a:rPr lang="nb-NO" i="1" dirty="0" err="1">
                <a:solidFill>
                  <a:srgbClr val="FF0000"/>
                </a:solidFill>
              </a:rPr>
              <a:t>takes</a:t>
            </a:r>
            <a:r>
              <a:rPr lang="nb-NO" i="1" dirty="0">
                <a:solidFill>
                  <a:srgbClr val="FF0000"/>
                </a:solidFill>
              </a:rPr>
              <a:t> a </a:t>
            </a:r>
            <a:r>
              <a:rPr lang="nb-NO" i="1" dirty="0" err="1">
                <a:solidFill>
                  <a:srgbClr val="FF0000"/>
                </a:solidFill>
              </a:rPr>
              <a:t>step</a:t>
            </a:r>
            <a:r>
              <a:rPr lang="nb-NO" i="1" dirty="0">
                <a:solidFill>
                  <a:srgbClr val="FF0000"/>
                </a:solidFill>
              </a:rPr>
              <a:t> back and questions </a:t>
            </a:r>
            <a:r>
              <a:rPr lang="nb-NO" i="1" dirty="0" err="1">
                <a:solidFill>
                  <a:srgbClr val="FF0000"/>
                </a:solidFill>
              </a:rPr>
              <a:t>the</a:t>
            </a:r>
            <a:r>
              <a:rPr lang="nb-NO" i="1" dirty="0">
                <a:solidFill>
                  <a:srgbClr val="FF0000"/>
                </a:solidFill>
              </a:rPr>
              <a:t> </a:t>
            </a:r>
            <a:r>
              <a:rPr lang="nb-NO" i="1" dirty="0" err="1">
                <a:solidFill>
                  <a:srgbClr val="FF0000"/>
                </a:solidFill>
              </a:rPr>
              <a:t>impact</a:t>
            </a:r>
            <a:r>
              <a:rPr lang="nb-NO" i="1" dirty="0">
                <a:solidFill>
                  <a:srgbClr val="FF0000"/>
                </a:solidFill>
              </a:rPr>
              <a:t> </a:t>
            </a:r>
            <a:r>
              <a:rPr lang="nb-NO" i="1" dirty="0" err="1">
                <a:solidFill>
                  <a:srgbClr val="FF0000"/>
                </a:solidFill>
              </a:rPr>
              <a:t>of</a:t>
            </a:r>
            <a:r>
              <a:rPr lang="nb-NO" i="1" dirty="0">
                <a:solidFill>
                  <a:srgbClr val="FF0000"/>
                </a:solidFill>
              </a:rPr>
              <a:t> MP </a:t>
            </a:r>
            <a:r>
              <a:rPr lang="nb-NO" i="1" dirty="0" err="1">
                <a:solidFill>
                  <a:srgbClr val="FF0000"/>
                </a:solidFill>
              </a:rPr>
              <a:t>on</a:t>
            </a:r>
            <a:r>
              <a:rPr lang="nb-NO" i="1" dirty="0">
                <a:solidFill>
                  <a:srgbClr val="FF0000"/>
                </a:solidFill>
              </a:rPr>
              <a:t> </a:t>
            </a:r>
            <a:r>
              <a:rPr lang="nb-NO" i="1" dirty="0" err="1">
                <a:solidFill>
                  <a:srgbClr val="FF0000"/>
                </a:solidFill>
              </a:rPr>
              <a:t>credit</a:t>
            </a:r>
            <a:r>
              <a:rPr lang="nb-NO" i="1" dirty="0">
                <a:solidFill>
                  <a:srgbClr val="FF0000"/>
                </a:solidFill>
              </a:rPr>
              <a:t>!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39981" y="1931982"/>
          <a:ext cx="5072000" cy="359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5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Research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C0C5B-342C-47C6-AE3F-44B252F19D8E}" type="slidenum">
              <a:rPr kumimoji="0" lang="nb-NO" sz="1733" b="0" i="0" u="none" strike="noStrike" kern="1200" cap="none" spc="0" normalizeH="0" baseline="0" noProof="0">
                <a:ln>
                  <a:noFill/>
                </a:ln>
                <a:solidFill>
                  <a:srgbClr val="2B72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733" b="0" i="0" u="none" strike="noStrike" kern="1200" cap="none" spc="0" normalizeH="0" baseline="0" noProof="0" dirty="0">
              <a:ln>
                <a:noFill/>
              </a:ln>
              <a:solidFill>
                <a:srgbClr val="2B72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nb-NO" dirty="0"/>
              <a:t>Agree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agenda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cannot</a:t>
            </a:r>
            <a:r>
              <a:rPr lang="nb-NO" dirty="0"/>
              <a:t> </a:t>
            </a:r>
            <a:r>
              <a:rPr lang="nb-NO" dirty="0" err="1"/>
              <a:t>take</a:t>
            </a:r>
            <a:r>
              <a:rPr lang="nb-NO" dirty="0"/>
              <a:t> for </a:t>
            </a:r>
            <a:r>
              <a:rPr lang="nb-NO" dirty="0" err="1"/>
              <a:t>granted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a rise in real </a:t>
            </a:r>
            <a:r>
              <a:rPr lang="nb-NO" dirty="0" err="1"/>
              <a:t>interest</a:t>
            </a:r>
            <a:r>
              <a:rPr lang="nb-NO" dirty="0"/>
              <a:t> rates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reduce</a:t>
            </a:r>
            <a:r>
              <a:rPr lang="nb-NO" dirty="0"/>
              <a:t> household </a:t>
            </a:r>
            <a:r>
              <a:rPr lang="nb-NO" dirty="0" err="1"/>
              <a:t>borrowing</a:t>
            </a:r>
            <a:endParaRPr lang="nb-NO" dirty="0"/>
          </a:p>
          <a:p>
            <a:endParaRPr lang="nb-NO" dirty="0"/>
          </a:p>
          <a:p>
            <a:r>
              <a:rPr lang="nb-NO" dirty="0"/>
              <a:t>GN mentions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effects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higher</a:t>
            </a:r>
            <a:r>
              <a:rPr lang="nb-NO" dirty="0"/>
              <a:t> </a:t>
            </a:r>
            <a:r>
              <a:rPr lang="nb-NO" dirty="0" err="1"/>
              <a:t>interest</a:t>
            </a:r>
            <a:r>
              <a:rPr lang="nb-NO" dirty="0"/>
              <a:t> rate: </a:t>
            </a:r>
          </a:p>
          <a:p>
            <a:endParaRPr lang="nb-NO" dirty="0"/>
          </a:p>
          <a:p>
            <a:pPr marL="1105172" lvl="1" indent="-457189">
              <a:buFont typeface="+mj-lt"/>
              <a:buAutoNum type="arabicPeriod"/>
            </a:pPr>
            <a:r>
              <a:rPr lang="nb-NO" dirty="0" err="1"/>
              <a:t>Intertemporal</a:t>
            </a:r>
            <a:r>
              <a:rPr lang="nb-NO" dirty="0"/>
              <a:t> </a:t>
            </a:r>
            <a:r>
              <a:rPr lang="nb-NO" dirty="0" err="1"/>
              <a:t>substitution</a:t>
            </a:r>
            <a:r>
              <a:rPr lang="nb-NO" dirty="0"/>
              <a:t>                          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debt</a:t>
            </a:r>
            <a:r>
              <a:rPr lang="nb-NO" dirty="0"/>
              <a:t> </a:t>
            </a:r>
            <a:r>
              <a:rPr lang="nb-NO" dirty="0" err="1"/>
              <a:t>growth</a:t>
            </a:r>
            <a:endParaRPr lang="nb-NO" dirty="0"/>
          </a:p>
          <a:p>
            <a:pPr marL="1105172" lvl="1" indent="-457189">
              <a:buFont typeface="+mj-lt"/>
              <a:buAutoNum type="arabicPeriod"/>
            </a:pPr>
            <a:r>
              <a:rPr lang="nb-NO" dirty="0"/>
              <a:t>Cash-</a:t>
            </a:r>
            <a:r>
              <a:rPr lang="nb-NO" dirty="0" err="1"/>
              <a:t>flow</a:t>
            </a:r>
            <a:r>
              <a:rPr lang="nb-NO" dirty="0"/>
              <a:t> </a:t>
            </a:r>
            <a:r>
              <a:rPr lang="nb-NO" dirty="0" err="1"/>
              <a:t>effects</a:t>
            </a:r>
            <a:r>
              <a:rPr lang="nb-NO" dirty="0"/>
              <a:t>                                        </a:t>
            </a:r>
            <a:r>
              <a:rPr lang="nb-NO" dirty="0" err="1"/>
              <a:t>Higher</a:t>
            </a:r>
            <a:r>
              <a:rPr lang="nb-NO" dirty="0"/>
              <a:t> </a:t>
            </a:r>
            <a:r>
              <a:rPr lang="nb-NO" dirty="0" err="1"/>
              <a:t>debt</a:t>
            </a:r>
            <a:r>
              <a:rPr lang="nb-NO" dirty="0"/>
              <a:t> </a:t>
            </a:r>
            <a:r>
              <a:rPr lang="nb-NO" dirty="0" err="1"/>
              <a:t>growth</a:t>
            </a:r>
            <a:endParaRPr lang="nb-NO" dirty="0"/>
          </a:p>
          <a:p>
            <a:pPr marL="1105172" lvl="1" indent="-457189">
              <a:buFont typeface="+mj-lt"/>
              <a:buAutoNum type="arabicPeriod"/>
            </a:pPr>
            <a:r>
              <a:rPr lang="nb-NO" dirty="0"/>
              <a:t>Fisher </a:t>
            </a:r>
            <a:r>
              <a:rPr lang="nb-NO" dirty="0" err="1"/>
              <a:t>effects</a:t>
            </a:r>
            <a:r>
              <a:rPr lang="nb-NO" dirty="0"/>
              <a:t>                                              </a:t>
            </a:r>
            <a:r>
              <a:rPr lang="nb-NO" dirty="0" err="1"/>
              <a:t>Higher</a:t>
            </a:r>
            <a:r>
              <a:rPr lang="nb-NO" dirty="0"/>
              <a:t> </a:t>
            </a:r>
            <a:r>
              <a:rPr lang="nb-NO" dirty="0" err="1"/>
              <a:t>debt</a:t>
            </a:r>
            <a:r>
              <a:rPr lang="nb-NO" dirty="0"/>
              <a:t> </a:t>
            </a:r>
            <a:r>
              <a:rPr lang="nb-NO" dirty="0" err="1"/>
              <a:t>growth</a:t>
            </a:r>
            <a:endParaRPr lang="nb-NO" dirty="0"/>
          </a:p>
          <a:p>
            <a:pPr marL="1105172" lvl="1" indent="-457189">
              <a:buFont typeface="+mj-lt"/>
              <a:buAutoNum type="arabicPeriod"/>
            </a:pPr>
            <a:r>
              <a:rPr lang="nb-NO" dirty="0"/>
              <a:t>(Income </a:t>
            </a:r>
            <a:r>
              <a:rPr lang="nb-NO" dirty="0" err="1"/>
              <a:t>effects</a:t>
            </a:r>
            <a:r>
              <a:rPr lang="nb-NO" dirty="0"/>
              <a:t>        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debt</a:t>
            </a:r>
            <a:r>
              <a:rPr lang="nb-NO" dirty="0"/>
              <a:t> </a:t>
            </a:r>
            <a:r>
              <a:rPr lang="nb-NO" dirty="0" err="1"/>
              <a:t>growth</a:t>
            </a:r>
            <a:r>
              <a:rPr lang="nb-NO" dirty="0"/>
              <a:t>) </a:t>
            </a:r>
          </a:p>
          <a:p>
            <a:pPr marL="647984" lvl="1" indent="0">
              <a:buNone/>
            </a:pPr>
            <a:endParaRPr lang="nb-NO" dirty="0"/>
          </a:p>
          <a:p>
            <a:pPr marL="457189" indent="-457189"/>
            <a:r>
              <a:rPr lang="nb-NO" dirty="0" err="1"/>
              <a:t>Important</a:t>
            </a:r>
            <a:r>
              <a:rPr lang="nb-NO" dirty="0"/>
              <a:t> to </a:t>
            </a:r>
            <a:r>
              <a:rPr lang="nb-NO" dirty="0" err="1"/>
              <a:t>analyze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channels</a:t>
            </a:r>
            <a:r>
              <a:rPr lang="nb-NO" dirty="0"/>
              <a:t>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ight Arrow 6"/>
          <p:cNvSpPr/>
          <p:nvPr/>
        </p:nvSpPr>
        <p:spPr>
          <a:xfrm>
            <a:off x="6585600" y="3648000"/>
            <a:ext cx="1027200" cy="2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587200" y="4004800"/>
            <a:ext cx="1027200" cy="2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581699" y="4373304"/>
            <a:ext cx="1027200" cy="2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358400" y="4780800"/>
            <a:ext cx="499200" cy="8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08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Main </a:t>
            </a:r>
            <a:r>
              <a:rPr lang="nb-NO" dirty="0" err="1"/>
              <a:t>suggestions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C0C5B-342C-47C6-AE3F-44B252F19D8E}" type="slidenum">
              <a:rPr kumimoji="0" lang="nb-NO" sz="1733" b="0" i="0" u="none" strike="noStrike" kern="1200" cap="none" spc="0" normalizeH="0" baseline="0" noProof="0">
                <a:ln>
                  <a:noFill/>
                </a:ln>
                <a:solidFill>
                  <a:srgbClr val="2B72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733" b="0" i="0" u="none" strike="noStrike" kern="1200" cap="none" spc="0" normalizeH="0" baseline="0" noProof="0" dirty="0">
              <a:ln>
                <a:noFill/>
              </a:ln>
              <a:solidFill>
                <a:srgbClr val="2B72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 dirty="0"/>
              <a:t>The authors present partial regressions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Other partial regressions, that may be at least as strong, indicates that house prices and income growth are important variables as well. Suggest broadening the scope of the analysis.</a:t>
            </a:r>
            <a:endParaRPr lang="nb-NO" i="1" dirty="0"/>
          </a:p>
          <a:p>
            <a:pPr lvl="0"/>
            <a:endParaRPr lang="en-US" dirty="0"/>
          </a:p>
          <a:p>
            <a:pPr lvl="0"/>
            <a:r>
              <a:rPr lang="en-US" dirty="0"/>
              <a:t>Partial regressions will not uncover causal relationships directly. Results might be biased.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err="1"/>
              <a:t>Suggest</a:t>
            </a:r>
            <a:r>
              <a:rPr lang="nb-NO" dirty="0"/>
              <a:t> a </a:t>
            </a:r>
            <a:r>
              <a:rPr lang="nb-NO" dirty="0" err="1"/>
              <a:t>clearer</a:t>
            </a:r>
            <a:r>
              <a:rPr lang="nb-NO" dirty="0"/>
              <a:t> </a:t>
            </a:r>
            <a:r>
              <a:rPr lang="nb-NO" dirty="0" err="1"/>
              <a:t>theoretical</a:t>
            </a:r>
            <a:r>
              <a:rPr lang="nb-NO" dirty="0"/>
              <a:t> </a:t>
            </a:r>
            <a:r>
              <a:rPr lang="nb-NO" dirty="0" err="1"/>
              <a:t>framework</a:t>
            </a:r>
            <a:r>
              <a:rPr lang="nb-NO" dirty="0"/>
              <a:t> / </a:t>
            </a:r>
            <a:r>
              <a:rPr lang="nb-NO" dirty="0" err="1"/>
              <a:t>model</a:t>
            </a:r>
            <a:endParaRPr lang="nb-NO" dirty="0"/>
          </a:p>
          <a:p>
            <a:endParaRPr lang="nb-NO" sz="120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9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evidence</a:t>
            </a:r>
            <a:r>
              <a:rPr lang="nb-NO" dirty="0"/>
              <a:t> </a:t>
            </a:r>
            <a:r>
              <a:rPr lang="nb-NO" dirty="0" err="1"/>
              <a:t>suggest</a:t>
            </a:r>
            <a:r>
              <a:rPr lang="nb-NO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C0C5B-342C-47C6-AE3F-44B252F19D8E}" type="slidenum">
              <a:rPr kumimoji="0" lang="nb-NO" sz="1733" b="0" i="0" u="none" strike="noStrike" kern="1200" cap="none" spc="0" normalizeH="0" baseline="0" noProof="0">
                <a:ln>
                  <a:noFill/>
                </a:ln>
                <a:solidFill>
                  <a:srgbClr val="2B72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733" b="0" i="0" u="none" strike="noStrike" kern="1200" cap="none" spc="0" normalizeH="0" baseline="0" noProof="0" dirty="0">
              <a:ln>
                <a:noFill/>
              </a:ln>
              <a:solidFill>
                <a:srgbClr val="2B72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1026223" y="1216724"/>
            <a:ext cx="4852424" cy="787509"/>
          </a:xfrm>
        </p:spPr>
        <p:txBody>
          <a:bodyPr/>
          <a:lstStyle/>
          <a:p>
            <a:pPr algn="ctr"/>
            <a:r>
              <a:rPr lang="nb-NO" sz="1867" dirty="0" err="1"/>
              <a:t>Annual</a:t>
            </a:r>
            <a:r>
              <a:rPr lang="nb-NO" sz="1867" dirty="0"/>
              <a:t> </a:t>
            </a:r>
            <a:r>
              <a:rPr lang="nb-NO" sz="1867" dirty="0" err="1"/>
              <a:t>deflated</a:t>
            </a:r>
            <a:r>
              <a:rPr lang="nb-NO" sz="1867" dirty="0"/>
              <a:t> </a:t>
            </a:r>
            <a:r>
              <a:rPr lang="nb-NO" sz="1867" dirty="0" err="1"/>
              <a:t>debt</a:t>
            </a:r>
            <a:r>
              <a:rPr lang="nb-NO" sz="1867" dirty="0"/>
              <a:t> </a:t>
            </a:r>
            <a:r>
              <a:rPr lang="nb-NO" sz="1867" dirty="0" err="1"/>
              <a:t>growth</a:t>
            </a:r>
            <a:r>
              <a:rPr lang="nb-NO" sz="1867" dirty="0"/>
              <a:t> for </a:t>
            </a:r>
            <a:r>
              <a:rPr lang="nb-NO" sz="1867" dirty="0" err="1"/>
              <a:t>buyers</a:t>
            </a:r>
            <a:r>
              <a:rPr lang="nb-NO" sz="1867" dirty="0"/>
              <a:t>. </a:t>
            </a:r>
            <a:r>
              <a:rPr lang="nb-NO" sz="1400" dirty="0" err="1"/>
              <a:t>Only</a:t>
            </a:r>
            <a:r>
              <a:rPr lang="nb-NO" sz="1400" dirty="0"/>
              <a:t> households </a:t>
            </a:r>
            <a:r>
              <a:rPr lang="nb-NO" sz="1400" dirty="0" err="1"/>
              <a:t>that</a:t>
            </a:r>
            <a:r>
              <a:rPr lang="nb-NO" sz="1400" dirty="0"/>
              <a:t> </a:t>
            </a:r>
            <a:r>
              <a:rPr lang="nb-NO" sz="1400" dirty="0" err="1"/>
              <a:t>increase</a:t>
            </a:r>
            <a:r>
              <a:rPr lang="nb-NO" sz="1400" dirty="0"/>
              <a:t> </a:t>
            </a:r>
            <a:r>
              <a:rPr lang="nb-NO" sz="1400" dirty="0" err="1"/>
              <a:t>their</a:t>
            </a:r>
            <a:r>
              <a:rPr lang="nb-NO" sz="1400" dirty="0"/>
              <a:t> </a:t>
            </a:r>
            <a:r>
              <a:rPr lang="nb-NO" sz="1400" dirty="0" err="1"/>
              <a:t>debt</a:t>
            </a:r>
            <a:endParaRPr lang="nb-NO" sz="1867" dirty="0"/>
          </a:p>
          <a:p>
            <a:pPr algn="ctr"/>
            <a:endParaRPr lang="nb-NO" sz="1867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i="1" dirty="0"/>
              <a:t>Source: </a:t>
            </a:r>
            <a:r>
              <a:rPr lang="nb-NO" i="1" dirty="0" err="1"/>
              <a:t>Forthcoming</a:t>
            </a:r>
            <a:r>
              <a:rPr lang="nb-NO" i="1" dirty="0"/>
              <a:t> bankplassen </a:t>
            </a:r>
            <a:r>
              <a:rPr lang="nb-NO" i="1" dirty="0" err="1"/>
              <a:t>blog</a:t>
            </a:r>
            <a:r>
              <a:rPr lang="nb-NO" i="1" dirty="0"/>
              <a:t> post by Kjersti Torstensen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902264" y="5010769"/>
            <a:ext cx="5314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House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prices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highly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correlated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debt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growth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among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buyers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extensive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margin)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7641" y="4982325"/>
            <a:ext cx="521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Wage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growth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highly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correlated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debt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growth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stayers (intensive margin)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3" y="1690795"/>
            <a:ext cx="4794497" cy="338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347"/>
          <a:stretch/>
        </p:blipFill>
        <p:spPr>
          <a:xfrm>
            <a:off x="6215327" y="1700933"/>
            <a:ext cx="4737843" cy="3374212"/>
          </a:xfrm>
          <a:prstGeom prst="rect">
            <a:avLst/>
          </a:prstGeom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6282876" y="1239141"/>
            <a:ext cx="4852424" cy="3282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7AB4CD"/>
              </a:buClr>
              <a:buFont typeface="Wingdings 2" panose="05020102010507070707" pitchFamily="18" charset="2"/>
              <a:buNone/>
              <a:defRPr sz="1800" b="1" kern="1200" baseline="0">
                <a:solidFill>
                  <a:srgbClr val="7AB4C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Clr>
                <a:srgbClr val="7AB4CD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Clr>
                <a:srgbClr val="7AB4CD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Clr>
                <a:srgbClr val="7AB4CD"/>
              </a:buClr>
              <a:buFont typeface="Calibri" panose="020F050202020403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rgbClr val="7AB4CD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nb-NO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Annual</a:t>
            </a:r>
            <a:r>
              <a:rPr kumimoji="0" lang="nb-NO" sz="1867" b="1" i="0" u="none" strike="noStrike" kern="1200" cap="none" spc="0" normalizeH="0" baseline="0" noProof="0" dirty="0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deflated</a:t>
            </a:r>
            <a:r>
              <a:rPr kumimoji="0" lang="nb-NO" sz="1867" b="1" i="0" u="none" strike="noStrike" kern="1200" cap="none" spc="0" normalizeH="0" baseline="0" noProof="0" dirty="0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debt</a:t>
            </a:r>
            <a:r>
              <a:rPr kumimoji="0" lang="nb-NO" sz="1867" b="1" i="0" u="none" strike="noStrike" kern="1200" cap="none" spc="0" normalizeH="0" baseline="0" noProof="0" dirty="0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growth</a:t>
            </a:r>
            <a:r>
              <a:rPr kumimoji="0" lang="nb-NO" sz="1867" b="1" i="0" u="none" strike="noStrike" kern="1200" cap="none" spc="0" normalizeH="0" baseline="0" noProof="0" dirty="0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stayers. </a:t>
            </a:r>
            <a:r>
              <a:rPr kumimoji="0" lang="nb-NO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</a:t>
            </a:r>
            <a:r>
              <a:rPr kumimoji="0" lang="nb-NO" sz="1467" b="1" i="0" u="none" strike="noStrike" kern="1200" cap="none" spc="0" normalizeH="0" baseline="0" noProof="0" dirty="0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households </a:t>
            </a:r>
            <a:r>
              <a:rPr kumimoji="0" lang="nb-NO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</a:t>
            </a:r>
            <a:r>
              <a:rPr kumimoji="0" lang="nb-NO" sz="1467" b="1" i="0" u="none" strike="noStrike" kern="1200" cap="none" spc="0" normalizeH="0" baseline="0" noProof="0" dirty="0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</a:t>
            </a:r>
            <a:r>
              <a:rPr kumimoji="0" lang="nb-NO" sz="1467" b="1" i="0" u="none" strike="noStrike" kern="1200" cap="none" spc="0" normalizeH="0" baseline="0" noProof="0" dirty="0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their</a:t>
            </a:r>
            <a:r>
              <a:rPr kumimoji="0" lang="nb-NO" sz="1467" b="1" i="0" u="none" strike="noStrike" kern="1200" cap="none" spc="0" normalizeH="0" baseline="0" noProof="0" dirty="0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7A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debt</a:t>
            </a:r>
            <a:endParaRPr kumimoji="0" lang="nb-NO" sz="1867" b="1" i="0" u="none" strike="noStrike" kern="1200" cap="none" spc="0" normalizeH="0" baseline="0" noProof="0" dirty="0">
              <a:ln>
                <a:noFill/>
              </a:ln>
              <a:solidFill>
                <a:srgbClr val="7AB4C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8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Debt</a:t>
            </a:r>
            <a:r>
              <a:rPr lang="nb-NO" dirty="0"/>
              <a:t> </a:t>
            </a:r>
            <a:r>
              <a:rPr lang="nb-NO" dirty="0" err="1"/>
              <a:t>growth</a:t>
            </a:r>
            <a:r>
              <a:rPr lang="nb-NO" dirty="0"/>
              <a:t> for </a:t>
            </a:r>
            <a:r>
              <a:rPr lang="nb-NO" dirty="0" err="1"/>
              <a:t>buyers</a:t>
            </a:r>
            <a:r>
              <a:rPr lang="nb-NO" dirty="0"/>
              <a:t>/sellers and stayers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C0C5B-342C-47C6-AE3F-44B252F19D8E}" type="slidenum">
              <a:rPr kumimoji="0" lang="nb-NO" sz="1733" b="0" i="0" u="none" strike="noStrike" kern="1200" cap="none" spc="0" normalizeH="0" baseline="0" noProof="0">
                <a:ln>
                  <a:noFill/>
                </a:ln>
                <a:solidFill>
                  <a:srgbClr val="2B72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733" b="0" i="0" u="none" strike="noStrike" kern="1200" cap="none" spc="0" normalizeH="0" baseline="0" noProof="0" dirty="0">
              <a:ln>
                <a:noFill/>
              </a:ln>
              <a:solidFill>
                <a:srgbClr val="2B72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dirty="0"/>
              <a:t>(</a:t>
            </a:r>
            <a:r>
              <a:rPr lang="nb-NO" i="1" dirty="0"/>
              <a:t>Source: </a:t>
            </a:r>
            <a:r>
              <a:rPr lang="nb-NO" i="1" dirty="0" err="1"/>
              <a:t>Forthcoming</a:t>
            </a:r>
            <a:r>
              <a:rPr lang="nb-NO" i="1" dirty="0"/>
              <a:t> bankplassen </a:t>
            </a:r>
            <a:r>
              <a:rPr lang="nb-NO" i="1" dirty="0" err="1"/>
              <a:t>blog</a:t>
            </a:r>
            <a:r>
              <a:rPr lang="nb-NO" i="1" dirty="0"/>
              <a:t> post by Kjersti Torstensen</a:t>
            </a:r>
            <a:r>
              <a:rPr lang="nb-NO" dirty="0"/>
              <a:t>)</a:t>
            </a:r>
          </a:p>
          <a:p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222401"/>
            <a:ext cx="9808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Debt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growth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in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many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periods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driven by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younger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buying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up in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housing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ladder («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wealthy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hand-to-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mouth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»?)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967" y="1234902"/>
            <a:ext cx="5610364" cy="40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9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Theoretical</a:t>
            </a:r>
            <a:r>
              <a:rPr lang="nb-NO" dirty="0"/>
              <a:t> </a:t>
            </a:r>
            <a:r>
              <a:rPr lang="nb-NO" dirty="0" err="1"/>
              <a:t>framework</a:t>
            </a:r>
            <a:r>
              <a:rPr lang="nb-NO" dirty="0"/>
              <a:t> / </a:t>
            </a:r>
            <a:r>
              <a:rPr lang="nb-NO" dirty="0" err="1"/>
              <a:t>approach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C0C5B-342C-47C6-AE3F-44B252F19D8E}" type="slidenum">
              <a:rPr kumimoji="0" lang="nb-NO" sz="1733" b="0" i="0" u="none" strike="noStrike" kern="1200" cap="none" spc="0" normalizeH="0" baseline="0" noProof="0">
                <a:ln>
                  <a:noFill/>
                </a:ln>
                <a:solidFill>
                  <a:srgbClr val="2B72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733" b="0" i="0" u="none" strike="noStrike" kern="1200" cap="none" spc="0" normalizeH="0" baseline="0" noProof="0" dirty="0">
              <a:ln>
                <a:noFill/>
              </a:ln>
              <a:solidFill>
                <a:srgbClr val="2B72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nb-NO" sz="2400" dirty="0"/>
              <a:t>Mason &amp; </a:t>
            </a:r>
            <a:r>
              <a:rPr lang="nb-NO" sz="2400" dirty="0" err="1"/>
              <a:t>Jayadev</a:t>
            </a:r>
            <a:r>
              <a:rPr lang="nb-NO" sz="2400" dirty="0"/>
              <a:t> (2014):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b-NO" sz="2133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133" dirty="0" err="1"/>
              <a:t>Historical</a:t>
            </a:r>
            <a:r>
              <a:rPr lang="nb-NO" sz="2133" dirty="0"/>
              <a:t> </a:t>
            </a:r>
            <a:r>
              <a:rPr lang="nb-NO" sz="2133" dirty="0" err="1"/>
              <a:t>decomposition</a:t>
            </a:r>
            <a:r>
              <a:rPr lang="nb-NO" sz="2133" dirty="0"/>
              <a:t> </a:t>
            </a:r>
            <a:r>
              <a:rPr lang="nb-NO" sz="2133" dirty="0" err="1"/>
              <a:t>of</a:t>
            </a:r>
            <a:r>
              <a:rPr lang="nb-NO" sz="2133" dirty="0"/>
              <a:t> </a:t>
            </a:r>
            <a:r>
              <a:rPr lang="nb-NO" sz="2133" dirty="0" err="1"/>
              <a:t>debt</a:t>
            </a:r>
            <a:r>
              <a:rPr lang="nb-NO" sz="2133" dirty="0"/>
              <a:t>-to-</a:t>
            </a:r>
            <a:r>
              <a:rPr lang="nb-NO" sz="2133" dirty="0" err="1"/>
              <a:t>income</a:t>
            </a:r>
            <a:endParaRPr lang="nb-NO" sz="2133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133" dirty="0" err="1"/>
              <a:t>Can</a:t>
            </a:r>
            <a:r>
              <a:rPr lang="nb-NO" sz="2133" dirty="0"/>
              <a:t> analyse </a:t>
            </a:r>
            <a:r>
              <a:rPr lang="nb-NO" sz="2133" dirty="0" err="1"/>
              <a:t>the</a:t>
            </a:r>
            <a:r>
              <a:rPr lang="nb-NO" sz="2133" dirty="0"/>
              <a:t> </a:t>
            </a:r>
            <a:r>
              <a:rPr lang="nb-NO" sz="2133" dirty="0" err="1"/>
              <a:t>historical</a:t>
            </a:r>
            <a:r>
              <a:rPr lang="nb-NO" sz="2133" dirty="0"/>
              <a:t> Fisher-</a:t>
            </a:r>
            <a:r>
              <a:rPr lang="nb-NO" sz="2133" dirty="0" err="1"/>
              <a:t>effects</a:t>
            </a:r>
            <a:r>
              <a:rPr lang="nb-NO" sz="2133" dirty="0"/>
              <a:t> in Norway (ex post), </a:t>
            </a:r>
            <a:r>
              <a:rPr lang="nb-NO" sz="2133" dirty="0" err="1"/>
              <a:t>possibly</a:t>
            </a:r>
            <a:r>
              <a:rPr lang="nb-NO" sz="2133" dirty="0"/>
              <a:t> </a:t>
            </a:r>
            <a:r>
              <a:rPr lang="nb-NO" sz="2133" dirty="0" err="1"/>
              <a:t>using</a:t>
            </a:r>
            <a:r>
              <a:rPr lang="nb-NO" sz="2133" dirty="0"/>
              <a:t> </a:t>
            </a:r>
            <a:r>
              <a:rPr lang="nb-NO" sz="2133" dirty="0" err="1"/>
              <a:t>micro</a:t>
            </a:r>
            <a:r>
              <a:rPr lang="nb-NO" sz="2133" dirty="0"/>
              <a:t> data to </a:t>
            </a:r>
            <a:r>
              <a:rPr lang="nb-NO" sz="2133" dirty="0" err="1"/>
              <a:t>estimate</a:t>
            </a:r>
            <a:r>
              <a:rPr lang="nb-NO" sz="2133" dirty="0"/>
              <a:t> </a:t>
            </a:r>
            <a:r>
              <a:rPr lang="nb-NO" sz="2133" dirty="0" err="1"/>
              <a:t>new</a:t>
            </a:r>
            <a:r>
              <a:rPr lang="nb-NO" sz="2133" dirty="0"/>
              <a:t> </a:t>
            </a:r>
            <a:r>
              <a:rPr lang="nb-NO" sz="2133" dirty="0" err="1"/>
              <a:t>debt</a:t>
            </a:r>
            <a:r>
              <a:rPr lang="nb-NO" sz="2133" dirty="0"/>
              <a:t> </a:t>
            </a:r>
            <a:r>
              <a:rPr lang="nb-NO" sz="2133" dirty="0" err="1"/>
              <a:t>growth</a:t>
            </a:r>
            <a:endParaRPr lang="nb-NO" sz="2133" dirty="0"/>
          </a:p>
          <a:p>
            <a:pPr marL="647984" lvl="1" indent="0">
              <a:buNone/>
            </a:pPr>
            <a:endParaRPr lang="nb-NO" sz="1467" dirty="0"/>
          </a:p>
          <a:p>
            <a:pPr marL="457189" indent="-457189">
              <a:buFont typeface="+mj-lt"/>
              <a:buAutoNum type="arabicPeriod"/>
            </a:pPr>
            <a:r>
              <a:rPr lang="nb-NO" sz="2400" dirty="0"/>
              <a:t>Test/analyse </a:t>
            </a:r>
            <a:r>
              <a:rPr lang="nb-NO" sz="2400" dirty="0" err="1"/>
              <a:t>the</a:t>
            </a:r>
            <a:r>
              <a:rPr lang="nb-NO" sz="2400" dirty="0"/>
              <a:t> different </a:t>
            </a:r>
            <a:r>
              <a:rPr lang="nb-NO" sz="2400" dirty="0" err="1"/>
              <a:t>channels</a:t>
            </a:r>
            <a:r>
              <a:rPr lang="nb-NO" sz="2400" dirty="0"/>
              <a:t> more </a:t>
            </a:r>
            <a:r>
              <a:rPr lang="nb-NO" sz="2400" dirty="0" err="1"/>
              <a:t>formally</a:t>
            </a:r>
            <a:r>
              <a:rPr lang="nb-NO" sz="2400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133" dirty="0"/>
              <a:t>Is </a:t>
            </a:r>
            <a:r>
              <a:rPr lang="nb-NO" sz="2133" dirty="0" err="1"/>
              <a:t>the</a:t>
            </a:r>
            <a:r>
              <a:rPr lang="nb-NO" sz="2133" dirty="0"/>
              <a:t> negative </a:t>
            </a:r>
            <a:r>
              <a:rPr lang="nb-NO" sz="2133" dirty="0" err="1"/>
              <a:t>correlation</a:t>
            </a:r>
            <a:r>
              <a:rPr lang="nb-NO" sz="2133" dirty="0"/>
              <a:t> </a:t>
            </a:r>
            <a:r>
              <a:rPr lang="nb-NO" sz="2133" dirty="0" err="1"/>
              <a:t>between</a:t>
            </a:r>
            <a:r>
              <a:rPr lang="nb-NO" sz="2133" dirty="0"/>
              <a:t> </a:t>
            </a:r>
            <a:r>
              <a:rPr lang="nb-NO" sz="2133" dirty="0" err="1"/>
              <a:t>inflation</a:t>
            </a:r>
            <a:r>
              <a:rPr lang="nb-NO" sz="2133" dirty="0"/>
              <a:t> and real </a:t>
            </a:r>
            <a:r>
              <a:rPr lang="nb-NO" sz="2133" dirty="0" err="1"/>
              <a:t>debt</a:t>
            </a:r>
            <a:r>
              <a:rPr lang="nb-NO" sz="2133" dirty="0"/>
              <a:t> </a:t>
            </a:r>
            <a:r>
              <a:rPr lang="nb-NO" sz="2133" dirty="0" err="1"/>
              <a:t>growth</a:t>
            </a:r>
            <a:r>
              <a:rPr lang="nb-NO" sz="2133" dirty="0"/>
              <a:t> </a:t>
            </a:r>
            <a:r>
              <a:rPr lang="nb-NO" sz="2133" dirty="0" err="1"/>
              <a:t>causal</a:t>
            </a:r>
            <a:r>
              <a:rPr lang="nb-NO" sz="2133" dirty="0"/>
              <a:t>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133" dirty="0"/>
              <a:t>Fisher </a:t>
            </a:r>
            <a:r>
              <a:rPr lang="nb-NO" sz="2133" dirty="0" err="1"/>
              <a:t>channel</a:t>
            </a:r>
            <a:r>
              <a:rPr lang="nb-NO" sz="2133" dirty="0"/>
              <a:t> is more </a:t>
            </a:r>
            <a:r>
              <a:rPr lang="nb-NO" sz="2133" dirty="0" err="1"/>
              <a:t>often</a:t>
            </a:r>
            <a:r>
              <a:rPr lang="nb-NO" sz="2133" dirty="0"/>
              <a:t> </a:t>
            </a:r>
            <a:r>
              <a:rPr lang="nb-NO" sz="2133" dirty="0" err="1"/>
              <a:t>associated</a:t>
            </a:r>
            <a:r>
              <a:rPr lang="nb-NO" sz="2133" dirty="0"/>
              <a:t> </a:t>
            </a:r>
            <a:r>
              <a:rPr lang="nb-NO" sz="2133" dirty="0" err="1"/>
              <a:t>with</a:t>
            </a:r>
            <a:r>
              <a:rPr lang="nb-NO" sz="2133" dirty="0"/>
              <a:t> </a:t>
            </a:r>
            <a:r>
              <a:rPr lang="nb-NO" sz="2133" dirty="0" err="1"/>
              <a:t>unexpected</a:t>
            </a:r>
            <a:r>
              <a:rPr lang="nb-NO" sz="2133" dirty="0"/>
              <a:t> </a:t>
            </a:r>
            <a:r>
              <a:rPr lang="nb-NO" sz="2133" dirty="0" err="1"/>
              <a:t>inflation</a:t>
            </a:r>
            <a:r>
              <a:rPr lang="nb-NO" sz="2133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133" dirty="0"/>
              <a:t>Is </a:t>
            </a:r>
            <a:r>
              <a:rPr lang="nb-NO" sz="2133" dirty="0" err="1"/>
              <a:t>the</a:t>
            </a:r>
            <a:r>
              <a:rPr lang="nb-NO" sz="2133" dirty="0"/>
              <a:t> cash-</a:t>
            </a:r>
            <a:r>
              <a:rPr lang="nb-NO" sz="2133" dirty="0" err="1"/>
              <a:t>flow</a:t>
            </a:r>
            <a:r>
              <a:rPr lang="nb-NO" sz="2133" dirty="0"/>
              <a:t> </a:t>
            </a:r>
            <a:r>
              <a:rPr lang="nb-NO" sz="2133" dirty="0" err="1"/>
              <a:t>effect</a:t>
            </a:r>
            <a:r>
              <a:rPr lang="nb-NO" sz="2133" dirty="0"/>
              <a:t> </a:t>
            </a:r>
            <a:r>
              <a:rPr lang="nb-NO" sz="2133" dirty="0" err="1"/>
              <a:t>on</a:t>
            </a:r>
            <a:r>
              <a:rPr lang="nb-NO" sz="2133" dirty="0"/>
              <a:t> </a:t>
            </a:r>
            <a:r>
              <a:rPr lang="nb-NO" sz="2133" dirty="0" err="1"/>
              <a:t>debt</a:t>
            </a:r>
            <a:r>
              <a:rPr lang="nb-NO" sz="2133" dirty="0"/>
              <a:t> </a:t>
            </a:r>
            <a:r>
              <a:rPr lang="nb-NO" sz="2133" dirty="0" err="1"/>
              <a:t>growth</a:t>
            </a:r>
            <a:r>
              <a:rPr lang="nb-NO" sz="2133" dirty="0"/>
              <a:t> </a:t>
            </a:r>
            <a:r>
              <a:rPr lang="nb-NO" sz="2133" dirty="0" err="1"/>
              <a:t>ruled</a:t>
            </a:r>
            <a:r>
              <a:rPr lang="nb-NO" sz="2133" dirty="0"/>
              <a:t> </a:t>
            </a:r>
            <a:r>
              <a:rPr lang="nb-NO" sz="2133" dirty="0" err="1"/>
              <a:t>out</a:t>
            </a:r>
            <a:r>
              <a:rPr lang="nb-NO" sz="2133" dirty="0"/>
              <a:t> </a:t>
            </a:r>
            <a:r>
              <a:rPr lang="nb-NO" sz="2133" dirty="0" err="1"/>
              <a:t>too</a:t>
            </a:r>
            <a:r>
              <a:rPr lang="nb-NO" sz="2133" dirty="0"/>
              <a:t> fast by </a:t>
            </a:r>
            <a:r>
              <a:rPr lang="nb-NO" sz="2133" dirty="0" err="1"/>
              <a:t>looking</a:t>
            </a:r>
            <a:r>
              <a:rPr lang="nb-NO" sz="2133" dirty="0"/>
              <a:t> at </a:t>
            </a:r>
            <a:r>
              <a:rPr lang="nb-NO" sz="2133" dirty="0" err="1"/>
              <a:t>contemporaneous</a:t>
            </a:r>
            <a:r>
              <a:rPr lang="nb-NO" sz="2133" dirty="0"/>
              <a:t> </a:t>
            </a:r>
            <a:r>
              <a:rPr lang="nb-NO" sz="2133" dirty="0" err="1"/>
              <a:t>correlations</a:t>
            </a:r>
            <a:r>
              <a:rPr lang="nb-NO" sz="2133" dirty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133" dirty="0" err="1"/>
              <a:t>Adjustable</a:t>
            </a:r>
            <a:r>
              <a:rPr lang="nb-NO" sz="2133" dirty="0"/>
              <a:t> </a:t>
            </a:r>
            <a:r>
              <a:rPr lang="nb-NO" sz="2133" dirty="0" err="1"/>
              <a:t>vs</a:t>
            </a:r>
            <a:r>
              <a:rPr lang="nb-NO" sz="2133" dirty="0"/>
              <a:t> </a:t>
            </a:r>
            <a:r>
              <a:rPr lang="nb-NO" sz="2133" dirty="0" err="1"/>
              <a:t>fixed</a:t>
            </a:r>
            <a:r>
              <a:rPr lang="nb-NO" sz="2133" dirty="0"/>
              <a:t> </a:t>
            </a:r>
            <a:r>
              <a:rPr lang="nb-NO" sz="2133" dirty="0" err="1"/>
              <a:t>interest</a:t>
            </a:r>
            <a:r>
              <a:rPr lang="nb-NO" sz="2133" dirty="0"/>
              <a:t> rate </a:t>
            </a:r>
            <a:r>
              <a:rPr lang="nb-NO" sz="2133" dirty="0" err="1"/>
              <a:t>loans</a:t>
            </a:r>
            <a:r>
              <a:rPr lang="nb-NO" sz="2133" dirty="0"/>
              <a:t> matters for Fisher </a:t>
            </a:r>
            <a:r>
              <a:rPr lang="nb-NO" sz="2133" dirty="0" err="1"/>
              <a:t>effects</a:t>
            </a:r>
            <a:r>
              <a:rPr lang="nb-NO" sz="2133" dirty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33" dirty="0"/>
              <a:t>Annuity loan with adjustable rates creates an automatic link between interest rate and the rate at which you pay down the loan</a:t>
            </a:r>
            <a:endParaRPr lang="nb-NO" sz="2133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7137" b="11386"/>
          <a:stretch/>
        </p:blipFill>
        <p:spPr>
          <a:xfrm>
            <a:off x="5665453" y="1189465"/>
            <a:ext cx="5308600" cy="8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va">
  <a:themeElements>
    <a:clrScheme name="fiva_colors">
      <a:dk1>
        <a:srgbClr val="000000"/>
      </a:dk1>
      <a:lt1>
        <a:srgbClr val="FFFFFF"/>
      </a:lt1>
      <a:dk2>
        <a:srgbClr val="004C93"/>
      </a:dk2>
      <a:lt2>
        <a:srgbClr val="7CBE31"/>
      </a:lt2>
      <a:accent1>
        <a:srgbClr val="006FB9"/>
      </a:accent1>
      <a:accent2>
        <a:srgbClr val="0095DB"/>
      </a:accent2>
      <a:accent3>
        <a:srgbClr val="009A93"/>
      </a:accent3>
      <a:accent4>
        <a:srgbClr val="BFD730"/>
      </a:accent4>
      <a:accent5>
        <a:srgbClr val="008836"/>
      </a:accent5>
      <a:accent6>
        <a:srgbClr val="006878"/>
      </a:accent6>
      <a:hlink>
        <a:srgbClr val="006FB9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_fiva_EN.potx" id="{2CE3BED8-BF48-4C32-B4D0-EEBB5B4407E2}" vid="{800F97B3-AC78-4535-836C-78BA4AD0C205}"/>
    </a:ext>
  </a:extLst>
</a:theme>
</file>

<file path=ppt/theme/theme3.xml><?xml version="1.0" encoding="utf-8"?>
<a:theme xmlns:a="http://schemas.openxmlformats.org/drawingml/2006/main" name="Forside_blå">
  <a:themeElements>
    <a:clrScheme name="Norges Bank Executive">
      <a:dk1>
        <a:srgbClr val="19435A"/>
      </a:dk1>
      <a:lt1>
        <a:srgbClr val="FFFFFF"/>
      </a:lt1>
      <a:dk2>
        <a:srgbClr val="C7E0EF"/>
      </a:dk2>
      <a:lt2>
        <a:srgbClr val="FFFFFF"/>
      </a:lt2>
      <a:accent1>
        <a:srgbClr val="225978"/>
      </a:accent1>
      <a:accent2>
        <a:srgbClr val="B0DEF1"/>
      </a:accent2>
      <a:accent3>
        <a:srgbClr val="D4CDB4"/>
      </a:accent3>
      <a:accent4>
        <a:srgbClr val="B39BB3"/>
      </a:accent4>
      <a:accent5>
        <a:srgbClr val="00B7C0"/>
      </a:accent5>
      <a:accent6>
        <a:srgbClr val="B51A24"/>
      </a:accent6>
      <a:hlink>
        <a:srgbClr val="FFFFFF"/>
      </a:hlink>
      <a:folHlink>
        <a:srgbClr val="9673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25978">
            <a:alpha val="69804"/>
          </a:srgb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_PowerPoint.potx" id="{AFF1213A-8DAC-418D-B5AB-8DFEF7051543}" vid="{1008B9D2-DC6A-4CE8-80E3-1860E2897C60}"/>
    </a:ext>
  </a:extLst>
</a:theme>
</file>

<file path=ppt/theme/theme4.xml><?xml version="1.0" encoding="utf-8"?>
<a:theme xmlns:a="http://schemas.openxmlformats.org/drawingml/2006/main" name="Norges Bank, hovedtittel og undertittel">
  <a:themeElements>
    <a:clrScheme name="Norges Bank 20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5978"/>
      </a:accent1>
      <a:accent2>
        <a:srgbClr val="CD8C41"/>
      </a:accent2>
      <a:accent3>
        <a:srgbClr val="965A96"/>
      </a:accent3>
      <a:accent4>
        <a:srgbClr val="78A57D"/>
      </a:accent4>
      <a:accent5>
        <a:srgbClr val="DD222D"/>
      </a:accent5>
      <a:accent6>
        <a:srgbClr val="49B4DF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_PowerPoint.potx" id="{AFF1213A-8DAC-418D-B5AB-8DFEF7051543}" vid="{E7B51EAE-4E0B-4B44-9475-773BC22D69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Lucida Grande</vt:lpstr>
      <vt:lpstr>Wingdings</vt:lpstr>
      <vt:lpstr>Wingdings 2</vt:lpstr>
      <vt:lpstr>Office Theme</vt:lpstr>
      <vt:lpstr>fiva</vt:lpstr>
      <vt:lpstr>Forside_blå</vt:lpstr>
      <vt:lpstr>Norges Bank, hovedtittel og undertittel</vt:lpstr>
      <vt:lpstr>Monetary policy and household debt</vt:lpstr>
      <vt:lpstr>Gulbrandsen &amp; Natvik (GN) ask important questions</vt:lpstr>
      <vt:lpstr>Research questions</vt:lpstr>
      <vt:lpstr>Main suggestions</vt:lpstr>
      <vt:lpstr>What does other evidence suggest?</vt:lpstr>
      <vt:lpstr>Debt growth for buyers/sellers and stayers</vt:lpstr>
      <vt:lpstr>Theoretical framework /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Macroprudential policy and household debt </dc:title>
  <dc:creator>Natalia Muntean</dc:creator>
  <cp:lastModifiedBy>Natalia Muntean</cp:lastModifiedBy>
  <cp:revision>3</cp:revision>
  <dcterms:created xsi:type="dcterms:W3CDTF">2019-12-12T09:18:36Z</dcterms:created>
  <dcterms:modified xsi:type="dcterms:W3CDTF">2019-12-16T11:49:44Z</dcterms:modified>
</cp:coreProperties>
</file>