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4" r:id="rId4"/>
    <p:sldMasterId id="2147483683" r:id="rId5"/>
    <p:sldMasterId id="2147483710" r:id="rId6"/>
  </p:sldMasterIdLst>
  <p:notesMasterIdLst>
    <p:notesMasterId r:id="rId12"/>
  </p:notesMasterIdLst>
  <p:sldIdLst>
    <p:sldId id="1597" r:id="rId7"/>
    <p:sldId id="1598" r:id="rId8"/>
    <p:sldId id="1599" r:id="rId9"/>
    <p:sldId id="1600" r:id="rId10"/>
    <p:sldId id="1601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7A77-9859-4801-8837-7C130C879A0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560B-863A-4C7C-BDBE-45A2E19D88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40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66CA-4145-49C9-B219-76EC278E5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19623-ECF3-4E65-B78A-8C7E391BF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474-5AB2-465B-BE29-642880F8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7CFF-0651-40CC-9CAE-F754336B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9610-B9FF-4C92-9329-5B7F4D03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E508-54BE-4939-9C4B-0C0CCC90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5292F-6A84-4FE8-96AF-00D0BA7A9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94A2-262E-4BC6-A5C7-F3BEB86E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B5A8-C3CD-4A4D-924F-7EC2FA43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2852-D84C-4498-8310-6A147BC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12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7DA40-1A07-4FE0-B8F5-E5C4D3269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3188A-7E09-4CEA-892D-26883CADB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A6D2F-1BB6-4873-807A-B27EC272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3596E-F958-4C34-A073-36DA323B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4125-47F2-486F-9D06-D91662BD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73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B89E85-F4F6-024A-890D-72BD4329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37" y="696727"/>
            <a:ext cx="5479221" cy="108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26079"/>
            <a:ext cx="6639560" cy="135604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74198"/>
            <a:ext cx="663956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4742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27FFE-959A-934A-B8E3-23DD11A5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2E530-7CCA-714E-B3B6-16FB24129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65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57A2E9-ACED-C944-B31E-232462F79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6540"/>
            <a:ext cx="12192000" cy="69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080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080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8F7F12-3410-3B4B-B03E-96ABE2F42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247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 preserve="1" userDrawn="1">
  <p:cSld name="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6163"/>
            <a:ext cx="12192000" cy="453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8C157-073F-A943-BAC8-C15859B05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56403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2" preserve="1" userDrawn="1">
  <p:cSld name="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176CCA-EE12-2A4A-A0D6-276150D07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"/>
            <a:ext cx="10515600" cy="2308535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1D624-2059-B345-A1E6-D800137B4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166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Slide" preserve="1" userDrawn="1">
  <p:cSld name="Ci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F893EC-4B6C-0E4E-A2B3-04E91AB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CC069-905C-774B-AB48-6F7CA3FBBC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368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Slide 2" preserve="1" userDrawn="1">
  <p:cSld name="Cit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1F893EC-4B6C-0E4E-A2B3-04E91AB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24327"/>
            <a:ext cx="12192000" cy="4531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529A56-80A6-0041-ADBC-E6A6E7BC324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06153-5232-2D4B-AD73-3EF076EAC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446" y="501650"/>
            <a:ext cx="5616575" cy="1361017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80975" indent="0">
              <a:buNone/>
              <a:defRPr/>
            </a:lvl2pPr>
            <a:lvl3pPr marL="444500" indent="0">
              <a:buNone/>
              <a:defRPr/>
            </a:lvl3pPr>
            <a:lvl4pPr marL="668338" indent="0">
              <a:buNone/>
              <a:defRPr/>
            </a:lvl4pPr>
            <a:lvl5pPr marL="89058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9D36-EE90-2B49-A62A-DF39AF631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473" y="326813"/>
            <a:ext cx="717973" cy="71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A8D2D-E0B4-F140-AAC7-1DF8D1BEF7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051" y="6295232"/>
            <a:ext cx="3112466" cy="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756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,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7284335" cy="39072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på ikon for å endre bildet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336647" y="1"/>
            <a:ext cx="7859063" cy="3920777"/>
          </a:xfrm>
          <a:custGeom>
            <a:avLst/>
            <a:gdLst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0 w 5894297"/>
              <a:gd name="connsiteY6" fmla="*/ 2450476 h 2940583"/>
              <a:gd name="connsiteX7" fmla="*/ 0 w 5894297"/>
              <a:gd name="connsiteY7" fmla="*/ 0 h 2940583"/>
              <a:gd name="connsiteX0" fmla="*/ 0 w 5894297"/>
              <a:gd name="connsiteY0" fmla="*/ 0 h 2940583"/>
              <a:gd name="connsiteX1" fmla="*/ 5404190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490107 w 5894297"/>
              <a:gd name="connsiteY5" fmla="*/ 2940583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064264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404190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52157"/>
              <a:gd name="connsiteX1" fmla="*/ 5890327 w 5894297"/>
              <a:gd name="connsiteY1" fmla="*/ 0 h 2952157"/>
              <a:gd name="connsiteX2" fmla="*/ 5894297 w 5894297"/>
              <a:gd name="connsiteY2" fmla="*/ 490107 h 2952157"/>
              <a:gd name="connsiteX3" fmla="*/ 5894297 w 5894297"/>
              <a:gd name="connsiteY3" fmla="*/ 2940583 h 2952157"/>
              <a:gd name="connsiteX4" fmla="*/ 5894297 w 5894297"/>
              <a:gd name="connsiteY4" fmla="*/ 2940583 h 2952157"/>
              <a:gd name="connsiteX5" fmla="*/ 2313120 w 5894297"/>
              <a:gd name="connsiteY5" fmla="*/ 2952157 h 2952157"/>
              <a:gd name="connsiteX6" fmla="*/ 23149 w 5894297"/>
              <a:gd name="connsiteY6" fmla="*/ 2431 h 2952157"/>
              <a:gd name="connsiteX7" fmla="*/ 0 w 5894297"/>
              <a:gd name="connsiteY7" fmla="*/ 0 h 2952157"/>
              <a:gd name="connsiteX0" fmla="*/ 0 w 5894297"/>
              <a:gd name="connsiteY0" fmla="*/ 0 h 2940583"/>
              <a:gd name="connsiteX1" fmla="*/ 5890327 w 5894297"/>
              <a:gd name="connsiteY1" fmla="*/ 0 h 2940583"/>
              <a:gd name="connsiteX2" fmla="*/ 5894297 w 5894297"/>
              <a:gd name="connsiteY2" fmla="*/ 490107 h 2940583"/>
              <a:gd name="connsiteX3" fmla="*/ 5894297 w 5894297"/>
              <a:gd name="connsiteY3" fmla="*/ 2940583 h 2940583"/>
              <a:gd name="connsiteX4" fmla="*/ 5894297 w 5894297"/>
              <a:gd name="connsiteY4" fmla="*/ 2940583 h 2940583"/>
              <a:gd name="connsiteX5" fmla="*/ 2295758 w 5894297"/>
              <a:gd name="connsiteY5" fmla="*/ 2929007 h 2940583"/>
              <a:gd name="connsiteX6" fmla="*/ 23149 w 5894297"/>
              <a:gd name="connsiteY6" fmla="*/ 2431 h 2940583"/>
              <a:gd name="connsiteX7" fmla="*/ 0 w 5894297"/>
              <a:gd name="connsiteY7" fmla="*/ 0 h 294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297" h="2940583">
                <a:moveTo>
                  <a:pt x="0" y="0"/>
                </a:moveTo>
                <a:lnTo>
                  <a:pt x="5890327" y="0"/>
                </a:lnTo>
                <a:cubicBezTo>
                  <a:pt x="5891650" y="163369"/>
                  <a:pt x="5892974" y="326738"/>
                  <a:pt x="5894297" y="490107"/>
                </a:cubicBezTo>
                <a:lnTo>
                  <a:pt x="5894297" y="2940583"/>
                </a:lnTo>
                <a:lnTo>
                  <a:pt x="5894297" y="2940583"/>
                </a:lnTo>
                <a:lnTo>
                  <a:pt x="2295758" y="2929007"/>
                </a:lnTo>
                <a:lnTo>
                  <a:pt x="23149" y="24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 anchorCtr="0"/>
          <a:lstStyle>
            <a:lvl1pPr marL="167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 for å endre bildet</a:t>
            </a:r>
          </a:p>
        </p:txBody>
      </p:sp>
    </p:spTree>
    <p:extLst>
      <p:ext uri="{BB962C8B-B14F-4D97-AF65-F5344CB8AC3E}">
        <p14:creationId xmlns:p14="http://schemas.microsoft.com/office/powerpoint/2010/main" val="18332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534E-3BE0-4AB2-9032-F48E7D84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89DE-E9E1-480B-A0BC-B943E2DF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E6E7-3962-4006-B118-91046874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55E94-89AA-42D2-AC78-CBF9FC32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577C-E39A-4FDB-990F-8CA9227E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9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fas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101795" y="2465810"/>
            <a:ext cx="6268939" cy="963790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485837" y="3429001"/>
            <a:ext cx="5884896" cy="318036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-992"/>
            <a:ext cx="7317316" cy="6866711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4232535"/>
              <a:gd name="connsiteY0" fmla="*/ 0 h 2930400"/>
              <a:gd name="connsiteX1" fmla="*/ 3301450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232535"/>
              <a:gd name="connsiteY0" fmla="*/ 0 h 2930400"/>
              <a:gd name="connsiteX1" fmla="*/ 1292684 w 4232535"/>
              <a:gd name="connsiteY1" fmla="*/ 0 h 2930400"/>
              <a:gd name="connsiteX2" fmla="*/ 4232535 w 4232535"/>
              <a:gd name="connsiteY2" fmla="*/ 2930400 h 2930400"/>
              <a:gd name="connsiteX3" fmla="*/ 0 w 4232535"/>
              <a:gd name="connsiteY3" fmla="*/ 2930400 h 2930400"/>
              <a:gd name="connsiteX4" fmla="*/ 0 w 4232535"/>
              <a:gd name="connsiteY4" fmla="*/ 0 h 2930400"/>
              <a:gd name="connsiteX0" fmla="*/ 0 w 4859122"/>
              <a:gd name="connsiteY0" fmla="*/ 0 h 2933698"/>
              <a:gd name="connsiteX1" fmla="*/ 1292684 w 4859122"/>
              <a:gd name="connsiteY1" fmla="*/ 0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0 h 2933698"/>
              <a:gd name="connsiteX1" fmla="*/ 1784125 w 4859122"/>
              <a:gd name="connsiteY1" fmla="*/ 3297 h 2933698"/>
              <a:gd name="connsiteX2" fmla="*/ 4859122 w 4859122"/>
              <a:gd name="connsiteY2" fmla="*/ 2933698 h 2933698"/>
              <a:gd name="connsiteX3" fmla="*/ 0 w 4859122"/>
              <a:gd name="connsiteY3" fmla="*/ 2930400 h 2933698"/>
              <a:gd name="connsiteX4" fmla="*/ 0 w 4859122"/>
              <a:gd name="connsiteY4" fmla="*/ 0 h 2933698"/>
              <a:gd name="connsiteX0" fmla="*/ 0 w 4859122"/>
              <a:gd name="connsiteY0" fmla="*/ 424 h 2934122"/>
              <a:gd name="connsiteX1" fmla="*/ 1784125 w 4859122"/>
              <a:gd name="connsiteY1" fmla="*/ 0 h 2934122"/>
              <a:gd name="connsiteX2" fmla="*/ 4859122 w 4859122"/>
              <a:gd name="connsiteY2" fmla="*/ 2934122 h 2934122"/>
              <a:gd name="connsiteX3" fmla="*/ 0 w 4859122"/>
              <a:gd name="connsiteY3" fmla="*/ 2930824 h 2934122"/>
              <a:gd name="connsiteX4" fmla="*/ 0 w 4859122"/>
              <a:gd name="connsiteY4" fmla="*/ 424 h 2934122"/>
              <a:gd name="connsiteX0" fmla="*/ 0 w 5830609"/>
              <a:gd name="connsiteY0" fmla="*/ 424 h 2934122"/>
              <a:gd name="connsiteX1" fmla="*/ 1784125 w 5830609"/>
              <a:gd name="connsiteY1" fmla="*/ 0 h 2934122"/>
              <a:gd name="connsiteX2" fmla="*/ 5830609 w 5830609"/>
              <a:gd name="connsiteY2" fmla="*/ 2934122 h 2934122"/>
              <a:gd name="connsiteX3" fmla="*/ 0 w 5830609"/>
              <a:gd name="connsiteY3" fmla="*/ 2930824 h 2934122"/>
              <a:gd name="connsiteX4" fmla="*/ 0 w 5830609"/>
              <a:gd name="connsiteY4" fmla="*/ 424 h 29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609" h="2934122">
                <a:moveTo>
                  <a:pt x="0" y="424"/>
                </a:moveTo>
                <a:lnTo>
                  <a:pt x="1784125" y="0"/>
                </a:lnTo>
                <a:lnTo>
                  <a:pt x="5830609" y="2934122"/>
                </a:lnTo>
                <a:lnTo>
                  <a:pt x="0" y="2930824"/>
                </a:lnTo>
                <a:lnTo>
                  <a:pt x="0" y="42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ikon for å endre forsidebildet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3885" y="3780496"/>
            <a:ext cx="5276849" cy="425451"/>
          </a:xfrm>
        </p:spPr>
        <p:txBody>
          <a:bodyPr/>
          <a:lstStyle>
            <a:lvl1pPr marL="167" indent="0" algn="r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</p:spTree>
    <p:extLst>
      <p:ext uri="{BB962C8B-B14F-4D97-AF65-F5344CB8AC3E}">
        <p14:creationId xmlns:p14="http://schemas.microsoft.com/office/powerpoint/2010/main" val="304783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00261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67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inn dato</a:t>
            </a:r>
          </a:p>
        </p:txBody>
      </p:sp>
      <p:pic>
        <p:nvPicPr>
          <p:cNvPr id="11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9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167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"/>
          <p:cNvSpPr>
            <a:spLocks noGrp="1"/>
          </p:cNvSpPr>
          <p:nvPr>
            <p:ph type="ctrTitle" hasCustomPrompt="1"/>
          </p:nvPr>
        </p:nvSpPr>
        <p:spPr>
          <a:xfrm>
            <a:off x="814918" y="4349803"/>
            <a:ext cx="105706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4917" y="4965173"/>
            <a:ext cx="105706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</a:defRPr>
            </a:lvl1pPr>
            <a:lvl2pPr marL="60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5339329"/>
            <a:ext cx="5276849" cy="425451"/>
          </a:xfrm>
        </p:spPr>
        <p:txBody>
          <a:bodyPr/>
          <a:lstStyle>
            <a:lvl1pPr marL="167" indent="0">
              <a:buNone/>
              <a:defRPr sz="1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</a:t>
            </a:r>
            <a:r>
              <a:rPr lang="nb-NO" noProof="0" dirty="0"/>
              <a:t>inn</a:t>
            </a:r>
            <a:r>
              <a:rPr lang="nb-NO" dirty="0"/>
              <a:t> dato</a:t>
            </a:r>
          </a:p>
        </p:txBody>
      </p:sp>
    </p:spTree>
    <p:extLst>
      <p:ext uri="{BB962C8B-B14F-4D97-AF65-F5344CB8AC3E}">
        <p14:creationId xmlns:p14="http://schemas.microsoft.com/office/powerpoint/2010/main" val="11552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2800" y="3097547"/>
            <a:ext cx="105579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800" y="3714186"/>
            <a:ext cx="105579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2800" y="4125384"/>
            <a:ext cx="5158317" cy="522816"/>
          </a:xfrm>
        </p:spPr>
        <p:txBody>
          <a:bodyPr/>
          <a:lstStyle>
            <a:lvl1pPr marL="167" indent="0">
              <a:buNone/>
              <a:defRPr sz="1600">
                <a:solidFill>
                  <a:schemeClr val="bg1"/>
                </a:solidFill>
              </a:defRPr>
            </a:lvl1pPr>
            <a:lvl2pPr marL="647984" indent="0">
              <a:buNone/>
              <a:defRPr>
                <a:solidFill>
                  <a:schemeClr val="bg1"/>
                </a:solidFill>
              </a:defRPr>
            </a:lvl2pPr>
            <a:lvl3pPr marL="1175971" indent="0">
              <a:buNone/>
              <a:defRPr>
                <a:solidFill>
                  <a:schemeClr val="bg1"/>
                </a:solidFill>
              </a:defRPr>
            </a:lvl3pPr>
            <a:lvl4pPr marL="1703957" indent="0">
              <a:buNone/>
              <a:defRPr>
                <a:solidFill>
                  <a:schemeClr val="bg1"/>
                </a:solidFill>
              </a:defRPr>
            </a:lvl4pPr>
            <a:lvl5pPr marL="22319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6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3363" y="1507200"/>
            <a:ext cx="4896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41495" y="1507200"/>
            <a:ext cx="4896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869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8522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3363" y="410133"/>
            <a:ext cx="9964440" cy="636072"/>
          </a:xfrm>
        </p:spPr>
        <p:txBody>
          <a:bodyPr/>
          <a:lstStyle>
            <a:lvl1pPr>
              <a:defRPr sz="3733"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667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063363" y="1507200"/>
            <a:ext cx="9964800" cy="4656000"/>
          </a:xfrm>
        </p:spPr>
        <p:txBody>
          <a:bodyPr wrap="square"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467"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9050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6124801" y="1963200"/>
            <a:ext cx="4896039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963281"/>
            <a:ext cx="4896000" cy="4224000"/>
          </a:xfrm>
        </p:spPr>
        <p:txBody>
          <a:bodyPr>
            <a:normAutofit/>
          </a:bodyPr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6125432" y="1440001"/>
            <a:ext cx="4896000" cy="473311"/>
          </a:xfrm>
        </p:spPr>
        <p:txBody>
          <a:bodyPr anchor="b"/>
          <a:lstStyle>
            <a:lvl1pPr marL="0" indent="0" algn="ctr">
              <a:buNone/>
              <a:defRPr sz="2133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24"/>
          </p:nvPr>
        </p:nvSpPr>
        <p:spPr>
          <a:xfrm>
            <a:off x="1065600" y="1440001"/>
            <a:ext cx="4896000" cy="473311"/>
          </a:xfrm>
        </p:spPr>
        <p:txBody>
          <a:bodyPr anchor="b"/>
          <a:lstStyle>
            <a:lvl1pPr marL="0" indent="0" algn="ctr">
              <a:buNone/>
              <a:defRPr sz="2133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58606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507957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4416000" y="1512540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7776000" y="1503375"/>
            <a:ext cx="3264000" cy="46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4048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1063363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7" hasCustomPrompt="1"/>
          </p:nvPr>
        </p:nvSpPr>
        <p:spPr>
          <a:xfrm>
            <a:off x="1063363" y="1051265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23"/>
          </p:nvPr>
        </p:nvSpPr>
        <p:spPr>
          <a:xfrm>
            <a:off x="4416641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24"/>
          </p:nvPr>
        </p:nvSpPr>
        <p:spPr>
          <a:xfrm>
            <a:off x="4416000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1065600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6"/>
          </p:nvPr>
        </p:nvSpPr>
        <p:spPr>
          <a:xfrm>
            <a:off x="7776000" y="1963200"/>
            <a:ext cx="3264000" cy="4224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133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133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7776000" y="1440000"/>
            <a:ext cx="3264000" cy="552277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662153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3361" y="15072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6096000" y="15072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4"/>
          </p:nvPr>
        </p:nvSpPr>
        <p:spPr>
          <a:xfrm>
            <a:off x="1063361" y="38880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5"/>
          </p:nvPr>
        </p:nvSpPr>
        <p:spPr>
          <a:xfrm>
            <a:off x="6096000" y="3888000"/>
            <a:ext cx="4944000" cy="225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Undertittel 2"/>
          <p:cNvSpPr>
            <a:spLocks noGrp="1"/>
          </p:cNvSpPr>
          <p:nvPr>
            <p:ph type="subTitle" idx="16" hasCustomPrompt="1"/>
          </p:nvPr>
        </p:nvSpPr>
        <p:spPr>
          <a:xfrm>
            <a:off x="1065600" y="1051667"/>
            <a:ext cx="9955272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063362" y="6272871"/>
            <a:ext cx="8873577" cy="385483"/>
          </a:xfrm>
        </p:spPr>
        <p:txBody>
          <a:bodyPr anchor="b"/>
          <a:lstStyle>
            <a:lvl1pPr marL="167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606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8574-FFD5-4775-BCB0-BF68A9A5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C6F0-93A4-4940-BA4E-BBDACBF0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6127-8C82-4FC8-888E-612D7A90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4634-EEBB-449D-808A-B3FE3DFB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8E3D-6E69-4FD1-BE0F-0F296E55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88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,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5600" y="1769215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sz="half" idx="16"/>
          </p:nvPr>
        </p:nvSpPr>
        <p:spPr>
          <a:xfrm>
            <a:off x="6096000" y="1769215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Plassholder for innhold 2"/>
          <p:cNvSpPr>
            <a:spLocks noGrp="1"/>
          </p:cNvSpPr>
          <p:nvPr>
            <p:ph sz="half" idx="18"/>
          </p:nvPr>
        </p:nvSpPr>
        <p:spPr>
          <a:xfrm>
            <a:off x="1063363" y="4225949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Plassholder for innhold 2"/>
          <p:cNvSpPr>
            <a:spLocks noGrp="1"/>
          </p:cNvSpPr>
          <p:nvPr>
            <p:ph sz="half" idx="20"/>
          </p:nvPr>
        </p:nvSpPr>
        <p:spPr>
          <a:xfrm>
            <a:off x="6096000" y="4224000"/>
            <a:ext cx="4944000" cy="2016000"/>
          </a:xfrm>
        </p:spPr>
        <p:txBody>
          <a:bodyPr/>
          <a:lstStyle>
            <a:lvl1pPr marL="0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1867"/>
            </a:lvl1pPr>
            <a:lvl2pPr marL="100797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2pPr>
            <a:lvl3pPr marL="1535962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3pPr>
            <a:lvl4pPr marL="2063948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67"/>
            </a:lvl4pPr>
            <a:lvl5pPr marL="2591935" marR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0" marR="0" lvl="0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to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Master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text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styles</a:t>
            </a:r>
          </a:p>
          <a:p>
            <a:pPr marL="0" marR="0" lvl="1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2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3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</a:t>
            </a: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4" indent="-3599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</a:t>
            </a:r>
            <a:r>
              <a:rPr kumimoji="0" lang="nb-NO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level</a:t>
            </a:r>
            <a:endParaRPr kumimoji="0" lang="nb-NO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1063363" y="1051201"/>
            <a:ext cx="9964439" cy="328295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7AB4C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Secondary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065600" y="6273600"/>
            <a:ext cx="8875200" cy="384000"/>
          </a:xfrm>
        </p:spPr>
        <p:txBody>
          <a:bodyPr anchor="b"/>
          <a:lstStyle>
            <a:lvl1pPr marL="167" indent="0">
              <a:buFontTx/>
              <a:buNone/>
              <a:defRPr sz="1600"/>
            </a:lvl1pPr>
            <a:lvl2pPr marL="647984" indent="0">
              <a:buFontTx/>
              <a:buNone/>
              <a:defRPr/>
            </a:lvl2pPr>
            <a:lvl3pPr marL="1175971" indent="0">
              <a:buFontTx/>
              <a:buNone/>
              <a:defRPr/>
            </a:lvl3pPr>
            <a:lvl4pPr marL="1703957" indent="0">
              <a:buFontTx/>
              <a:buNone/>
              <a:defRPr/>
            </a:lvl4pPr>
            <a:lvl5pPr marL="2231944" indent="0">
              <a:buFontTx/>
              <a:buNone/>
              <a:defRPr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7" name="Plassholder for tekst 4"/>
          <p:cNvSpPr>
            <a:spLocks noGrp="1"/>
          </p:cNvSpPr>
          <p:nvPr>
            <p:ph type="body" sz="quarter" idx="25"/>
          </p:nvPr>
        </p:nvSpPr>
        <p:spPr>
          <a:xfrm>
            <a:off x="6094800" y="1437012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6"/>
          </p:nvPr>
        </p:nvSpPr>
        <p:spPr>
          <a:xfrm>
            <a:off x="1065600" y="1437012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7"/>
          </p:nvPr>
        </p:nvSpPr>
        <p:spPr>
          <a:xfrm>
            <a:off x="1065600" y="3869435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  <p:sp>
        <p:nvSpPr>
          <p:cNvPr id="30" name="Plassholder for tekst 4"/>
          <p:cNvSpPr>
            <a:spLocks noGrp="1"/>
          </p:cNvSpPr>
          <p:nvPr>
            <p:ph type="body" sz="quarter" idx="28"/>
          </p:nvPr>
        </p:nvSpPr>
        <p:spPr>
          <a:xfrm>
            <a:off x="6096000" y="3869435"/>
            <a:ext cx="4944000" cy="288000"/>
          </a:xfrm>
        </p:spPr>
        <p:txBody>
          <a:bodyPr anchor="b"/>
          <a:lstStyle>
            <a:lvl1pPr marL="0" indent="0" algn="ctr">
              <a:buNone/>
              <a:defRPr sz="1867" b="1">
                <a:solidFill>
                  <a:srgbClr val="7BB6C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223308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, r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2800" y="3097547"/>
            <a:ext cx="10557933" cy="595035"/>
          </a:xfrm>
        </p:spPr>
        <p:txBody>
          <a:bodyPr wrap="square" anchor="b">
            <a:noAutofit/>
          </a:bodyPr>
          <a:lstStyle>
            <a:lvl1pPr>
              <a:defRPr sz="3867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800" y="3714186"/>
            <a:ext cx="10557933" cy="328295"/>
          </a:xfrm>
        </p:spPr>
        <p:txBody>
          <a:bodyPr wrap="square">
            <a:noAutofit/>
          </a:bodyPr>
          <a:lstStyle>
            <a:lvl1pPr marL="0" indent="0" algn="l">
              <a:buNone/>
              <a:defRPr sz="2067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tittel</a:t>
            </a:r>
          </a:p>
        </p:txBody>
      </p:sp>
      <p:pic>
        <p:nvPicPr>
          <p:cNvPr id="7" name="Picture 2" descr="Z:\Norges Bank\nbimppt\2014\NorgesBank_logobank\Screen_versions\Screen_png_versions\rgb_NB_H_bokmaal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2800" y="4125384"/>
            <a:ext cx="5158317" cy="522816"/>
          </a:xfrm>
        </p:spPr>
        <p:txBody>
          <a:bodyPr/>
          <a:lstStyle>
            <a:lvl1pPr marL="167" indent="0">
              <a:buNone/>
              <a:defRPr sz="1600">
                <a:solidFill>
                  <a:schemeClr val="bg1"/>
                </a:solidFill>
              </a:defRPr>
            </a:lvl1pPr>
            <a:lvl2pPr marL="647984" indent="0">
              <a:buNone/>
              <a:defRPr>
                <a:solidFill>
                  <a:schemeClr val="bg1"/>
                </a:solidFill>
              </a:defRPr>
            </a:lvl2pPr>
            <a:lvl3pPr marL="1175971" indent="0">
              <a:buNone/>
              <a:defRPr>
                <a:solidFill>
                  <a:schemeClr val="bg1"/>
                </a:solidFill>
              </a:defRPr>
            </a:lvl3pPr>
            <a:lvl4pPr marL="1703957" indent="0">
              <a:buNone/>
              <a:defRPr>
                <a:solidFill>
                  <a:schemeClr val="bg1"/>
                </a:solidFill>
              </a:defRPr>
            </a:lvl4pPr>
            <a:lvl5pPr marL="22319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654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46399"/>
            <a:ext cx="12192000" cy="3755939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66400" y="1353600"/>
            <a:ext cx="11059200" cy="921600"/>
          </a:xfrm>
        </p:spPr>
        <p:txBody>
          <a:bodyPr anchor="t" anchorCtr="0"/>
          <a:lstStyle>
            <a:lvl1pPr>
              <a:defRPr cap="all" baseline="0"/>
            </a:lvl1pPr>
          </a:lstStyle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246400"/>
            <a:ext cx="12192000" cy="324000"/>
          </a:xfrm>
          <a:blipFill>
            <a:blip r:embed="rId2"/>
            <a:stretch>
              <a:fillRect/>
            </a:stretch>
          </a:blipFill>
        </p:spPr>
        <p:txBody>
          <a:bodyPr lIns="424800" tIns="72000" rIns="1080000"/>
          <a:lstStyle>
            <a:lvl1pPr>
              <a:defRPr lang="da-DK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da-DK" dirty="0"/>
              <a:t>Klik for at indsætte overskrift i en linje</a:t>
            </a:r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565151" y="284163"/>
            <a:ext cx="1105958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000" b="1" dirty="0">
                <a:solidFill>
                  <a:srgbClr val="10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Research Centre</a:t>
            </a:r>
          </a:p>
          <a:p>
            <a:pPr algn="l">
              <a:lnSpc>
                <a:spcPts val="3000"/>
              </a:lnSpc>
            </a:pPr>
            <a:r>
              <a:rPr lang="da-DK" sz="3000" b="1" dirty="0">
                <a:solidFill>
                  <a:srgbClr val="10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Copenhagen Business School</a:t>
            </a:r>
          </a:p>
        </p:txBody>
      </p:sp>
      <p:sp>
        <p:nvSpPr>
          <p:cNvPr id="22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2400" y="7850328"/>
            <a:ext cx="26832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752DA9-8A1D-4AEB-ABC6-6AB9042D7DEE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23" name="Pladsholder til sidefod 3" hidden="1"/>
          <p:cNvSpPr>
            <a:spLocks noGrp="1"/>
          </p:cNvSpPr>
          <p:nvPr>
            <p:ph type="ftr" sz="quarter" idx="11"/>
          </p:nvPr>
        </p:nvSpPr>
        <p:spPr>
          <a:xfrm>
            <a:off x="10168434" y="7434064"/>
            <a:ext cx="1460533" cy="31541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2400" y="8001528"/>
            <a:ext cx="26832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2336693" y="0"/>
            <a:ext cx="2448000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Gitter- og hjælpelinjer</a:t>
            </a:r>
          </a:p>
          <a:p>
            <a:pPr algn="l"/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For at se gitter- og hjælpelinjer</a:t>
            </a:r>
          </a:p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Klik på </a:t>
            </a:r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Vis</a:t>
            </a:r>
          </a:p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Vælg </a:t>
            </a:r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Gitterlinjer </a:t>
            </a:r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og/eller </a:t>
            </a:r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Hjælpelinjer</a:t>
            </a:r>
          </a:p>
          <a:p>
            <a:pPr algn="l"/>
            <a:endParaRPr lang="da-DK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Tip</a:t>
            </a:r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: Alt + F9 for hurtig visning af hjælpelinjer</a:t>
            </a:r>
          </a:p>
          <a:p>
            <a:pPr algn="l"/>
            <a:endParaRPr lang="da-DK" sz="9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kstboks 15"/>
          <p:cNvSpPr txBox="1"/>
          <p:nvPr userDrawn="1"/>
        </p:nvSpPr>
        <p:spPr>
          <a:xfrm>
            <a:off x="12336693" y="2570400"/>
            <a:ext cx="2448000" cy="498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Forsider:</a:t>
            </a:r>
          </a:p>
          <a:p>
            <a:pPr algn="l"/>
            <a:r>
              <a:rPr lang="da-DK" sz="900" b="0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Husk at der er mulighed for at</a:t>
            </a:r>
          </a:p>
          <a:p>
            <a:pPr algn="l"/>
            <a:r>
              <a:rPr lang="da-DK" sz="900" b="0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vælge mellem 6 forsideslides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12336000" y="3823878"/>
            <a:ext cx="2976693" cy="3034122"/>
            <a:chOff x="9252000" y="3823878"/>
            <a:chExt cx="2232520" cy="3034122"/>
          </a:xfrm>
        </p:grpSpPr>
        <p:sp>
          <p:nvSpPr>
            <p:cNvPr id="19" name="Tekstboks 18"/>
            <p:cNvSpPr txBox="1"/>
            <p:nvPr userDrawn="1"/>
          </p:nvSpPr>
          <p:spPr>
            <a:xfrm>
              <a:off x="9252520" y="3823878"/>
              <a:ext cx="2232000" cy="144016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Valgfrit:</a:t>
              </a:r>
              <a:b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</a:b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Indsætte Sidehoved og sidefod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Indsæt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 topmenuen 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Sidehoved og Sidefod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Tjek om der er sat hak i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Dato og klokkeslæt - Opdater automatisk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og i 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Diasnummer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ønsket indhold i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Sidefod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7.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Anvend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på alle eller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Anvend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hvis det kun skal være på et enkelt slide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000" y="5329522"/>
              <a:ext cx="2211808" cy="152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A9279-E1AE-4E82-9FE8-C1E2C58795D2}"/>
              </a:ext>
            </a:extLst>
          </p:cNvPr>
          <p:cNvGrpSpPr/>
          <p:nvPr userDrawn="1"/>
        </p:nvGrpSpPr>
        <p:grpSpPr>
          <a:xfrm>
            <a:off x="335360" y="6093298"/>
            <a:ext cx="2400267" cy="648071"/>
            <a:chOff x="168626" y="6037617"/>
            <a:chExt cx="1955102" cy="796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72D3B3-2135-463A-B850-7244D59EE3F2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13CA90D1-DD8E-4C5F-97C9-7687391F90BF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44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66399" y="1354139"/>
            <a:ext cx="11059200" cy="4645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CA77-69DE-4745-BD74-869A9DC0B87E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C3E981-8200-43A2-B191-3359B28DFE97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0DA1C2-0CF5-4379-A5E6-809000442958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2" name="Billede 14">
              <a:extLst>
                <a:ext uri="{FF2B5EF4-FFF2-40B4-BE49-F238E27FC236}">
                  <a16:creationId xmlns:a16="http://schemas.microsoft.com/office/drawing/2014/main" id="{FAEDA180-C10A-4166-891C-7436A9001E23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265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n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567267" y="1354138"/>
            <a:ext cx="11057467" cy="432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566400" y="5749200"/>
            <a:ext cx="110592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/>
              <a:t>Klik for at indsætte note</a:t>
            </a: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566400" y="5876352"/>
            <a:ext cx="11058333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/>
              <a:t>Klik for at indsætte kilde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69EF69-E334-43C3-B6EE-52680CE96AAF}" type="datetime2">
              <a:rPr lang="da-DK" smtClean="0"/>
              <a:pPr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12336693" y="5790396"/>
            <a:ext cx="2448000" cy="260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Valgfrit at vælge note og kilde: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2CA496-7454-4C7A-8B5A-4D8FC0DB0750}"/>
              </a:ext>
            </a:extLst>
          </p:cNvPr>
          <p:cNvGrpSpPr/>
          <p:nvPr userDrawn="1"/>
        </p:nvGrpSpPr>
        <p:grpSpPr>
          <a:xfrm>
            <a:off x="335360" y="6093297"/>
            <a:ext cx="2400267" cy="597579"/>
            <a:chOff x="168626" y="6037617"/>
            <a:chExt cx="1955102" cy="7962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FC5666-F8D8-4A39-9F83-A90A4B0AC22C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8" name="Billede 14">
              <a:extLst>
                <a:ext uri="{FF2B5EF4-FFF2-40B4-BE49-F238E27FC236}">
                  <a16:creationId xmlns:a16="http://schemas.microsoft.com/office/drawing/2014/main" id="{2B1FF078-A7FA-4D60-B399-4D2A00007482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667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567267" y="1352550"/>
            <a:ext cx="11057467" cy="360000"/>
          </a:xfrm>
        </p:spPr>
        <p:txBody>
          <a:bodyPr tIns="0" rIns="0"/>
          <a:lstStyle>
            <a:lvl1pPr>
              <a:spcBef>
                <a:spcPts val="0"/>
              </a:spcBef>
              <a:defRPr sz="1400" b="1"/>
            </a:lvl1pPr>
          </a:lstStyle>
          <a:p>
            <a:pPr lvl="0"/>
            <a:r>
              <a:rPr lang="da-DK" dirty="0"/>
              <a:t>Klik for at indsætte figurtitel i en linje</a:t>
            </a:r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567267" y="1713600"/>
            <a:ext cx="11057467" cy="396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566400" y="5749200"/>
            <a:ext cx="110592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/>
              <a:t>Klik for at indsætte note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66400" y="5876352"/>
            <a:ext cx="11058333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da-DK" dirty="0"/>
              <a:t>Klik for at indsætte kilde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15E6-9AFB-483C-95A5-53738360319C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2" name="Tekstboks 1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3" name="Gruppe 1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Afrundet rektangel 1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3819C-50CE-49E7-92E3-E6D1EE2C31ED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A4C153-08CF-4FE5-8398-5EFE5683E92A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8" name="Billede 14">
              <a:extLst>
                <a:ext uri="{FF2B5EF4-FFF2-40B4-BE49-F238E27FC236}">
                  <a16:creationId xmlns:a16="http://schemas.microsoft.com/office/drawing/2014/main" id="{203060FE-8BAC-4926-B740-D0D3D5CBEED4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8AF69A-C298-4CCF-B1CD-E24131E767E8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på verden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erden" descr="verdens-kort_2012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284288"/>
            <a:ext cx="12187767" cy="55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567267" y="1354139"/>
            <a:ext cx="11057467" cy="4645025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AED-6B96-4C52-AB46-9BC10B0BAF00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25384D-3187-47BE-A7B3-121DDF9FA9C6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23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1354139"/>
            <a:ext cx="54288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353601"/>
            <a:ext cx="54288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5087-55CD-48A2-9BD1-62D425259A3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8BCC99-729D-48DD-A0FA-FC9D55DCDF08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4CA199-97D2-4828-96DC-68053B31F078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7" name="Billede 14">
              <a:extLst>
                <a:ext uri="{FF2B5EF4-FFF2-40B4-BE49-F238E27FC236}">
                  <a16:creationId xmlns:a16="http://schemas.microsoft.com/office/drawing/2014/main" id="{2EDB8B41-6592-4470-98CC-A10720E2FF35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88D059-1E6A-4712-ADFC-7DCE6F093CD4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64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1354139"/>
            <a:ext cx="54288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191251" y="1352550"/>
            <a:ext cx="54288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B9-6A3C-4852-9B37-D7B1782573E3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12336693" y="0"/>
            <a:ext cx="2592288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l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l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l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l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12336693" y="2570400"/>
            <a:ext cx="2448000" cy="2154744"/>
            <a:chOff x="9252520" y="2570400"/>
            <a:chExt cx="1836000" cy="2154744"/>
          </a:xfrm>
        </p:grpSpPr>
        <p:sp>
          <p:nvSpPr>
            <p:cNvPr id="16" name="Tekstboks 15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6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Afrundet rektangel 18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26FECC-AB14-4F75-BB10-00CAE93EBAC2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E9BA-EF85-4C7F-A593-83EA393402A9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2" name="Billede 14">
              <a:extLst>
                <a:ext uri="{FF2B5EF4-FFF2-40B4-BE49-F238E27FC236}">
                  <a16:creationId xmlns:a16="http://schemas.microsoft.com/office/drawing/2014/main" id="{1B68D93C-A495-4A90-9920-249890DF8FA9}"/>
                </a:ext>
              </a:extLst>
            </p:cNvPr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797F4-22E6-4D73-BC76-A74BC30E7496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89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566400" y="1352550"/>
            <a:ext cx="54288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353601"/>
            <a:ext cx="54288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0F3B-6826-4244-ACD7-181EAC38B65E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12336693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l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l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l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l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1620688" y="3048030"/>
              <a:ext cx="358775" cy="236537"/>
              <a:chOff x="-1620688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20688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1620688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2772027" y="2570400"/>
            <a:ext cx="2448000" cy="2154744"/>
            <a:chOff x="9252520" y="2570400"/>
            <a:chExt cx="1836000" cy="2154744"/>
          </a:xfrm>
        </p:grpSpPr>
        <p:sp>
          <p:nvSpPr>
            <p:cNvPr id="17" name="Tekstboks 16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pe 18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E108F6-F5CB-4189-AED7-F8AB90A58D25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B15798-6722-4C94-9B4A-A99EC25559EE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4" name="Billede 14">
              <a:extLst>
                <a:ext uri="{FF2B5EF4-FFF2-40B4-BE49-F238E27FC236}">
                  <a16:creationId xmlns:a16="http://schemas.microsoft.com/office/drawing/2014/main" id="{334C5569-604A-4B46-BD07-40E9FE6ED4BD}"/>
                </a:ext>
              </a:extLst>
            </p:cNvPr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D31F03-A938-4D9A-B7B0-D89B8B086B7C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2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A86B-453C-4224-8C03-6A6C7863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908C-8E90-4484-9530-946410163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F05FC-1A8B-4713-B8A5-4C9221A6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9C9C1-55B9-4BEE-AB3C-7E653A69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7DFBE-B726-428D-AC75-FFADA25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7FCE3-7D07-49FE-9EBF-4D7628F5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572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566400" y="1352550"/>
            <a:ext cx="54288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191251" y="1352550"/>
            <a:ext cx="54288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4624-34C5-45E4-91C7-E71BF5C00064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2772027" y="0"/>
            <a:ext cx="2592288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Valg af layout: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Billeder kan stå til højre og venstre. Der kan også være 2 billeder ved siden af hinanden.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772027" y="2570400"/>
            <a:ext cx="2448000" cy="2154744"/>
            <a:chOff x="9252520" y="2570400"/>
            <a:chExt cx="1836000" cy="2154744"/>
          </a:xfrm>
        </p:grpSpPr>
        <p:sp>
          <p:nvSpPr>
            <p:cNvPr id="12" name="Tekstboks 11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e 13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Afrundet rektangel 15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52624B-CFEF-4FF0-9AF4-FF4375A2C0D6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137F27-E897-4D92-ACCD-08142FA44BB0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9" name="Billede 14">
              <a:extLst>
                <a:ext uri="{FF2B5EF4-FFF2-40B4-BE49-F238E27FC236}">
                  <a16:creationId xmlns:a16="http://schemas.microsoft.com/office/drawing/2014/main" id="{45FE0332-EF3F-4DB4-8AC3-E2779B25A8BB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EBB18F-2160-4D3A-BAB2-34BE857CFAB9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27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1354139"/>
            <a:ext cx="54288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191251" y="1352550"/>
            <a:ext cx="6000000" cy="550545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AF65-B729-43E8-BC27-714843E3E1F1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12336693" y="0"/>
            <a:ext cx="2592288" cy="476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Udskifte billeder:</a:t>
            </a:r>
          </a:p>
          <a:p>
            <a:pPr algn="l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Der er frit valg mellem 16 billeder. Se slides med flere billeder.</a:t>
            </a:r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12336693" y="2570400"/>
            <a:ext cx="2448000" cy="2154744"/>
            <a:chOff x="9252520" y="2570400"/>
            <a:chExt cx="1836000" cy="2154744"/>
          </a:xfrm>
        </p:grpSpPr>
        <p:sp>
          <p:nvSpPr>
            <p:cNvPr id="17" name="Tekstboks 16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da-DK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da-DK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da-DK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pe 18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9E5C99-87CB-4C58-AAD0-6C2F8865B814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0CF216-70C7-4E5E-9FE6-97E89F17DB14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4" name="Billede 14">
              <a:extLst>
                <a:ext uri="{FF2B5EF4-FFF2-40B4-BE49-F238E27FC236}">
                  <a16:creationId xmlns:a16="http://schemas.microsoft.com/office/drawing/2014/main" id="{F288628D-4CFE-4025-89CB-AE0DAB79B1C7}"/>
                </a:ext>
              </a:extLst>
            </p:cNvPr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7487C8-9573-408C-A57D-83EA90F8532D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98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400" y="1354138"/>
            <a:ext cx="11059200" cy="133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2400" y="7850328"/>
            <a:ext cx="26832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752DA9-8A1D-4AEB-ABC6-6AB9042D7DEE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2400" y="8001528"/>
            <a:ext cx="26832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5" y="6044115"/>
            <a:ext cx="2029545" cy="633885"/>
          </a:xfrm>
          <a:prstGeom prst="rect">
            <a:avLst/>
          </a:prstGeom>
        </p:spPr>
      </p:pic>
      <p:grpSp>
        <p:nvGrpSpPr>
          <p:cNvPr id="9" name="Gruppe 8"/>
          <p:cNvGrpSpPr/>
          <p:nvPr userDrawn="1"/>
        </p:nvGrpSpPr>
        <p:grpSpPr>
          <a:xfrm>
            <a:off x="-2160918" y="3240000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692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Skilleblad: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Underpunkter valgfri</a:t>
            </a: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67267" y="3240000"/>
            <a:ext cx="11059200" cy="2102400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38823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400" y="1354138"/>
            <a:ext cx="11059200" cy="1331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overskrift i en, to eller tre linjer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2400" y="7850328"/>
            <a:ext cx="2683200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F2DE19C-D4CC-41BB-9435-B6A1AB59231A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2400" y="8001528"/>
            <a:ext cx="2683200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6" y="6116399"/>
            <a:ext cx="2029545" cy="561600"/>
          </a:xfrm>
          <a:prstGeom prst="rect">
            <a:avLst/>
          </a:prstGeom>
        </p:spPr>
      </p:pic>
      <p:grpSp>
        <p:nvGrpSpPr>
          <p:cNvPr id="10" name="Gruppe 9"/>
          <p:cNvGrpSpPr/>
          <p:nvPr userDrawn="1"/>
        </p:nvGrpSpPr>
        <p:grpSpPr>
          <a:xfrm>
            <a:off x="-2160918" y="3240000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548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dirty="0">
                <a:solidFill>
                  <a:schemeClr val="bg1">
                    <a:lumMod val="50000"/>
                  </a:schemeClr>
                </a:solidFill>
              </a:rPr>
              <a:t>Skilleblad:</a:t>
            </a: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  <a:p>
            <a:pPr algn="r"/>
            <a:endParaRPr lang="da-DK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dirty="0">
                <a:solidFill>
                  <a:schemeClr val="bg1">
                    <a:lumMod val="50000"/>
                  </a:schemeClr>
                </a:solidFill>
              </a:rPr>
              <a:t>Underpunkter valgfri</a:t>
            </a:r>
          </a:p>
        </p:txBody>
      </p:sp>
      <p:sp>
        <p:nvSpPr>
          <p:cNvPr id="16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67267" y="3240000"/>
            <a:ext cx="11059200" cy="2102400"/>
          </a:xfrm>
        </p:spPr>
        <p:txBody>
          <a:bodyPr t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D82E67-B812-4394-832A-D7BFD33D4AF7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B774A8-2E2E-4296-BBE4-C8B69F4BAD75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9" name="Billede 14">
              <a:extLst>
                <a:ext uri="{FF2B5EF4-FFF2-40B4-BE49-F238E27FC236}">
                  <a16:creationId xmlns:a16="http://schemas.microsoft.com/office/drawing/2014/main" id="{D5A6E34D-8D91-464F-86BF-B0EBF89AABB7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67267" y="1352550"/>
            <a:ext cx="54288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00" y="1353600"/>
            <a:ext cx="54288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D2C0-C550-46E0-8D3A-87706B09F08C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0CEA1-E9E8-42B2-A8AC-81AE51DE09CE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45B1FC-96FE-48CE-B740-5899FCB47C0D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9" name="Billede 14">
              <a:extLst>
                <a:ext uri="{FF2B5EF4-FFF2-40B4-BE49-F238E27FC236}">
                  <a16:creationId xmlns:a16="http://schemas.microsoft.com/office/drawing/2014/main" id="{6B241136-03A2-4CBB-8EB6-E378AAA944A3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2CBF39-434B-419C-BFB3-525B930F2379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69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67267" y="1352550"/>
            <a:ext cx="54288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00" y="1353600"/>
            <a:ext cx="54288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3CE-3311-4CD6-801B-DD1B5DD541AB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9" name="Tekstboks 8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0" name="Gruppe 9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Afrundet rektangel 11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3" name="Tekstboks 12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9EF6C-68DA-4539-AB68-C6A5A8BC3C34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537A6C-126E-4DED-9163-B92AD56281E5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8" name="Billede 14">
              <a:extLst>
                <a:ext uri="{FF2B5EF4-FFF2-40B4-BE49-F238E27FC236}">
                  <a16:creationId xmlns:a16="http://schemas.microsoft.com/office/drawing/2014/main" id="{E16241E1-D587-4581-B989-FB5ABFA03823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1D513B-B39D-4F83-85AD-D480C294731F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27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67267" y="1352550"/>
            <a:ext cx="3552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318000" y="1353600"/>
            <a:ext cx="3552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8073600" y="1353600"/>
            <a:ext cx="3552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D2C0-C550-46E0-8D3A-87706B09F08C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F3A10-02C5-4276-B06F-3A25B5DC3C28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057647-B055-4968-8951-774D22A26BDD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0" name="Billede 14">
              <a:extLst>
                <a:ext uri="{FF2B5EF4-FFF2-40B4-BE49-F238E27FC236}">
                  <a16:creationId xmlns:a16="http://schemas.microsoft.com/office/drawing/2014/main" id="{34D37DE4-4F6F-45FF-88D5-9AD3AC3C2C58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B8295-161D-423B-A4AE-0C2CD453CCFC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28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1A5A-C5B4-4094-A958-32FF07F6CCDA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67267" y="1352550"/>
            <a:ext cx="3552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318000" y="1353600"/>
            <a:ext cx="3552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8073600" y="1353600"/>
            <a:ext cx="3552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39D21-64BE-4751-A4C8-2A5FB007F45C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9D2A6E-34EE-414A-81CB-063EBAC507A0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0" name="Billede 14">
              <a:extLst>
                <a:ext uri="{FF2B5EF4-FFF2-40B4-BE49-F238E27FC236}">
                  <a16:creationId xmlns:a16="http://schemas.microsoft.com/office/drawing/2014/main" id="{B8154613-C5E1-47EE-8F71-5D2A1DD557C4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6ED179-C6C9-49CD-828B-CE5BA2521E34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8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567267" y="1352548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565151" y="3736800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92000" y="1352549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6192000" y="3736800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8526-90B9-44B4-A22E-57445E7B312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0B070D-B089-44DC-A70B-326B179FF7C8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625D09-319A-4D9F-BAE1-E71E37AD2A85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9" name="Billede 14">
              <a:extLst>
                <a:ext uri="{FF2B5EF4-FFF2-40B4-BE49-F238E27FC236}">
                  <a16:creationId xmlns:a16="http://schemas.microsoft.com/office/drawing/2014/main" id="{0AA12C6C-DC19-434B-A5D8-1F987D521301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B725B-4288-4469-A40A-0AD4D8FF29C6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09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23EE-E20E-4A39-9C2A-0A6D8ACA20BF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567267" y="1352548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565151" y="3736800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92000" y="1352549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6192000" y="3736800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6CCBE9-6D45-4047-B9F6-10AB8F910E39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F249F7-FB6D-42CC-983C-C05C7BD6468B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2" name="Billede 14">
              <a:extLst>
                <a:ext uri="{FF2B5EF4-FFF2-40B4-BE49-F238E27FC236}">
                  <a16:creationId xmlns:a16="http://schemas.microsoft.com/office/drawing/2014/main" id="{FDE8C3E9-3695-4A7E-88A4-326CAB97232C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AE7C4C-D4BA-4AB7-BBC8-39F280548D63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BADA-860E-4E51-8F45-1A2B2DA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3F03B-F754-4291-A760-31E15EDD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44C0E-4CC7-4B09-8836-5CBD6DE7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2DE6A-AE58-4EAC-AD45-51A234FDB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8BB0B-B8A1-43D2-881F-53BD1A343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AAFF1-5726-45B0-A0A3-C608C35A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7387-02D8-4E11-920D-DE759330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60817-1876-4997-AAE2-8CF7F465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18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567267" y="1352548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565151" y="3736800"/>
            <a:ext cx="110592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92000" y="1352549"/>
            <a:ext cx="54288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C1-7B6A-449B-81B1-CD8AEB229FE7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15702A-1D0E-4F89-A025-BF880F397937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C41645-E4BA-4299-AD89-E8E09E4B98FB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0" name="Billede 14">
              <a:extLst>
                <a:ext uri="{FF2B5EF4-FFF2-40B4-BE49-F238E27FC236}">
                  <a16:creationId xmlns:a16="http://schemas.microsoft.com/office/drawing/2014/main" id="{01B2D156-714D-497C-AEF1-AFCE50AD2A47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357E3-6532-432E-AD74-46526C46D17B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95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561-7855-4C62-9D02-6A0B5A895967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10" name="Tekstboks 9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1" name="Gruppe 10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Afrundet rektangel 12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567267" y="1352548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565151" y="3736800"/>
            <a:ext cx="110592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92000" y="1352549"/>
            <a:ext cx="54288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D1078F-E24D-424B-A16C-87C42D246281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35CE97-100E-43FC-A8AA-5EE1513074A9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0" name="Billede 14">
              <a:extLst>
                <a:ext uri="{FF2B5EF4-FFF2-40B4-BE49-F238E27FC236}">
                  <a16:creationId xmlns:a16="http://schemas.microsoft.com/office/drawing/2014/main" id="{1008A553-256A-4F49-B9CF-7F07AABEA1B6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B34BD1-5AED-40FC-9781-BEB1E4245CB1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48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1" y="1352550"/>
            <a:ext cx="55536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1" y="2073600"/>
            <a:ext cx="532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6072000" y="1353600"/>
            <a:ext cx="55536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6072000" y="2073600"/>
            <a:ext cx="5328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2073600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6131BA-DCB6-47A1-B77C-602F127112C1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8CD8FA-6948-4CAC-8008-A02AC4B1F3F3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9" name="Billede 14">
              <a:extLst>
                <a:ext uri="{FF2B5EF4-FFF2-40B4-BE49-F238E27FC236}">
                  <a16:creationId xmlns:a16="http://schemas.microsoft.com/office/drawing/2014/main" id="{BD1464F5-0296-4FAF-80F9-69C8FACA8E6D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A056FB-C8CF-4414-9A55-74B0C1C0BA7F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86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1" y="1352550"/>
            <a:ext cx="372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1" y="2073600"/>
            <a:ext cx="350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4276800" y="1353600"/>
            <a:ext cx="372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4276800" y="2073600"/>
            <a:ext cx="350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7200" y="1352550"/>
            <a:ext cx="3720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7987200" y="2073600"/>
            <a:ext cx="350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2073600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BB0B7-E1D5-48E8-A15C-03AE6CE35DCF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51E70C-7F44-4A47-A883-B0725823A577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1" name="Billede 14">
              <a:extLst>
                <a:ext uri="{FF2B5EF4-FFF2-40B4-BE49-F238E27FC236}">
                  <a16:creationId xmlns:a16="http://schemas.microsoft.com/office/drawing/2014/main" id="{23297147-6566-4DE4-B8CC-FE554DDFE9C3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D2C1E5-72C3-4D72-99FD-B9CE4E6A2A24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71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fi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1" y="1352550"/>
            <a:ext cx="278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rgbClr val="454545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1" y="2073600"/>
            <a:ext cx="254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3307200" y="1353600"/>
            <a:ext cx="278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rgbClr val="454545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3307200" y="2073600"/>
            <a:ext cx="254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6052800" y="1352550"/>
            <a:ext cx="278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6052800" y="2073600"/>
            <a:ext cx="254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19" name="Pladsholder til tekst  8"/>
          <p:cNvSpPr>
            <a:spLocks noGrp="1"/>
          </p:cNvSpPr>
          <p:nvPr>
            <p:ph type="body" sz="quarter" idx="25" hasCustomPrompt="1"/>
          </p:nvPr>
        </p:nvSpPr>
        <p:spPr>
          <a:xfrm>
            <a:off x="8793600" y="1344327"/>
            <a:ext cx="278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8784000" y="2073600"/>
            <a:ext cx="2544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540000" indent="-180000">
              <a:spcBef>
                <a:spcPts val="500"/>
              </a:spcBef>
              <a:defRPr sz="1200"/>
            </a:lvl3pPr>
            <a:lvl4pPr marL="720000" indent="-180000">
              <a:spcBef>
                <a:spcPts val="500"/>
              </a:spcBef>
              <a:defRPr sz="10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6"/>
            <a:r>
              <a:rPr lang="da-DK" dirty="0"/>
              <a:t>8 niveau</a:t>
            </a:r>
          </a:p>
          <a:p>
            <a:pPr lvl="6"/>
            <a:r>
              <a:rPr lang="da-DK" dirty="0"/>
              <a:t>9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6FB-BFDF-4111-89BE-6EF802C8AFB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160918" y="2073600"/>
            <a:ext cx="1967947" cy="2434902"/>
            <a:chOff x="-1620688" y="1354138"/>
            <a:chExt cx="1475960" cy="2434902"/>
          </a:xfrm>
        </p:grpSpPr>
        <p:sp>
          <p:nvSpPr>
            <p:cNvPr id="11" name="Tekstboks 1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12" name="Gruppe 1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Afrundet rektangel 1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sp>
        <p:nvSpPr>
          <p:cNvPr id="15" name="Tekstboks 14"/>
          <p:cNvSpPr txBox="1"/>
          <p:nvPr userDrawn="1"/>
        </p:nvSpPr>
        <p:spPr>
          <a:xfrm>
            <a:off x="-2772027" y="0"/>
            <a:ext cx="2592288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da-DK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da-DK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F19C9B-A373-4702-B4B7-700A14465FF8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261EC4-5E2E-4495-9C99-04B00E607C8C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23" name="Billede 14">
              <a:extLst>
                <a:ext uri="{FF2B5EF4-FFF2-40B4-BE49-F238E27FC236}">
                  <a16:creationId xmlns:a16="http://schemas.microsoft.com/office/drawing/2014/main" id="{D7F679DB-D644-4B12-B007-96B963D21C05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98FF2-A15F-40A3-BC04-E0DDD60D2043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70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F1-8082-4C38-B6BF-8331BBFC13A4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65151" y="284163"/>
            <a:ext cx="1105958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da-DK" sz="3000" dirty="0">
                <a:latin typeface="Nationalbank" panose="020B0503040000020004" pitchFamily="2" charset="0"/>
              </a:rPr>
              <a:t>DANMARKS</a:t>
            </a:r>
            <a:br>
              <a:rPr lang="da-DK" sz="3000" dirty="0">
                <a:latin typeface="Nationalbank" panose="020B0503040000020004" pitchFamily="2" charset="0"/>
              </a:rPr>
            </a:br>
            <a:r>
              <a:rPr lang="da-DK" sz="3000" dirty="0">
                <a:latin typeface="Nationalbank" panose="020B0503040000020004" pitchFamily="2" charset="0"/>
              </a:rPr>
              <a:t>NATIONALBANK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1" y="1352550"/>
            <a:ext cx="11058736" cy="4644000"/>
          </a:xfrm>
          <a:prstGeom prst="rect">
            <a:avLst/>
          </a:prstGeom>
        </p:spPr>
        <p:txBody>
          <a:bodyPr tIns="0" r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000" b="1" cap="all" baseline="0">
                <a:latin typeface="Nationalbank" panose="020B0503040000020004" pitchFamily="2" charset="0"/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BBDFA0-CA72-42F5-AC71-558B8F886667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6573B-4D81-4EB5-87E4-CE11F40B1A5D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0" name="Billede 14">
              <a:extLst>
                <a:ext uri="{FF2B5EF4-FFF2-40B4-BE49-F238E27FC236}">
                  <a16:creationId xmlns:a16="http://schemas.microsoft.com/office/drawing/2014/main" id="{0A83276D-2B1A-4AF1-BDE4-284CEEAFAB53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6BB4EF-0CF5-4841-B191-67E60E36FB62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97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9BCC-FEA2-4399-95A4-228F720B6D4D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160918" y="1354138"/>
            <a:ext cx="1967947" cy="2434902"/>
            <a:chOff x="-1620688" y="1354138"/>
            <a:chExt cx="1475960" cy="2434902"/>
          </a:xfrm>
        </p:grpSpPr>
        <p:sp>
          <p:nvSpPr>
            <p:cNvPr id="7" name="Tekstboks 6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 for at gå frem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i tekst-niveauer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Klik for at indsætte tekst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Andet niveau</a:t>
              </a: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da-DK" sz="800" b="0" dirty="0">
                  <a:solidFill>
                    <a:schemeClr val="bg1">
                      <a:lumMod val="50000"/>
                    </a:schemeClr>
                  </a:solidFill>
                </a:rPr>
                <a:t>Tredje niveau</a:t>
              </a: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Fjerde niveau</a:t>
              </a: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da-DK" sz="600" b="0" dirty="0">
                  <a:solidFill>
                    <a:schemeClr val="bg1">
                      <a:lumMod val="50000"/>
                    </a:schemeClr>
                  </a:solidFill>
                </a:rPr>
                <a:t>Femte niveau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For at gå tilbage i tekst-niveauer,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da-DK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Alternativt kan</a:t>
              </a:r>
            </a:p>
            <a:p>
              <a:pPr algn="r"/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</a:rPr>
                <a:t>Forøg og Formindsk </a:t>
              </a:r>
            </a:p>
            <a:p>
              <a:pPr algn="r"/>
              <a:r>
                <a:rPr lang="da-DK" sz="900" b="0" dirty="0">
                  <a:solidFill>
                    <a:schemeClr val="bg1">
                      <a:lumMod val="50000"/>
                    </a:schemeClr>
                  </a:solidFill>
                </a:rPr>
                <a:t>listeniveau bruges</a:t>
              </a:r>
            </a:p>
          </p:txBody>
        </p:sp>
        <p:grpSp>
          <p:nvGrpSpPr>
            <p:cNvPr id="8" name="Gruppe 7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Afrundet rektangel 9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a-DK" sz="1000" dirty="0" err="1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604D82-9631-490A-B46B-0B0E4BD4EAED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860EC2-4DF7-4D42-B543-FAA6F1AC750E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13" name="Billede 14">
              <a:extLst>
                <a:ext uri="{FF2B5EF4-FFF2-40B4-BE49-F238E27FC236}">
                  <a16:creationId xmlns:a16="http://schemas.microsoft.com/office/drawing/2014/main" id="{BD920EE3-7200-4754-8998-27373852DA3D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2167CE-ECCC-4C5F-92AD-877074D548FC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15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E6D-03E1-4564-87BD-2A769695E6DC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547D64-A9A0-49D5-A0CF-F989F896DC0D}"/>
              </a:ext>
            </a:extLst>
          </p:cNvPr>
          <p:cNvGrpSpPr/>
          <p:nvPr userDrawn="1"/>
        </p:nvGrpSpPr>
        <p:grpSpPr>
          <a:xfrm>
            <a:off x="224835" y="6037617"/>
            <a:ext cx="2606803" cy="796290"/>
            <a:chOff x="168626" y="6037617"/>
            <a:chExt cx="1955102" cy="7962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9FA9B-A63E-4765-907A-0D62CB5682D3}"/>
                </a:ext>
              </a:extLst>
            </p:cNvPr>
            <p:cNvSpPr/>
            <p:nvPr userDrawn="1"/>
          </p:nvSpPr>
          <p:spPr>
            <a:xfrm>
              <a:off x="323528" y="6093296"/>
              <a:ext cx="1800200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HK" sz="1000" dirty="0" err="1"/>
            </a:p>
          </p:txBody>
        </p:sp>
        <p:pic>
          <p:nvPicPr>
            <p:cNvPr id="8" name="Billede 14">
              <a:extLst>
                <a:ext uri="{FF2B5EF4-FFF2-40B4-BE49-F238E27FC236}">
                  <a16:creationId xmlns:a16="http://schemas.microsoft.com/office/drawing/2014/main" id="{9DCF696F-C811-495A-875E-E0384A0A9A3B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6" y="6037617"/>
              <a:ext cx="1440180" cy="7962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0C151-EFBB-4F2B-82F3-C9139D4FA0FB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19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6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720-622C-4CC7-8F06-3152E514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6BE0F-EB1E-4B2C-A8B8-9B5CB8E2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9D81F-A673-4A43-88CC-98D8C4AD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1478-E8AC-49E4-8D28-0709731F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48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49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78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430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924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44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586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445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584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70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7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94B04-59E1-4467-BD06-384F9259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A0AE6-61B2-4DCF-9624-ED726CD4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99AA-B15B-41E8-943F-24D0D109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70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7847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564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614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3128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41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152F-E31E-429A-9948-1223C5FD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2E5E-C08E-411B-9EFC-F0DDC74B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FE3D4-0F90-41F3-8BB2-6624B86CD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1869-6A54-4617-A3A2-C3B01E7B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55119-598E-445C-9552-9A664A83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36E33-C436-4E54-9604-6F717DDF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5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1440-DE75-4B1E-BF60-65370FDE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8AB70-5C7C-424C-A0E6-7026F3CA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35010-B79D-41C7-AF66-28FA6FBCB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8BD04-1388-44FC-A597-FCE4F13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2B97C-340E-49FE-A454-FDBB5F0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A2F3F-5FED-43FE-AE37-DCFF6EB5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4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image" Target="../media/image16.emf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D63B7-5268-43B5-8C48-C141F84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27FA-4B3B-4165-8F8A-7B2F9E15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17195-C0EA-452D-8BA6-822D808C4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6F15-EFFE-4EF8-B456-C09C22561A62}" type="datetimeFigureOut">
              <a:rPr lang="sv-SE" smtClean="0"/>
              <a:t>2019-12-16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CA35-0B20-4820-B718-F6BFF20F3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3D3-02BD-4CB1-B13C-84AB64E7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9D77-D6B8-4EA3-B8D3-4102FB488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0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BD86D-899D-E24E-8DDA-5476B84CF8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6663" y="6154784"/>
            <a:ext cx="3535087" cy="7032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1882"/>
            <a:ext cx="10515600" cy="4330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7545" y="6527698"/>
            <a:ext cx="1048905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12.12.2019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800" y="6312747"/>
            <a:ext cx="8643600" cy="207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Anneli Tuominen /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6450" y="6527698"/>
            <a:ext cx="387350" cy="225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529A56-80A6-0041-ADBC-E6A6E7BC324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9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C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16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Lucida Grande" panose="020B06000405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2C7399"/>
            </a:gs>
            <a:gs pos="100000">
              <a:srgbClr val="7BB6CE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12800" y="393600"/>
            <a:ext cx="10557933" cy="63607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2800" y="1270001"/>
            <a:ext cx="10557933" cy="480483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Picture 2" descr="Z:\Norges Bank\nbimppt\2014\NorgesBank_logobank\Screen_versions\Screen_png_versions\rgb_NB_H_bokmaal_ne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57" y="6109138"/>
            <a:ext cx="2481943" cy="7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991" indent="-359824" algn="l" defTabSz="121917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2133" kern="1200">
          <a:solidFill>
            <a:schemeClr val="bg1"/>
          </a:solidFill>
          <a:latin typeface="+mn-lt"/>
          <a:ea typeface="+mn-ea"/>
          <a:cs typeface="+mn-cs"/>
        </a:defRPr>
      </a:lvl1pPr>
      <a:lvl2pPr marL="1007975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867" kern="1200">
          <a:solidFill>
            <a:schemeClr val="bg1"/>
          </a:solidFill>
          <a:latin typeface="+mn-lt"/>
          <a:ea typeface="+mn-ea"/>
          <a:cs typeface="+mn-cs"/>
        </a:defRPr>
      </a:lvl2pPr>
      <a:lvl3pPr marL="1535962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2063948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67" kern="1200">
          <a:solidFill>
            <a:schemeClr val="bg1"/>
          </a:solidFill>
          <a:latin typeface="+mn-lt"/>
          <a:ea typeface="+mn-ea"/>
          <a:cs typeface="+mn-cs"/>
        </a:defRPr>
      </a:lvl4pPr>
      <a:lvl5pPr marL="2591935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016" y="6264655"/>
            <a:ext cx="633985" cy="5933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3363" y="410133"/>
            <a:ext cx="9964440" cy="636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3363" y="1524001"/>
            <a:ext cx="9964440" cy="46141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534053" y="6391749"/>
            <a:ext cx="1440000" cy="266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733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86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359991" indent="-359824" algn="l" defTabSz="121917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007975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535962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063948" indent="-359991" algn="l" defTabSz="121917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591935" indent="-359991" algn="l" defTabSz="121917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6400" y="291600"/>
            <a:ext cx="11059200" cy="813600"/>
          </a:xfrm>
          <a:prstGeom prst="rect">
            <a:avLst/>
          </a:prstGeom>
        </p:spPr>
        <p:txBody>
          <a:bodyPr vert="horz" lIns="0" tIns="0" rIns="1080000" bIns="0" rtlCol="0" anchor="b" anchorCtr="0">
            <a:noAutofit/>
          </a:bodyPr>
          <a:lstStyle/>
          <a:p>
            <a:r>
              <a:rPr lang="da-DK" dirty="0"/>
              <a:t>Klik for at indsætte overskrift i en eller to linjer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6400" y="1353599"/>
            <a:ext cx="11059200" cy="4644000"/>
          </a:xfrm>
          <a:prstGeom prst="rect">
            <a:avLst/>
          </a:prstGeom>
        </p:spPr>
        <p:txBody>
          <a:bodyPr vert="horz" lIns="0" tIns="72000" rIns="1080000" bIns="0" rtlCol="0">
            <a:noAutofit/>
          </a:bodyPr>
          <a:lstStyle/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942400" y="6274800"/>
            <a:ext cx="2683200" cy="15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B56D4239-6542-4590-BF34-32A96CC92676}" type="datetime2">
              <a:rPr lang="da-DK" smtClean="0"/>
              <a:t>16. december 2019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3"/>
          </p:nvPr>
        </p:nvSpPr>
        <p:spPr>
          <a:xfrm>
            <a:off x="10168434" y="7434064"/>
            <a:ext cx="1460533" cy="315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942400" y="6426000"/>
            <a:ext cx="26832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6" y="6116399"/>
            <a:ext cx="2029545" cy="561600"/>
          </a:xfrm>
          <a:prstGeom prst="rect">
            <a:avLst/>
          </a:prstGeom>
        </p:spPr>
      </p:pic>
      <p:cxnSp>
        <p:nvCxnSpPr>
          <p:cNvPr id="9" name="Lige forbindelse 8"/>
          <p:cNvCxnSpPr/>
          <p:nvPr/>
        </p:nvCxnSpPr>
        <p:spPr>
          <a:xfrm>
            <a:off x="566400" y="1191600"/>
            <a:ext cx="116352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283F03-7BDC-4E23-ADB9-1BF964085D68}"/>
              </a:ext>
            </a:extLst>
          </p:cNvPr>
          <p:cNvCxnSpPr/>
          <p:nvPr userDrawn="1"/>
        </p:nvCxnSpPr>
        <p:spPr>
          <a:xfrm>
            <a:off x="574656" y="1196752"/>
            <a:ext cx="11624733" cy="0"/>
          </a:xfrm>
          <a:prstGeom prst="line">
            <a:avLst/>
          </a:prstGeom>
          <a:ln w="25400">
            <a:solidFill>
              <a:srgbClr val="107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4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​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30400" indent="-23040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0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6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F63774-C92C-4C69-8CD0-13EFA3790164}" type="datetimeFigureOut">
              <a:rPr lang="fi-FI" smtClean="0"/>
              <a:t>16.12.2019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64EA5F-61D3-4B20-AF5F-A4192C0854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23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</a:t>
            </a:r>
            <a:r>
              <a:rPr lang="en-US" i="1" dirty="0"/>
              <a:t>Bail-in: the EU rules and their applicability in the Nordic context</a:t>
            </a:r>
            <a:endParaRPr lang="fi-FI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Kim Ristolainen </a:t>
            </a:r>
          </a:p>
          <a:p>
            <a:r>
              <a:rPr lang="fi-FI" dirty="0"/>
              <a:t>NEPR</a:t>
            </a:r>
          </a:p>
          <a:p>
            <a:r>
              <a:rPr lang="fi-FI" dirty="0"/>
              <a:t>12.12.2019</a:t>
            </a:r>
          </a:p>
        </p:txBody>
      </p:sp>
    </p:spTree>
    <p:extLst>
      <p:ext uri="{BB962C8B-B14F-4D97-AF65-F5344CB8AC3E}">
        <p14:creationId xmlns:p14="http://schemas.microsoft.com/office/powerpoint/2010/main" val="11239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Brief</a:t>
            </a:r>
            <a:r>
              <a:rPr lang="fi-FI" dirty="0"/>
              <a:t>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08622"/>
          </a:xfrm>
        </p:spPr>
        <p:txBody>
          <a:bodyPr/>
          <a:lstStyle/>
          <a:p>
            <a:r>
              <a:rPr lang="en-US" altLang="fi-FI" dirty="0">
                <a:solidFill>
                  <a:schemeClr val="tx1"/>
                </a:solidFill>
                <a:latin typeface="Arial Unicode MS" panose="020B0604020202020204" pitchFamily="34" charset="-128"/>
              </a:rPr>
              <a:t>The paper gives a comprehensive view on both the bail-in literature and also on the practical implementation of bail-in in the EU</a:t>
            </a:r>
          </a:p>
          <a:p>
            <a:r>
              <a:rPr lang="en-US" altLang="fi-FI" dirty="0">
                <a:solidFill>
                  <a:schemeClr val="tx1"/>
                </a:solidFill>
                <a:latin typeface="Arial Unicode MS" panose="020B0604020202020204" pitchFamily="34" charset="-128"/>
              </a:rPr>
              <a:t>For the first time, the bail-in approach is also discussed specifically in the Nordic context from practical and theoretical point of view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fi-FI" dirty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fi-FI" dirty="0">
                <a:solidFill>
                  <a:schemeClr val="tx1"/>
                </a:solidFill>
                <a:latin typeface="Arial Unicode MS" panose="020B0604020202020204" pitchFamily="34" charset="-128"/>
              </a:rPr>
              <a:t>To summarize the Nordic context, banks and authorities are well-advanced in the resolution planning, but the systemic nature of possible problems in the Nordic financial sector raises uncertainty regarding the effects of bail-in and the need for a bailout nevertheless.</a:t>
            </a:r>
          </a:p>
          <a:p>
            <a:endParaRPr lang="en-US" altLang="fi-FI" dirty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02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Scepticism</a:t>
            </a:r>
            <a:r>
              <a:rPr lang="fi-FI" b="1" dirty="0"/>
              <a:t> </a:t>
            </a:r>
            <a:r>
              <a:rPr lang="fi-FI" b="1" dirty="0" err="1"/>
              <a:t>towards</a:t>
            </a:r>
            <a:r>
              <a:rPr lang="fi-FI" b="1" dirty="0"/>
              <a:t> </a:t>
            </a:r>
            <a:r>
              <a:rPr lang="fi-FI" b="1" dirty="0" err="1"/>
              <a:t>bail</a:t>
            </a:r>
            <a:r>
              <a:rPr lang="fi-FI" b="1" dirty="0"/>
              <a:t>-in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923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bail-in policies are really all about proper resolution, then why does it seem that it is treated as a substitute for equity rather than a complement? </a:t>
            </a:r>
          </a:p>
          <a:p>
            <a:pPr lvl="1"/>
            <a:r>
              <a:rPr lang="en-US" sz="2000" dirty="0"/>
              <a:t>Preparing for the worst without doing necessarily things to prevent it in the first place…just making something more complex and uncertain</a:t>
            </a:r>
          </a:p>
          <a:p>
            <a:pPr lvl="1"/>
            <a:r>
              <a:rPr lang="en-US" sz="2000" i="1" dirty="0"/>
              <a:t>“Anything else but equity” - </a:t>
            </a:r>
            <a:r>
              <a:rPr lang="en-US" sz="2000" u="sng" dirty="0" err="1"/>
              <a:t>Admati</a:t>
            </a:r>
            <a:r>
              <a:rPr lang="en-US" sz="2000" dirty="0"/>
              <a:t> et al. (2013)</a:t>
            </a:r>
          </a:p>
          <a:p>
            <a:pPr lvl="1"/>
            <a:r>
              <a:rPr lang="en-US" sz="2000" dirty="0"/>
              <a:t>Why equity and bail-</a:t>
            </a:r>
            <a:r>
              <a:rPr lang="en-US" sz="2000" dirty="0" err="1"/>
              <a:t>inable</a:t>
            </a:r>
            <a:r>
              <a:rPr lang="en-US" sz="2000" dirty="0"/>
              <a:t> debt are not treated separately so that probability of crisis is minimized with larger leverage requirements and on top of that bail-</a:t>
            </a:r>
            <a:r>
              <a:rPr lang="en-US" sz="2000" dirty="0" err="1"/>
              <a:t>inable</a:t>
            </a:r>
            <a:r>
              <a:rPr lang="en-US" sz="2000" dirty="0"/>
              <a:t> debt requirements to improve the resolution process if needed?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0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300047" cy="1507067"/>
          </a:xfrm>
        </p:spPr>
        <p:txBody>
          <a:bodyPr/>
          <a:lstStyle/>
          <a:p>
            <a:r>
              <a:rPr lang="en-US" dirty="0"/>
              <a:t>The good and the bad side of bail-in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Assumed benefits from bail-</a:t>
            </a:r>
            <a:r>
              <a:rPr lang="en-US" sz="1800" dirty="0" err="1"/>
              <a:t>inable</a:t>
            </a:r>
            <a:r>
              <a:rPr lang="en-US" sz="1800" dirty="0"/>
              <a:t> debt:</a:t>
            </a:r>
          </a:p>
          <a:p>
            <a:pPr lvl="1"/>
            <a:r>
              <a:rPr lang="en-US" dirty="0"/>
              <a:t>Private cost of bank equity</a:t>
            </a:r>
          </a:p>
          <a:p>
            <a:pPr lvl="2"/>
            <a:r>
              <a:rPr lang="en-US" sz="1800" u="sng" dirty="0" err="1"/>
              <a:t>Cecchetti</a:t>
            </a:r>
            <a:r>
              <a:rPr lang="en-US" sz="1800" dirty="0"/>
              <a:t> (2014) finds that since the introduction of Basel III, Banks' assets increased, lending spreads narrowed, lending standards eased, and the ratio of bank credit-to-GDP increased</a:t>
            </a:r>
          </a:p>
          <a:p>
            <a:pPr lvl="1"/>
            <a:r>
              <a:rPr lang="en-US" dirty="0"/>
              <a:t>Banks risk-taking </a:t>
            </a:r>
            <a:r>
              <a:rPr lang="en-US" dirty="0" err="1"/>
              <a:t>behaviour</a:t>
            </a:r>
            <a:r>
              <a:rPr lang="en-US" dirty="0"/>
              <a:t> declines due to knowledge of no bailout</a:t>
            </a:r>
          </a:p>
          <a:p>
            <a:pPr lvl="2"/>
            <a:r>
              <a:rPr lang="en-US" sz="1800" dirty="0"/>
              <a:t>Hybrid securities used prior to GFC, but creditors were still bailed out due to fear of another Lehman event (</a:t>
            </a:r>
            <a:r>
              <a:rPr lang="en-US" sz="1800" dirty="0" err="1"/>
              <a:t>Admati</a:t>
            </a:r>
            <a:r>
              <a:rPr lang="en-US" sz="1800" dirty="0"/>
              <a:t> et al. 2013)</a:t>
            </a:r>
          </a:p>
          <a:p>
            <a:r>
              <a:rPr lang="en-US" sz="1800" dirty="0"/>
              <a:t>Uncertainty and possible bad side (especially in systemic events)</a:t>
            </a:r>
          </a:p>
          <a:p>
            <a:pPr lvl="1"/>
            <a:r>
              <a:rPr lang="en-US" dirty="0"/>
              <a:t>Possible turmoil in market due to triggers</a:t>
            </a:r>
          </a:p>
          <a:p>
            <a:pPr lvl="1"/>
            <a:r>
              <a:rPr lang="en-US" dirty="0"/>
              <a:t>Bailout anyway! Time inconsistency problem</a:t>
            </a:r>
          </a:p>
          <a:p>
            <a:pPr lvl="1"/>
            <a:r>
              <a:rPr lang="fi-FI" dirty="0" err="1"/>
              <a:t>Operational</a:t>
            </a:r>
            <a:r>
              <a:rPr lang="fi-FI" dirty="0"/>
              <a:t> </a:t>
            </a:r>
            <a:r>
              <a:rPr lang="fi-FI" dirty="0" err="1"/>
              <a:t>challenges</a:t>
            </a:r>
            <a:r>
              <a:rPr lang="fi-FI" dirty="0"/>
              <a:t>, </a:t>
            </a:r>
            <a:r>
              <a:rPr lang="fi-FI" dirty="0" err="1"/>
              <a:t>spillovers</a:t>
            </a:r>
            <a:r>
              <a:rPr lang="fi-FI" dirty="0"/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108860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973491" cy="1507067"/>
          </a:xfrm>
        </p:spPr>
        <p:txBody>
          <a:bodyPr/>
          <a:lstStyle/>
          <a:p>
            <a:r>
              <a:rPr lang="en-US" dirty="0"/>
              <a:t>What is the most important question?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528647" cy="4034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Currently: </a:t>
            </a:r>
            <a:r>
              <a:rPr lang="en-US" i="1" dirty="0"/>
              <a:t>How much of TLAC should be bail-</a:t>
            </a:r>
            <a:r>
              <a:rPr lang="en-US" i="1" dirty="0" err="1"/>
              <a:t>inable</a:t>
            </a:r>
            <a:r>
              <a:rPr lang="en-US" i="1" dirty="0"/>
              <a:t> debt?</a:t>
            </a:r>
          </a:p>
          <a:p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: </a:t>
            </a:r>
            <a:r>
              <a:rPr lang="en-US" i="1" dirty="0"/>
              <a:t>How much bail-</a:t>
            </a:r>
            <a:r>
              <a:rPr lang="en-US" i="1" dirty="0" err="1"/>
              <a:t>inable</a:t>
            </a:r>
            <a:r>
              <a:rPr lang="en-US" i="1" dirty="0"/>
              <a:t> debt should banks have if any </a:t>
            </a:r>
            <a:r>
              <a:rPr lang="en-US" b="1" i="1" dirty="0"/>
              <a:t>given that equity is at a sufficient level</a:t>
            </a:r>
            <a:r>
              <a:rPr lang="en-US" i="1" dirty="0"/>
              <a:t>?</a:t>
            </a:r>
          </a:p>
          <a:p>
            <a:r>
              <a:rPr lang="en-US" dirty="0"/>
              <a:t>Can we talk about equity versus equity/bail-</a:t>
            </a:r>
            <a:r>
              <a:rPr lang="en-US" dirty="0" err="1"/>
              <a:t>inable</a:t>
            </a:r>
            <a:r>
              <a:rPr lang="en-US" dirty="0"/>
              <a:t> debt </a:t>
            </a:r>
            <a:r>
              <a:rPr lang="en-US" b="1" dirty="0"/>
              <a:t>without taking into account the level of TLAC?</a:t>
            </a:r>
          </a:p>
          <a:p>
            <a:pPr lvl="1"/>
            <a:r>
              <a:rPr lang="en-US" dirty="0"/>
              <a:t>Seems logical that the higher the TLAC level is, the lower is the need for bail-</a:t>
            </a:r>
            <a:r>
              <a:rPr lang="en-US" dirty="0" err="1"/>
              <a:t>inable</a:t>
            </a:r>
            <a:r>
              <a:rPr lang="en-US" dirty="0"/>
              <a:t> debt within TLAC </a:t>
            </a:r>
          </a:p>
          <a:p>
            <a:pPr lvl="1"/>
            <a:r>
              <a:rPr lang="en-US" dirty="0"/>
              <a:t>Risk-taking of banks does not decline from bail-</a:t>
            </a:r>
            <a:r>
              <a:rPr lang="en-US" dirty="0" err="1"/>
              <a:t>inable</a:t>
            </a:r>
            <a:r>
              <a:rPr lang="en-US" dirty="0"/>
              <a:t> debt if overall TLAC is not at a sufficient level to rule out bailouts</a:t>
            </a:r>
          </a:p>
          <a:p>
            <a:pPr lvl="1"/>
            <a:r>
              <a:rPr lang="en-US" dirty="0"/>
              <a:t>As can be seen from this papers literature review, this approach/point of view has been seldom studied (Only </a:t>
            </a:r>
            <a:r>
              <a:rPr lang="en-US" dirty="0" err="1"/>
              <a:t>Mendicino</a:t>
            </a:r>
            <a:r>
              <a:rPr lang="en-US" dirty="0"/>
              <a:t> et al. (2017) take this approach) </a:t>
            </a:r>
          </a:p>
          <a:p>
            <a:r>
              <a:rPr lang="en-US" dirty="0"/>
              <a:t>Even more relevant for the Nordic context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485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va">
  <a:themeElements>
    <a:clrScheme name="fiva_colors">
      <a:dk1>
        <a:srgbClr val="000000"/>
      </a:dk1>
      <a:lt1>
        <a:srgbClr val="FFFFFF"/>
      </a:lt1>
      <a:dk2>
        <a:srgbClr val="004C93"/>
      </a:dk2>
      <a:lt2>
        <a:srgbClr val="7CBE31"/>
      </a:lt2>
      <a:accent1>
        <a:srgbClr val="006FB9"/>
      </a:accent1>
      <a:accent2>
        <a:srgbClr val="0095DB"/>
      </a:accent2>
      <a:accent3>
        <a:srgbClr val="009A93"/>
      </a:accent3>
      <a:accent4>
        <a:srgbClr val="BFD730"/>
      </a:accent4>
      <a:accent5>
        <a:srgbClr val="008836"/>
      </a:accent5>
      <a:accent6>
        <a:srgbClr val="006878"/>
      </a:accent6>
      <a:hlink>
        <a:srgbClr val="006FB9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_fiva_EN.potx" id="{2CE3BED8-BF48-4C32-B4D0-EEBB5B4407E2}" vid="{800F97B3-AC78-4535-836C-78BA4AD0C205}"/>
    </a:ext>
  </a:extLst>
</a:theme>
</file>

<file path=ppt/theme/theme3.xml><?xml version="1.0" encoding="utf-8"?>
<a:theme xmlns:a="http://schemas.openxmlformats.org/drawingml/2006/main" name="Forside_blå">
  <a:themeElements>
    <a:clrScheme name="Norges Bank Executive">
      <a:dk1>
        <a:srgbClr val="19435A"/>
      </a:dk1>
      <a:lt1>
        <a:srgbClr val="FFFFFF"/>
      </a:lt1>
      <a:dk2>
        <a:srgbClr val="C7E0EF"/>
      </a:dk2>
      <a:lt2>
        <a:srgbClr val="FFFFFF"/>
      </a:lt2>
      <a:accent1>
        <a:srgbClr val="225978"/>
      </a:accent1>
      <a:accent2>
        <a:srgbClr val="B0DEF1"/>
      </a:accent2>
      <a:accent3>
        <a:srgbClr val="D4CDB4"/>
      </a:accent3>
      <a:accent4>
        <a:srgbClr val="B39BB3"/>
      </a:accent4>
      <a:accent5>
        <a:srgbClr val="00B7C0"/>
      </a:accent5>
      <a:accent6>
        <a:srgbClr val="B51A24"/>
      </a:accent6>
      <a:hlink>
        <a:srgbClr val="FFFFFF"/>
      </a:hlink>
      <a:folHlink>
        <a:srgbClr val="9673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5978">
            <a:alpha val="69804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_PowerPoint.potx" id="{AFF1213A-8DAC-418D-B5AB-8DFEF7051543}" vid="{1008B9D2-DC6A-4CE8-80E3-1860E2897C60}"/>
    </a:ext>
  </a:extLst>
</a:theme>
</file>

<file path=ppt/theme/theme4.xml><?xml version="1.0" encoding="utf-8"?>
<a:theme xmlns:a="http://schemas.openxmlformats.org/drawingml/2006/main" name="Norges Bank, hovedtittel og undertittel">
  <a:themeElements>
    <a:clrScheme name="Norges Bank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5978"/>
      </a:accent1>
      <a:accent2>
        <a:srgbClr val="CD8C41"/>
      </a:accent2>
      <a:accent3>
        <a:srgbClr val="965A96"/>
      </a:accent3>
      <a:accent4>
        <a:srgbClr val="78A57D"/>
      </a:accent4>
      <a:accent5>
        <a:srgbClr val="DD222D"/>
      </a:accent5>
      <a:accent6>
        <a:srgbClr val="49B4DF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PowerPoint.potx" id="{AFF1213A-8DAC-418D-B5AB-8DFEF7051543}" vid="{E7B51EAE-4E0B-4B44-9475-773BC22D6903}"/>
    </a:ext>
  </a:extLst>
</a:theme>
</file>

<file path=ppt/theme/theme5.xml><?xml version="1.0" encoding="utf-8"?>
<a:theme xmlns:a="http://schemas.openxmlformats.org/drawingml/2006/main" name="PowerPoint Skabelon 4_3 - kort version - embedded">
  <a:themeElements>
    <a:clrScheme name="Danmarks Nationalbank">
      <a:dk1>
        <a:sysClr val="windowText" lastClr="000000"/>
      </a:dk1>
      <a:lt1>
        <a:sysClr val="window" lastClr="FFFFFF"/>
      </a:lt1>
      <a:dk2>
        <a:srgbClr val="303030"/>
      </a:dk2>
      <a:lt2>
        <a:srgbClr val="D23757"/>
      </a:lt2>
      <a:accent1>
        <a:srgbClr val="303030"/>
      </a:accent1>
      <a:accent2>
        <a:srgbClr val="666666"/>
      </a:accent2>
      <a:accent3>
        <a:srgbClr val="979797"/>
      </a:accent3>
      <a:accent4>
        <a:srgbClr val="CBCBCB"/>
      </a:accent4>
      <a:accent5>
        <a:srgbClr val="F0F0F0"/>
      </a:accent5>
      <a:accent6>
        <a:srgbClr val="000000"/>
      </a:accent6>
      <a:hlink>
        <a:srgbClr val="007BD2"/>
      </a:hlink>
      <a:folHlink>
        <a:srgbClr val="D23757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chemeClr val="tx2"/>
          </a:solidFill>
        </a:ln>
      </a:spPr>
      <a:bodyPr lIns="0" tIns="0" rIns="0" bIns="0"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Arial Black</vt:lpstr>
      <vt:lpstr>Arial Unicode MS</vt:lpstr>
      <vt:lpstr>Calibri</vt:lpstr>
      <vt:lpstr>Calibri Light</vt:lpstr>
      <vt:lpstr>Century Gothic</vt:lpstr>
      <vt:lpstr>Georgia</vt:lpstr>
      <vt:lpstr>Lucida Grande</vt:lpstr>
      <vt:lpstr>Nationalbank</vt:lpstr>
      <vt:lpstr>Wingdings</vt:lpstr>
      <vt:lpstr>Wingdings 2</vt:lpstr>
      <vt:lpstr>Wingdings 3</vt:lpstr>
      <vt:lpstr>Office Theme</vt:lpstr>
      <vt:lpstr>fiva</vt:lpstr>
      <vt:lpstr>Forside_blå</vt:lpstr>
      <vt:lpstr>Norges Bank, hovedtittel og undertittel</vt:lpstr>
      <vt:lpstr>PowerPoint Skabelon 4_3 - kort version - embedded</vt:lpstr>
      <vt:lpstr>Slice</vt:lpstr>
      <vt:lpstr>Comments on Bail-in: the EU rules and their applicability in the Nordic context</vt:lpstr>
      <vt:lpstr>Brief Summary</vt:lpstr>
      <vt:lpstr>Scepticism towards bail-in</vt:lpstr>
      <vt:lpstr>The good and the bad side of bail-in</vt:lpstr>
      <vt:lpstr>What is the most important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Macroprudential policy and household debt </dc:title>
  <dc:creator>Natalia Muntean</dc:creator>
  <cp:lastModifiedBy>Natalia Muntean</cp:lastModifiedBy>
  <cp:revision>6</cp:revision>
  <dcterms:created xsi:type="dcterms:W3CDTF">2019-12-12T09:18:36Z</dcterms:created>
  <dcterms:modified xsi:type="dcterms:W3CDTF">2019-12-16T11:58:28Z</dcterms:modified>
</cp:coreProperties>
</file>