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901" r:id="rId3"/>
    <p:sldId id="918" r:id="rId4"/>
    <p:sldId id="849" r:id="rId5"/>
    <p:sldId id="919" r:id="rId6"/>
    <p:sldId id="911" r:id="rId7"/>
    <p:sldId id="872" r:id="rId8"/>
    <p:sldId id="874" r:id="rId9"/>
    <p:sldId id="875" r:id="rId10"/>
    <p:sldId id="702" r:id="rId11"/>
    <p:sldId id="883" r:id="rId12"/>
    <p:sldId id="912" r:id="rId13"/>
    <p:sldId id="882" r:id="rId14"/>
    <p:sldId id="926" r:id="rId15"/>
    <p:sldId id="927" r:id="rId16"/>
    <p:sldId id="921" r:id="rId17"/>
    <p:sldId id="922" r:id="rId18"/>
    <p:sldId id="916" r:id="rId19"/>
    <p:sldId id="740" r:id="rId20"/>
    <p:sldId id="923" r:id="rId21"/>
    <p:sldId id="915" r:id="rId22"/>
    <p:sldId id="925" r:id="rId23"/>
    <p:sldId id="924" r:id="rId24"/>
    <p:sldId id="917" r:id="rId25"/>
    <p:sldId id="696" r:id="rId26"/>
    <p:sldId id="836" r:id="rId27"/>
    <p:sldId id="888" r:id="rId28"/>
    <p:sldId id="270" r:id="rId29"/>
    <p:sldId id="704" r:id="rId30"/>
    <p:sldId id="729" r:id="rId31"/>
    <p:sldId id="735" r:id="rId32"/>
    <p:sldId id="737" r:id="rId33"/>
    <p:sldId id="928" r:id="rId34"/>
    <p:sldId id="900" r:id="rId3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28F1-7A58-A84E-BD37-146E26F4BC72}" type="datetimeFigureOut">
              <a:rPr lang="en-US" smtClean="0"/>
              <a:t>12/12/19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4636E-6F22-2043-9335-39CBA3AF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6D7A-E167-419D-BFE1-969B4C87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E8A6B-DCB7-4196-8DA8-76A703CB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pic>
        <p:nvPicPr>
          <p:cNvPr id="7" name="Picture 6" descr="SSE-logo.png">
            <a:extLst>
              <a:ext uri="{FF2B5EF4-FFF2-40B4-BE49-F238E27FC236}">
                <a16:creationId xmlns:a16="http://schemas.microsoft.com/office/drawing/2014/main" id="{1178D6C5-FB8A-9446-8AC5-DDC0974EF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287902"/>
            <a:ext cx="670560" cy="68275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417DB3-D143-6040-8AD0-9CA86D09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332609A-51DA-4D87-9739-BDD68D76E851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82FE51-73C0-8043-B3DE-D0C1281A5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3548" y="6356350"/>
            <a:ext cx="1004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/>
              </a:rPr>
              <a:t>Department of Economics, Stockholm School of Economics, Stockholm, Sweden, www.larseosvensson.se </a:t>
            </a:r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8231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A0F1-3CA8-47EA-A9F2-5B2AC353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9C82-CB9A-4130-A7E6-2515E9713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23B7-EAFC-4B10-B484-8CDE3B10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FE47-D7C1-4254-B36D-3B26B9AC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3049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7820F-5839-434B-8E23-758D7E161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0BF68-3F26-4AA2-9812-1A1FA3DB5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473BC-0FBB-48A8-A687-31B74DD5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FD1CC-64F2-46D5-983A-6EEE189F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3357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5282" y="241888"/>
            <a:ext cx="1150919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65282" y="1524000"/>
            <a:ext cx="11509191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</a:t>
            </a:r>
          </a:p>
          <a:p>
            <a:pPr lvl="1"/>
            <a:r>
              <a:rPr lang="en-US" noProof="0" dirty="0" err="1"/>
              <a:t>asdad</a:t>
            </a:r>
            <a:endParaRPr lang="en-US" noProof="0" dirty="0"/>
          </a:p>
          <a:p>
            <a:pPr lvl="2"/>
            <a:r>
              <a:rPr lang="en-US" noProof="0" dirty="0" err="1"/>
              <a:t>Asdad</a:t>
            </a:r>
            <a:endParaRPr lang="en-US" noProof="0" dirty="0"/>
          </a:p>
          <a:p>
            <a:pPr lvl="3"/>
            <a:r>
              <a:rPr lang="en-US" noProof="0" dirty="0" err="1"/>
              <a:t>Asasds</a:t>
            </a:r>
            <a:endParaRPr lang="en-US" noProof="0" dirty="0"/>
          </a:p>
          <a:p>
            <a:pPr lvl="4"/>
            <a:r>
              <a:rPr lang="en-US" noProof="0" dirty="0" err="1"/>
              <a:t>asddssa</a:t>
            </a:r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0CFDA5-207B-A14F-AEA9-A6FEFAFA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974" y="6356350"/>
            <a:ext cx="679174" cy="365125"/>
          </a:xfrm>
        </p:spPr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8703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33FA-AB47-4139-8861-5B6D776E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595C-6942-4BEA-BB10-BA5B9A08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DAF9C-60E2-44F6-9527-417D9F15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57F6-1567-4EA8-BF79-82A8C0C0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3463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4361-F9A2-4E6F-B46E-C462A9A8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0D7E9-BB42-49FF-8B72-34B6F1328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8C445-8ADE-4518-8F7D-5E156886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022F0-7B3F-4262-BE83-CCA247E8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2738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3EA1-6233-4C74-9A8E-3A488CE0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1E28-21D7-4B68-A072-5F407676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02B1-30BC-485E-92DC-9CC7508C7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94E9E-4464-4F5F-9C22-D27BC227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3C3C6-7FA6-4953-90B5-7CA7E258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017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0361-7979-4984-925E-B435C3D4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501DC-A787-4373-B1C0-5452BF10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3A100-4661-47B1-B13F-294589EBB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1441A-5FA3-4991-A81E-7F4B9F49B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D6405-1771-492D-A4D4-E54384E4F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6A4A3-F5D6-41AA-92C1-578B8BCB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EF8B7-D859-4DE4-B919-2880DB45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3336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ACB0-9C67-4637-8710-ADDAFB5B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007C5-6B46-49A2-90F5-85EDE0A6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852" y="6356350"/>
            <a:ext cx="692426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88057-2249-43F2-8439-722BD2DF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110D-3D1C-4E00-9D61-001F1B51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3083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0BDBC-4C45-4DBF-B9EA-6C6EC4B3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852" y="6356350"/>
            <a:ext cx="692426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AAA9E-DE76-4CE5-9F01-786EF489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26C16-DBD5-4AB3-A1BE-ACA18ED8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4198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2BF2-8BB7-4F11-B197-CAC41AEA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82494-AA27-4504-8E59-BAD3A588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CA477-6EF7-401F-957C-AD85A23AB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AEBE1-D2D7-4278-8724-361C24E7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C8020-B439-415B-A769-071534D4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2101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76F3-9088-4C94-ADDA-0451B5AA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581E5-B161-44D9-9926-73262129C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AD608-743B-4C0C-A8E2-61D075E7D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E3F4-6858-49A0-AD78-7ABB5ABF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228E0-1223-4B0D-85A4-A8807213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8144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BF252-D77F-4C2A-A90B-85C92A14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D2E94-EB6D-481A-93EA-080773E9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C9C0-FBDB-4453-8F48-FFB80442A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3548" y="6356350"/>
            <a:ext cx="1004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C51FC-1BDE-41C4-A5E9-E9F212883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0974" y="6356350"/>
            <a:ext cx="679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332609A-51DA-4D87-9739-BDD68D76E851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8" name="Picture 7" descr="SSE-logo.png">
            <a:extLst>
              <a:ext uri="{FF2B5EF4-FFF2-40B4-BE49-F238E27FC236}">
                <a16:creationId xmlns:a16="http://schemas.microsoft.com/office/drawing/2014/main" id="{C5D78CFF-91F5-1641-A9FE-D25C266F2FB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6038723"/>
            <a:ext cx="67056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arseosvensson.s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E235-97B6-48F8-AD05-93A363D5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43" y="1122363"/>
            <a:ext cx="11821886" cy="2133600"/>
          </a:xfrm>
        </p:spPr>
        <p:txBody>
          <a:bodyPr>
            <a:normAutofit/>
          </a:bodyPr>
          <a:lstStyle/>
          <a:p>
            <a:r>
              <a:rPr lang="en-US" sz="3600" b="1" dirty="0"/>
              <a:t>Macroprudential policy and household debt:</a:t>
            </a:r>
            <a:br>
              <a:rPr lang="en-US" sz="3600" b="1" dirty="0"/>
            </a:br>
            <a:r>
              <a:rPr lang="en-US" sz="3600" b="1" dirty="0"/>
              <a:t>What is wrong with Swedish macroprudential policy?</a:t>
            </a:r>
            <a:br>
              <a:rPr lang="en-US" sz="3600" b="1" dirty="0"/>
            </a:br>
            <a:endParaRPr lang="en-SE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8E20F-7583-4513-98B2-D45EEA981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778" y="3072266"/>
            <a:ext cx="9144000" cy="3067277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Lars E.O. Svensson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dirty="0"/>
              <a:t>Stockholm School of Economics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2800" dirty="0"/>
              <a:t>Email: </a:t>
            </a:r>
            <a:r>
              <a:rPr lang="en-US" sz="2800" dirty="0" err="1"/>
              <a:t>Leosven@gmail.com</a:t>
            </a:r>
            <a:r>
              <a:rPr lang="en-US" sz="2800" dirty="0"/>
              <a:t> </a:t>
            </a:r>
          </a:p>
          <a:p>
            <a:r>
              <a:rPr lang="en-US" sz="2800" dirty="0"/>
              <a:t>Web: </a:t>
            </a:r>
            <a:r>
              <a:rPr lang="en-US" sz="2800" dirty="0" err="1">
                <a:hlinkClick r:id="rId2"/>
              </a:rPr>
              <a:t>larseosvensson.se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Financial Regulation and Macroeconomic Stability,</a:t>
            </a:r>
          </a:p>
          <a:p>
            <a:r>
              <a:rPr lang="en-US" sz="2800" dirty="0"/>
              <a:t>Nordic Economic Policy Review 2020, December 12, 2019</a:t>
            </a:r>
            <a:endParaRPr lang="en-SE" sz="2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F2CFF-1322-324D-BF0C-613E9CEAB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3548" y="6356350"/>
            <a:ext cx="1004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/>
              </a:rPr>
              <a:t>Department of Economics, Stockholm School of Economics, Stockholm, </a:t>
            </a:r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  <a:cs typeface="Times New Roman"/>
              </a:rPr>
              <a:t>www.larseosvensson.se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/>
              </a:rPr>
              <a:t> </a:t>
            </a:r>
          </a:p>
          <a:p>
            <a:endParaRPr lang="en-SE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D88FA54-4922-824F-B93D-D92A451AC315}"/>
              </a:ext>
            </a:extLst>
          </p:cNvPr>
          <p:cNvSpPr txBox="1">
            <a:spLocks/>
          </p:cNvSpPr>
          <p:nvPr/>
        </p:nvSpPr>
        <p:spPr>
          <a:xfrm>
            <a:off x="11290852" y="65087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8294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Example: Saving rates in Denmark, Sweden, and UK. </a:t>
            </a:r>
            <a:br>
              <a:rPr lang="en-US" sz="2800" dirty="0"/>
            </a:br>
            <a:r>
              <a:rPr lang="en-US" sz="2800" dirty="0"/>
              <a:t>Non-housing consumption and HEW in 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9180-FF59-6746-8103-BA20A8AB5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07" y="1607891"/>
            <a:ext cx="3659918" cy="2744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B8708-A7B9-A447-B7B9-54549481FB5C}"/>
              </a:ext>
            </a:extLst>
          </p:cNvPr>
          <p:cNvSpPr txBox="1"/>
          <p:nvPr/>
        </p:nvSpPr>
        <p:spPr>
          <a:xfrm>
            <a:off x="2504573" y="1352926"/>
            <a:ext cx="260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Saving rates, DK, SE,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1B4DE-36DB-A34A-B801-21E88CFBC682}"/>
              </a:ext>
            </a:extLst>
          </p:cNvPr>
          <p:cNvSpPr txBox="1"/>
          <p:nvPr/>
        </p:nvSpPr>
        <p:spPr>
          <a:xfrm>
            <a:off x="6284566" y="1352814"/>
            <a:ext cx="404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Non-housing consumption and HEW, UK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5F6B4A-DE5E-C240-BCFC-A6127A5EDD8F}"/>
              </a:ext>
            </a:extLst>
          </p:cNvPr>
          <p:cNvSpPr/>
          <p:nvPr/>
        </p:nvSpPr>
        <p:spPr>
          <a:xfrm rot="1323333">
            <a:off x="3732011" y="3293140"/>
            <a:ext cx="773978" cy="3493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32654E-0855-2043-92C0-92E58DDF16F9}"/>
              </a:ext>
            </a:extLst>
          </p:cNvPr>
          <p:cNvSpPr/>
          <p:nvPr/>
        </p:nvSpPr>
        <p:spPr>
          <a:xfrm rot="19208728">
            <a:off x="3724168" y="2265064"/>
            <a:ext cx="1578245" cy="3493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37431C-6F00-344B-928B-C07EDC7D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14" y="4461301"/>
            <a:ext cx="10813143" cy="21391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and other  (microdata) </a:t>
            </a:r>
            <a:r>
              <a:rPr lang="en-US" dirty="0"/>
              <a:t>evidence implies </a:t>
            </a:r>
            <a:r>
              <a:rPr lang="en-US" dirty="0">
                <a:solidFill>
                  <a:srgbClr val="FF0000"/>
                </a:solidFill>
              </a:rPr>
              <a:t>for Sweden:</a:t>
            </a:r>
          </a:p>
          <a:p>
            <a:r>
              <a:rPr lang="en-US" dirty="0">
                <a:solidFill>
                  <a:srgbClr val="FF0000"/>
                </a:solidFill>
              </a:rPr>
              <a:t>No evidence </a:t>
            </a:r>
            <a:r>
              <a:rPr lang="en-US" dirty="0"/>
              <a:t>of any </a:t>
            </a:r>
            <a:r>
              <a:rPr lang="en-US" dirty="0">
                <a:solidFill>
                  <a:srgbClr val="FF0000"/>
                </a:solidFill>
              </a:rPr>
              <a:t>debt-financed overconsumption (undersaving)</a:t>
            </a:r>
          </a:p>
          <a:p>
            <a:r>
              <a:rPr lang="en-US" dirty="0">
                <a:solidFill>
                  <a:srgbClr val="FF0000"/>
                </a:solidFill>
              </a:rPr>
              <a:t>No evidence </a:t>
            </a:r>
            <a:r>
              <a:rPr lang="en-US" dirty="0"/>
              <a:t>of an “</a:t>
            </a:r>
            <a:r>
              <a:rPr lang="en-US" dirty="0">
                <a:solidFill>
                  <a:srgbClr val="FF0000"/>
                </a:solidFill>
              </a:rPr>
              <a:t>elevated macroeconomic risk</a:t>
            </a:r>
            <a:r>
              <a:rPr lang="en-US" dirty="0"/>
              <a:t>” (contradicting FI)</a:t>
            </a:r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1BEB62-2D06-F84A-820C-21638955F5AF}"/>
              </a:ext>
            </a:extLst>
          </p:cNvPr>
          <p:cNvSpPr/>
          <p:nvPr/>
        </p:nvSpPr>
        <p:spPr>
          <a:xfrm rot="17303390">
            <a:off x="3815901" y="3093308"/>
            <a:ext cx="964357" cy="3493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3E0593-FC84-5046-B922-B6D857DAA1A0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10</a:t>
            </a:fld>
            <a:endParaRPr lang="en-S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5A54F3-3236-5544-9DFA-3263CE34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315" y="1654131"/>
            <a:ext cx="3659919" cy="274493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80A6ADA-1842-2D4B-89CB-F3B1FF22AA27}"/>
              </a:ext>
            </a:extLst>
          </p:cNvPr>
          <p:cNvSpPr/>
          <p:nvPr/>
        </p:nvSpPr>
        <p:spPr>
          <a:xfrm rot="20246742">
            <a:off x="3820243" y="2860007"/>
            <a:ext cx="773978" cy="3493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EEBEDF-6964-ED45-8F53-F4D7D362E103}"/>
              </a:ext>
            </a:extLst>
          </p:cNvPr>
          <p:cNvSpPr/>
          <p:nvPr/>
        </p:nvSpPr>
        <p:spPr>
          <a:xfrm rot="19100575">
            <a:off x="6870172" y="2794517"/>
            <a:ext cx="1828800" cy="5902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97521A-47E6-1D48-90EC-9B6360ED1F93}"/>
              </a:ext>
            </a:extLst>
          </p:cNvPr>
          <p:cNvSpPr/>
          <p:nvPr/>
        </p:nvSpPr>
        <p:spPr>
          <a:xfrm rot="4512181">
            <a:off x="7827219" y="3183525"/>
            <a:ext cx="1648832" cy="3882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F7FFC3-E61F-584F-BDA7-978F481D57F3}"/>
              </a:ext>
            </a:extLst>
          </p:cNvPr>
          <p:cNvSpPr/>
          <p:nvPr/>
        </p:nvSpPr>
        <p:spPr>
          <a:xfrm rot="19208728">
            <a:off x="4180823" y="2338129"/>
            <a:ext cx="357486" cy="3493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uiExpand="1" build="p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5F86-89D0-9A49-AF30-50E4E4AF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Summarize sensitivity </a:t>
            </a:r>
            <a:r>
              <a:rPr lang="en-US" dirty="0"/>
              <a:t>of household consumption to </a:t>
            </a:r>
            <a:br>
              <a:rPr lang="en-US" dirty="0"/>
            </a:br>
            <a:r>
              <a:rPr lang="en-US" dirty="0"/>
              <a:t>housing prices, interests, and income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3653B-8686-E34C-9034-BCB848180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 Housing prices</a:t>
            </a:r>
            <a:r>
              <a:rPr lang="en-US" dirty="0"/>
              <a:t>. Active housing-collateral channel: consumption sensitive to housing price (changes).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Inactive channel </a:t>
            </a:r>
            <a:r>
              <a:rPr lang="en-US" dirty="0"/>
              <a:t>(Sweden)</a:t>
            </a:r>
            <a:r>
              <a:rPr lang="en-US" dirty="0">
                <a:solidFill>
                  <a:srgbClr val="FF0000"/>
                </a:solidFill>
              </a:rPr>
              <a:t>: little sensitivity to housing prices</a:t>
            </a:r>
          </a:p>
          <a:p>
            <a:r>
              <a:rPr lang="en-US" dirty="0">
                <a:solidFill>
                  <a:srgbClr val="FF0000"/>
                </a:solidFill>
              </a:rPr>
              <a:t>2 Interest rates</a:t>
            </a:r>
            <a:r>
              <a:rPr lang="en-US" dirty="0"/>
              <a:t>: High household debt and ARMs make household cashflow and consumption more sensitive to interest rate;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cash-flow channel</a:t>
            </a:r>
            <a:r>
              <a:rPr lang="en-US" dirty="0"/>
              <a:t> of monetary policy</a:t>
            </a:r>
          </a:p>
          <a:p>
            <a:pPr lvl="1"/>
            <a:r>
              <a:rPr lang="en-US" dirty="0"/>
              <a:t>Easier for Riksbank to stabilize consumption and aggregate demand</a:t>
            </a:r>
          </a:p>
          <a:p>
            <a:pPr lvl="1"/>
            <a:r>
              <a:rPr lang="en-US" dirty="0"/>
              <a:t>With flexible exchange rates and inflation targeting, interest rates and payments are low in bad times; </a:t>
            </a:r>
            <a:r>
              <a:rPr lang="en-US" dirty="0">
                <a:solidFill>
                  <a:srgbClr val="FF0000"/>
                </a:solidFill>
              </a:rPr>
              <a:t>insurance against bad times</a:t>
            </a:r>
            <a:r>
              <a:rPr lang="en-US" dirty="0"/>
              <a:t> (different from fixed exchange rates and 1990s crisis)</a:t>
            </a:r>
          </a:p>
          <a:p>
            <a:pPr lvl="1"/>
            <a:r>
              <a:rPr lang="en-US" dirty="0"/>
              <a:t>The authorities have effective tools to </a:t>
            </a:r>
            <a:r>
              <a:rPr lang="en-US" dirty="0">
                <a:solidFill>
                  <a:srgbClr val="FF0000"/>
                </a:solidFill>
              </a:rPr>
              <a:t>prevent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 rise in the margin </a:t>
            </a:r>
            <a:r>
              <a:rPr lang="en-US" dirty="0"/>
              <a:t>between mortgage rates and policy rates; used successfully during the 2008-2009 crisis</a:t>
            </a:r>
          </a:p>
          <a:p>
            <a:pPr lvl="1"/>
            <a:r>
              <a:rPr lang="en-US" dirty="0"/>
              <a:t>From this channel, arguably </a:t>
            </a:r>
            <a:r>
              <a:rPr lang="en-US" b="1" dirty="0">
                <a:solidFill>
                  <a:srgbClr val="FF0000"/>
                </a:solidFill>
              </a:rPr>
              <a:t>less</a:t>
            </a:r>
            <a:r>
              <a:rPr lang="en-US" dirty="0">
                <a:solidFill>
                  <a:srgbClr val="FF0000"/>
                </a:solidFill>
              </a:rPr>
              <a:t> risk for a consumption fall and economic downturn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3363-ABB3-724F-B7EA-7E39BB5C0EC5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967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5F86-89D0-9A49-AF30-50E4E4AF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household consumption to housing prices, interests, and income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3653B-8686-E34C-9034-BCB848180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Income</a:t>
            </a:r>
            <a:r>
              <a:rPr lang="en-US" dirty="0"/>
              <a:t>: Sensitivity of consumption determined by </a:t>
            </a:r>
            <a:r>
              <a:rPr lang="en-US" dirty="0">
                <a:solidFill>
                  <a:srgbClr val="FF0000"/>
                </a:solidFill>
              </a:rPr>
              <a:t>household cashflow margin</a:t>
            </a:r>
            <a:r>
              <a:rPr lang="en-US" dirty="0"/>
              <a:t> (between cash inflows and fixed cash outflows) and </a:t>
            </a:r>
            <a:r>
              <a:rPr lang="en-US" dirty="0">
                <a:solidFill>
                  <a:srgbClr val="FF0000"/>
                </a:solidFill>
              </a:rPr>
              <a:t>access to credit and liquidity</a:t>
            </a:r>
            <a:r>
              <a:rPr lang="en-US" dirty="0"/>
              <a:t>. If not credit constrained, MPC independent of indebtedness (Baker 2018) (permanent-income hypothesis)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Amortization requirements </a:t>
            </a:r>
            <a:r>
              <a:rPr lang="en-US" dirty="0"/>
              <a:t>reduce cashflow margins and access to credit and liquidity, and thus </a:t>
            </a:r>
            <a:r>
              <a:rPr lang="en-US" dirty="0">
                <a:solidFill>
                  <a:srgbClr val="FF0000"/>
                </a:solidFill>
              </a:rPr>
              <a:t>reduce resilience</a:t>
            </a:r>
            <a:r>
              <a:rPr lang="en-US" dirty="0"/>
              <a:t> to income shocks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3363-ABB3-724F-B7EA-7E39BB5C0EC5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012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2F5F-AD31-8D48-BABA-647A11C2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Amortization requirements </a:t>
            </a:r>
            <a:r>
              <a:rPr lang="en-US" sz="2800" dirty="0">
                <a:solidFill>
                  <a:srgbClr val="FF0000"/>
                </a:solidFill>
              </a:rPr>
              <a:t>counterproductive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Reduce resilience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increase the risk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Large welfare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CAB9-0EB3-0B4E-B025-474B9450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Increases housing payment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reduces households’ cash-flow margin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reduces resilience;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increases liquidity constraints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increases consumption sensitivity to income </a:t>
            </a:r>
            <a:r>
              <a:rPr lang="en-US" dirty="0"/>
              <a:t>(share of </a:t>
            </a:r>
            <a:r>
              <a:rPr lang="en-US" dirty="0">
                <a:solidFill>
                  <a:srgbClr val="FF0000"/>
                </a:solidFill>
              </a:rPr>
              <a:t>hand-to-mouth consumers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increases macroeconomic risk</a:t>
            </a:r>
          </a:p>
          <a:p>
            <a:r>
              <a:rPr lang="en-US" dirty="0"/>
              <a:t>Strongly frontloaded debt-service and backloaded cash-flow margin profiles</a:t>
            </a:r>
          </a:p>
          <a:p>
            <a:r>
              <a:rPr lang="en-US" dirty="0">
                <a:solidFill>
                  <a:srgbClr val="FF0000"/>
                </a:solidFill>
              </a:rPr>
              <a:t>Negative welfare and distribution effects</a:t>
            </a:r>
            <a:r>
              <a:rPr lang="en-US" dirty="0"/>
              <a:t>: Increased housing payment (and large involuntary saving) </a:t>
            </a:r>
            <a:r>
              <a:rPr lang="en-US" dirty="0">
                <a:solidFill>
                  <a:srgbClr val="FF0000"/>
                </a:solidFill>
              </a:rPr>
              <a:t>excludes large share of households (especially the young)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from getting a mortgage and enjoy a low user cost of housing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FF0000"/>
                </a:solidFill>
              </a:rPr>
              <a:t>Outsiders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may have to resort to the secondary rental market, with high housing payments = high rent = high user cost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FF0000"/>
                </a:solidFill>
              </a:rPr>
              <a:t>Falling housing demand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housing prices </a:t>
            </a:r>
            <a:r>
              <a:rPr lang="en-US" dirty="0"/>
              <a:t>implies </a:t>
            </a:r>
            <a:r>
              <a:rPr lang="en-US" dirty="0">
                <a:solidFill>
                  <a:srgbClr val="FF0000"/>
                </a:solidFill>
              </a:rPr>
              <a:t>less construction of new housing</a:t>
            </a:r>
            <a:r>
              <a:rPr lang="en-US" dirty="0"/>
              <a:t>, when </a:t>
            </a:r>
            <a:r>
              <a:rPr lang="en-US" dirty="0">
                <a:solidFill>
                  <a:srgbClr val="FF0000"/>
                </a:solidFill>
              </a:rPr>
              <a:t>housing construction already too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74406-A8B5-CC40-9C6C-8A0A581A31CB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269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6464-4C81-A84A-B716-8C1A5962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assumptions for average Stockholm Municipality studio (one-room apartment) 2017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B0313D-62F2-9047-B569-507C6D368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62" y="1884294"/>
            <a:ext cx="8230344" cy="37675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FB65C-C1CF-E743-8EE9-A43A8845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14</a:t>
            </a:fld>
            <a:endParaRPr lang="en-S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625E74-DA58-F04A-8FF6-F3B11C34843D}"/>
              </a:ext>
            </a:extLst>
          </p:cNvPr>
          <p:cNvSpPr/>
          <p:nvPr/>
        </p:nvSpPr>
        <p:spPr>
          <a:xfrm>
            <a:off x="8703913" y="2007017"/>
            <a:ext cx="1502533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A66425-8A62-D643-892A-01409CDE0A11}"/>
              </a:ext>
            </a:extLst>
          </p:cNvPr>
          <p:cNvSpPr/>
          <p:nvPr/>
        </p:nvSpPr>
        <p:spPr>
          <a:xfrm>
            <a:off x="8703913" y="3337646"/>
            <a:ext cx="1502533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EA462D-8185-1C48-9D11-592D489D5384}"/>
              </a:ext>
            </a:extLst>
          </p:cNvPr>
          <p:cNvSpPr/>
          <p:nvPr/>
        </p:nvSpPr>
        <p:spPr>
          <a:xfrm>
            <a:off x="8673434" y="3585842"/>
            <a:ext cx="1502533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304175-43AF-6647-9B12-0EC160B8A9E7}"/>
              </a:ext>
            </a:extLst>
          </p:cNvPr>
          <p:cNvSpPr/>
          <p:nvPr/>
        </p:nvSpPr>
        <p:spPr>
          <a:xfrm>
            <a:off x="8233651" y="5238121"/>
            <a:ext cx="1502533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1B0-B31D-0D44-8AEB-A1598D21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Before/without the tightening: IO loan, LTV 85%, ATIR 6%</a:t>
            </a:r>
            <a:br>
              <a:rPr lang="en-US" dirty="0"/>
            </a:br>
            <a:r>
              <a:rPr lang="en-US" dirty="0"/>
              <a:t>After/with the tightening: Amortization requirements, ATIR 7%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AC1B-62B3-714A-9235-693531AA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ATIR 6% </a:t>
            </a:r>
            <a:r>
              <a:rPr lang="en-US" dirty="0"/>
              <a:t>(FI: 2012 ATIR 5.7–8%, other evidence)</a:t>
            </a:r>
          </a:p>
          <a:p>
            <a:r>
              <a:rPr lang="en-US" dirty="0">
                <a:solidFill>
                  <a:srgbClr val="FF0000"/>
                </a:solidFill>
              </a:rPr>
              <a:t>IO loan, LTV 85%</a:t>
            </a:r>
          </a:p>
          <a:p>
            <a:pPr lvl="1"/>
            <a:r>
              <a:rPr lang="en-US" dirty="0"/>
              <a:t>FI: 2011 21% of new loans with LTV 76–85% were IO</a:t>
            </a:r>
          </a:p>
          <a:p>
            <a:pPr lvl="1"/>
            <a:r>
              <a:rPr lang="en-US" dirty="0"/>
              <a:t>Some banks offered “bottom” loans up to LTV 85%</a:t>
            </a:r>
          </a:p>
          <a:p>
            <a:pPr lvl="1"/>
            <a:r>
              <a:rPr lang="en-US" dirty="0"/>
              <a:t>At least one bank did not include amortization in the affordability test for bottom loans</a:t>
            </a:r>
          </a:p>
          <a:p>
            <a:pPr lvl="1"/>
            <a:r>
              <a:rPr lang="en-US" dirty="0"/>
              <a:t>SBAB Bank reports IO loans up to LTV 85% in late 2010</a:t>
            </a:r>
          </a:p>
          <a:p>
            <a:pPr lvl="1"/>
            <a:r>
              <a:rPr lang="en-US" dirty="0" err="1"/>
              <a:t>Riksbank’s</a:t>
            </a:r>
            <a:r>
              <a:rPr lang="en-US" dirty="0"/>
              <a:t> Inquiry 2011 clearly worried about “little or no amortization”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Ingves</a:t>
            </a:r>
            <a:r>
              <a:rPr lang="en-US" dirty="0"/>
              <a:t> </a:t>
            </a:r>
            <a:r>
              <a:rPr lang="en-US" dirty="0" err="1"/>
              <a:t>SvD</a:t>
            </a:r>
            <a:r>
              <a:rPr lang="en-US" dirty="0"/>
              <a:t> 2010: “As far as I know, almost no one amortizes on new loans”]</a:t>
            </a:r>
          </a:p>
          <a:p>
            <a:pPr lvl="1"/>
            <a:r>
              <a:rPr lang="en-US" dirty="0"/>
              <a:t>More evidence/indications in paper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A9F0B-931E-694E-ACD7-98FE970C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7293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0595-5C5B-F249-A536-37E3F5F7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housing payment, user cost, and involuntary saving</a:t>
            </a:r>
            <a:br>
              <a:rPr lang="en-US" dirty="0"/>
            </a:br>
            <a:r>
              <a:rPr lang="en-US" sz="2800" dirty="0"/>
              <a:t>Stockholm studio, price SEK 2.8 </a:t>
            </a:r>
            <a:r>
              <a:rPr lang="en-US" sz="2800" dirty="0" err="1"/>
              <a:t>mn</a:t>
            </a:r>
            <a:r>
              <a:rPr lang="en-US" sz="2800" dirty="0"/>
              <a:t>, 3.5% interest rate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D1BC45-9C26-C746-AA39-749BDCD56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3" y="1629569"/>
            <a:ext cx="5590629" cy="37414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7C74-03FE-2D47-9906-A85E6231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16</a:t>
            </a:fld>
            <a:endParaRPr lang="en-S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88BF5C-3212-2B4D-BD55-DD118B888D22}"/>
              </a:ext>
            </a:extLst>
          </p:cNvPr>
          <p:cNvSpPr txBox="1">
            <a:spLocks/>
          </p:cNvSpPr>
          <p:nvPr/>
        </p:nvSpPr>
        <p:spPr>
          <a:xfrm>
            <a:off x="6357256" y="1532709"/>
            <a:ext cx="5590629" cy="462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Median Stockholm 25-29-yr-old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Gross income SEK 25,000/m</a:t>
            </a:r>
            <a:br>
              <a:rPr lang="en-US" sz="2400" dirty="0"/>
            </a:br>
            <a:r>
              <a:rPr lang="en-US" sz="2400" dirty="0"/>
              <a:t>Net income </a:t>
            </a:r>
            <a:r>
              <a:rPr lang="en-US" sz="2400" dirty="0">
                <a:solidFill>
                  <a:srgbClr val="FF0000"/>
                </a:solidFill>
              </a:rPr>
              <a:t>SEK 20,000</a:t>
            </a:r>
            <a:r>
              <a:rPr lang="en-US" sz="2400" dirty="0"/>
              <a:t>/m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Interest-only loan, LTV 85%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Amortization requirements 3%, LTV 85%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Rent control (11-yr que)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Secondary rental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Amortization requirements 1%, LTV 50%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0B769A-0763-AF40-9A87-B28CC554BB88}"/>
              </a:ext>
            </a:extLst>
          </p:cNvPr>
          <p:cNvSpPr/>
          <p:nvPr/>
        </p:nvSpPr>
        <p:spPr>
          <a:xfrm>
            <a:off x="1089635" y="2786843"/>
            <a:ext cx="547576" cy="34930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727472-5B6B-9A43-918D-239D7F32377B}"/>
              </a:ext>
            </a:extLst>
          </p:cNvPr>
          <p:cNvSpPr/>
          <p:nvPr/>
        </p:nvSpPr>
        <p:spPr>
          <a:xfrm>
            <a:off x="2617989" y="3429000"/>
            <a:ext cx="547576" cy="34930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5D3DB4-97B2-3640-ABF2-1D60434EE76D}"/>
              </a:ext>
            </a:extLst>
          </p:cNvPr>
          <p:cNvSpPr/>
          <p:nvPr/>
        </p:nvSpPr>
        <p:spPr>
          <a:xfrm>
            <a:off x="4398893" y="3285409"/>
            <a:ext cx="547576" cy="34930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EDBEE4-4792-8A45-8908-A23AFD51BFC1}"/>
              </a:ext>
            </a:extLst>
          </p:cNvPr>
          <p:cNvSpPr/>
          <p:nvPr/>
        </p:nvSpPr>
        <p:spPr>
          <a:xfrm>
            <a:off x="1363423" y="1824066"/>
            <a:ext cx="54757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F1BE3E-832B-8E43-9187-C37F7550C146}"/>
              </a:ext>
            </a:extLst>
          </p:cNvPr>
          <p:cNvSpPr/>
          <p:nvPr/>
        </p:nvSpPr>
        <p:spPr>
          <a:xfrm>
            <a:off x="2979309" y="3429000"/>
            <a:ext cx="54757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28B7BC-23AC-CE45-ACD1-A6640A644FDF}"/>
              </a:ext>
            </a:extLst>
          </p:cNvPr>
          <p:cNvSpPr/>
          <p:nvPr/>
        </p:nvSpPr>
        <p:spPr>
          <a:xfrm>
            <a:off x="4603544" y="2282837"/>
            <a:ext cx="54757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4CA48A-AC19-3044-B39A-F10CEF0672DB}"/>
              </a:ext>
            </a:extLst>
          </p:cNvPr>
          <p:cNvSpPr/>
          <p:nvPr/>
        </p:nvSpPr>
        <p:spPr>
          <a:xfrm>
            <a:off x="1606974" y="3017845"/>
            <a:ext cx="547576" cy="34930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B44745-4BD9-6B4D-A0D7-D6255247B1CB}"/>
              </a:ext>
            </a:extLst>
          </p:cNvPr>
          <p:cNvSpPr/>
          <p:nvPr/>
        </p:nvSpPr>
        <p:spPr>
          <a:xfrm>
            <a:off x="3234653" y="3023005"/>
            <a:ext cx="547576" cy="34930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27BCBD-4CC6-9840-8996-E4C2FAEBB56D}"/>
              </a:ext>
            </a:extLst>
          </p:cNvPr>
          <p:cNvSpPr/>
          <p:nvPr/>
        </p:nvSpPr>
        <p:spPr>
          <a:xfrm>
            <a:off x="4840162" y="3901971"/>
            <a:ext cx="547576" cy="34930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422DEF-05BA-F34D-A5FF-7D6F2522B2AE}"/>
              </a:ext>
            </a:extLst>
          </p:cNvPr>
          <p:cNvSpPr/>
          <p:nvPr/>
        </p:nvSpPr>
        <p:spPr>
          <a:xfrm>
            <a:off x="3486378" y="2052442"/>
            <a:ext cx="547576" cy="34930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DF2843-AF7B-DF4D-BAB2-F84A0C8EF94B}"/>
              </a:ext>
            </a:extLst>
          </p:cNvPr>
          <p:cNvSpPr/>
          <p:nvPr/>
        </p:nvSpPr>
        <p:spPr>
          <a:xfrm>
            <a:off x="5128818" y="3901971"/>
            <a:ext cx="547576" cy="34930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1E86B5-1C3F-B64B-960C-5A88493282B1}"/>
              </a:ext>
            </a:extLst>
          </p:cNvPr>
          <p:cNvSpPr/>
          <p:nvPr/>
        </p:nvSpPr>
        <p:spPr>
          <a:xfrm>
            <a:off x="1880762" y="2078467"/>
            <a:ext cx="547576" cy="34930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61B67E-1BAF-8942-A486-FE341C7BF4BB}"/>
              </a:ext>
            </a:extLst>
          </p:cNvPr>
          <p:cNvSpPr/>
          <p:nvPr/>
        </p:nvSpPr>
        <p:spPr>
          <a:xfrm>
            <a:off x="2162144" y="2920189"/>
            <a:ext cx="547576" cy="3493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F9E64B-15D4-0345-AC46-4C55848E33AD}"/>
              </a:ext>
            </a:extLst>
          </p:cNvPr>
          <p:cNvSpPr/>
          <p:nvPr/>
        </p:nvSpPr>
        <p:spPr>
          <a:xfrm>
            <a:off x="3782033" y="3442338"/>
            <a:ext cx="547576" cy="3493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FC3EA8-E304-2B40-ABAB-3F97316F5190}"/>
              </a:ext>
            </a:extLst>
          </p:cNvPr>
          <p:cNvSpPr/>
          <p:nvPr/>
        </p:nvSpPr>
        <p:spPr>
          <a:xfrm>
            <a:off x="5364992" y="3367149"/>
            <a:ext cx="547576" cy="3493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B275F-562F-174B-BA5C-025C02752DD9}"/>
              </a:ext>
            </a:extLst>
          </p:cNvPr>
          <p:cNvSpPr txBox="1"/>
          <p:nvPr/>
        </p:nvSpPr>
        <p:spPr>
          <a:xfrm>
            <a:off x="2036490" y="4483090"/>
            <a:ext cx="2840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 3.3%, Price SEK 2.8 </a:t>
            </a:r>
            <a:r>
              <a:rPr lang="en-US" sz="1400" dirty="0" err="1"/>
              <a:t>mn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54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857A-AD75-8748-93DC-52CF4F36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Substantial credit contraction; large fraction of 25-27-yr-olds excluded (average Stockholm studio 2017)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59B048-A222-7647-9A86-0A14E20DE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2" y="1695110"/>
            <a:ext cx="4806478" cy="36048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E285-BA20-D34B-9B58-A84D67D3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17</a:t>
            </a:fld>
            <a:endParaRPr lang="en-SE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E3C6DDD-620C-5B4B-836E-C33D7835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6944" y="1695111"/>
            <a:ext cx="4806478" cy="36048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2DF6FD-CD0D-244F-AE99-F2F0D782E104}"/>
              </a:ext>
            </a:extLst>
          </p:cNvPr>
          <p:cNvCxnSpPr>
            <a:cxnSpLocks/>
          </p:cNvCxnSpPr>
          <p:nvPr/>
        </p:nvCxnSpPr>
        <p:spPr>
          <a:xfrm>
            <a:off x="2849731" y="3595456"/>
            <a:ext cx="0" cy="541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CDF22D-5921-E443-977C-E61C735BE2DF}"/>
              </a:ext>
            </a:extLst>
          </p:cNvPr>
          <p:cNvSpPr txBox="1"/>
          <p:nvPr/>
        </p:nvSpPr>
        <p:spPr>
          <a:xfrm>
            <a:off x="2795155" y="3630968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6C108-05E0-1E44-899F-859E6B33236C}"/>
              </a:ext>
            </a:extLst>
          </p:cNvPr>
          <p:cNvSpPr txBox="1"/>
          <p:nvPr/>
        </p:nvSpPr>
        <p:spPr>
          <a:xfrm>
            <a:off x="1332871" y="1452325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 and maximum loan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C0346-5BE4-044E-9754-89C26785610F}"/>
              </a:ext>
            </a:extLst>
          </p:cNvPr>
          <p:cNvSpPr txBox="1"/>
          <p:nvPr/>
        </p:nvSpPr>
        <p:spPr>
          <a:xfrm>
            <a:off x="6332479" y="1452296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 income distribution, </a:t>
            </a:r>
            <a:r>
              <a:rPr lang="en-US" dirty="0" err="1"/>
              <a:t>Sth</a:t>
            </a:r>
            <a:r>
              <a:rPr lang="en-US" dirty="0"/>
              <a:t> 25-29-yrs, 2017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0A3F5-CA61-3C41-8A4C-3405E49078CF}"/>
              </a:ext>
            </a:extLst>
          </p:cNvPr>
          <p:cNvCxnSpPr>
            <a:cxnSpLocks/>
          </p:cNvCxnSpPr>
          <p:nvPr/>
        </p:nvCxnSpPr>
        <p:spPr>
          <a:xfrm>
            <a:off x="2148468" y="4708274"/>
            <a:ext cx="64668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21686E-6C7F-3045-8877-26446F5788C2}"/>
              </a:ext>
            </a:extLst>
          </p:cNvPr>
          <p:cNvCxnSpPr>
            <a:cxnSpLocks/>
          </p:cNvCxnSpPr>
          <p:nvPr/>
        </p:nvCxnSpPr>
        <p:spPr>
          <a:xfrm>
            <a:off x="8597589" y="4669846"/>
            <a:ext cx="56127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80785A-5ABD-3F4C-A70C-1012E9A9B877}"/>
              </a:ext>
            </a:extLst>
          </p:cNvPr>
          <p:cNvCxnSpPr>
            <a:cxnSpLocks/>
          </p:cNvCxnSpPr>
          <p:nvPr/>
        </p:nvCxnSpPr>
        <p:spPr>
          <a:xfrm flipV="1">
            <a:off x="7181386" y="2572216"/>
            <a:ext cx="0" cy="788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82" y="241888"/>
            <a:ext cx="11509191" cy="1009926"/>
          </a:xfrm>
        </p:spPr>
        <p:txBody>
          <a:bodyPr>
            <a:normAutofit/>
          </a:bodyPr>
          <a:lstStyle/>
          <a:p>
            <a:r>
              <a:rPr lang="en-US" sz="2800" dirty="0"/>
              <a:t>Debt-service-to-net-income profiles, median and 80</a:t>
            </a:r>
            <a:r>
              <a:rPr lang="en-US" sz="2800" baseline="30000" dirty="0"/>
              <a:t>th</a:t>
            </a:r>
            <a:r>
              <a:rPr lang="en-US" sz="2800" dirty="0"/>
              <a:t> percentile individuals, average Stockholm studio, </a:t>
            </a:r>
            <a:r>
              <a:rPr lang="en-US" sz="2800" dirty="0">
                <a:solidFill>
                  <a:srgbClr val="FF0000"/>
                </a:solidFill>
              </a:rPr>
              <a:t>4%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nominal</a:t>
            </a:r>
            <a:r>
              <a:rPr lang="en-US" sz="2800" dirty="0"/>
              <a:t> income and housing-price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9180-FF59-6746-8103-BA20A8AB5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32" y="1607891"/>
            <a:ext cx="3659917" cy="2744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B8708-A7B9-A447-B7B9-54549481FB5C}"/>
              </a:ext>
            </a:extLst>
          </p:cNvPr>
          <p:cNvSpPr txBox="1"/>
          <p:nvPr/>
        </p:nvSpPr>
        <p:spPr>
          <a:xfrm>
            <a:off x="140546" y="1362025"/>
            <a:ext cx="57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Median individual</a:t>
            </a:r>
            <a:r>
              <a:rPr lang="en-US" dirty="0"/>
              <a:t>, initial net income SEK 20,000/m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37431C-6F00-344B-928B-C07EDC7D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371" y="4461301"/>
            <a:ext cx="10406743" cy="2139196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W/o amortization, median individual just passes affordability test. </a:t>
            </a:r>
            <a:r>
              <a:rPr lang="en-US" dirty="0">
                <a:solidFill>
                  <a:srgbClr val="FF0000"/>
                </a:solidFill>
              </a:rPr>
              <a:t>“Automatic” amortization 4%</a:t>
            </a:r>
          </a:p>
          <a:p>
            <a:r>
              <a:rPr lang="en-US" dirty="0"/>
              <a:t>W/ amortization requirements, median individual does not; 80</a:t>
            </a:r>
            <a:r>
              <a:rPr lang="en-US" baseline="30000" dirty="0"/>
              <a:t>th</a:t>
            </a:r>
            <a:r>
              <a:rPr lang="en-US" dirty="0"/>
              <a:t> percentile individual just does</a:t>
            </a:r>
          </a:p>
          <a:p>
            <a:r>
              <a:rPr lang="en-US" dirty="0"/>
              <a:t>Instead of 50%, only 20% get the mortgage</a:t>
            </a:r>
          </a:p>
          <a:p>
            <a:r>
              <a:rPr lang="en-US" dirty="0"/>
              <a:t>Amortization requirements lead to strongly front-loaded DSTI ratios compared to interest-only loan</a:t>
            </a:r>
          </a:p>
          <a:p>
            <a:r>
              <a:rPr lang="en-US" dirty="0"/>
              <a:t>DSTI ratio falls somewhat below that of an interest-only loan only after 10 years</a:t>
            </a:r>
          </a:p>
          <a:p>
            <a:r>
              <a:rPr lang="en-US" dirty="0"/>
              <a:t>Much less resilience to income shocks for many years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3E0593-FC84-5046-B922-B6D857DAA1A0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18</a:t>
            </a:fld>
            <a:endParaRPr lang="en-S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5A54F3-3236-5544-9DFA-3263CE340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35" y="1654131"/>
            <a:ext cx="3659918" cy="27449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280F68-34D6-8B4D-901B-43F8FAD8E902}"/>
              </a:ext>
            </a:extLst>
          </p:cNvPr>
          <p:cNvSpPr txBox="1"/>
          <p:nvPr/>
        </p:nvSpPr>
        <p:spPr>
          <a:xfrm>
            <a:off x="5754131" y="1360286"/>
            <a:ext cx="58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percentile individual</a:t>
            </a:r>
            <a:r>
              <a:rPr lang="en-US" dirty="0"/>
              <a:t>, initial net income SEK 27,000/m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159D06-E12B-AF4B-943E-403D4F822924}"/>
              </a:ext>
            </a:extLst>
          </p:cNvPr>
          <p:cNvSpPr/>
          <p:nvPr/>
        </p:nvSpPr>
        <p:spPr>
          <a:xfrm>
            <a:off x="7046721" y="1708042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ED5C4B-DA67-B74D-8355-84BF8260F288}"/>
              </a:ext>
            </a:extLst>
          </p:cNvPr>
          <p:cNvSpPr/>
          <p:nvPr/>
        </p:nvSpPr>
        <p:spPr>
          <a:xfrm>
            <a:off x="7046720" y="3122124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A9AAD4-2459-5340-9B95-D3A19B87E576}"/>
              </a:ext>
            </a:extLst>
          </p:cNvPr>
          <p:cNvSpPr/>
          <p:nvPr/>
        </p:nvSpPr>
        <p:spPr>
          <a:xfrm>
            <a:off x="1771312" y="2964019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90AEB0-6856-0B4D-9B8D-4CCF21A1C657}"/>
              </a:ext>
            </a:extLst>
          </p:cNvPr>
          <p:cNvSpPr/>
          <p:nvPr/>
        </p:nvSpPr>
        <p:spPr>
          <a:xfrm>
            <a:off x="1778748" y="1886938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B0ABD4-C2E2-5743-AAC4-637AE82F6D23}"/>
              </a:ext>
            </a:extLst>
          </p:cNvPr>
          <p:cNvSpPr/>
          <p:nvPr/>
        </p:nvSpPr>
        <p:spPr>
          <a:xfrm>
            <a:off x="8178211" y="3560540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uiExpand="1" build="p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C74C-DAD6-7B41-8F37-9325AC50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82" y="218239"/>
            <a:ext cx="11509191" cy="1143000"/>
          </a:xfrm>
        </p:spPr>
        <p:txBody>
          <a:bodyPr>
            <a:normAutofit/>
          </a:bodyPr>
          <a:lstStyle/>
          <a:p>
            <a:r>
              <a:rPr lang="en-US" dirty="0"/>
              <a:t>A long list of distortions from the credit tightening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1E901-0A73-824E-8392-4A7C0DD42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3165" y="1062627"/>
            <a:ext cx="8082102" cy="5240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F60AC-838F-2840-AAC2-CF9A207AB097}"/>
              </a:ext>
            </a:extLst>
          </p:cNvPr>
          <p:cNvSpPr txBox="1"/>
          <p:nvPr/>
        </p:nvSpPr>
        <p:spPr>
          <a:xfrm>
            <a:off x="725715" y="6520940"/>
            <a:ext cx="1062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Svensson (2019), “Amortization Requirements, Distortions, and Household Resilience: Problems of Macroprudential Policy II”, table 8.1.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DD05325-B18B-7A44-9A38-5EAD0E6E6813}"/>
              </a:ext>
            </a:extLst>
          </p:cNvPr>
          <p:cNvSpPr txBox="1">
            <a:spLocks/>
          </p:cNvSpPr>
          <p:nvPr/>
        </p:nvSpPr>
        <p:spPr>
          <a:xfrm>
            <a:off x="11276337" y="6399892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5697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9104-C89A-6C48-A95E-D40E295C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F2140-E312-BC44-A3BB-28F9BBEA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Several things are right with Swedish macroprudential policy, but…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The amortization requirements have no demonstrable benefits: A faulty theoretical framework 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The consequences and costs of the credit tightening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Reforms for a better-functioning mortgage market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1707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823E-3669-8848-B96B-80BAEFF9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for a better-functioning mortgage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A8A3-3D40-A94C-94A5-04C5A4000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Amortization </a:t>
            </a:r>
            <a:r>
              <a:rPr lang="en-US" i="1" dirty="0"/>
              <a:t>requirements</a:t>
            </a:r>
            <a:r>
              <a:rPr lang="en-US" dirty="0"/>
              <a:t> abolished; do not exclude interest-only loans</a:t>
            </a:r>
          </a:p>
          <a:p>
            <a:pPr lvl="1"/>
            <a:r>
              <a:rPr lang="en-US" dirty="0"/>
              <a:t>IO loans (with credit line) optimal (</a:t>
            </a:r>
            <a:r>
              <a:rPr lang="en-US" dirty="0" err="1"/>
              <a:t>Piskorski</a:t>
            </a:r>
            <a:r>
              <a:rPr lang="en-US" dirty="0"/>
              <a:t> &amp; </a:t>
            </a:r>
            <a:r>
              <a:rPr lang="en-US" dirty="0" err="1"/>
              <a:t>Tchistyi</a:t>
            </a:r>
            <a:r>
              <a:rPr lang="en-US" dirty="0"/>
              <a:t> 2010, </a:t>
            </a:r>
            <a:r>
              <a:rPr lang="en-US" dirty="0" err="1"/>
              <a:t>Cocco</a:t>
            </a:r>
            <a:r>
              <a:rPr lang="en-US" dirty="0"/>
              <a:t> 2013)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scientific report for amortization requirements </a:t>
            </a:r>
            <a:r>
              <a:rPr lang="en-US" dirty="0"/>
              <a:t>(mortgages are not consumer loans)</a:t>
            </a:r>
          </a:p>
          <a:p>
            <a:r>
              <a:rPr lang="en-US" dirty="0"/>
              <a:t>Banks’ internal LTI limits abolished (serve no function beyond affordability tests)</a:t>
            </a:r>
          </a:p>
          <a:p>
            <a:r>
              <a:rPr lang="en-US" dirty="0"/>
              <a:t>Introduce more reasonable affordability-test interest rates</a:t>
            </a:r>
          </a:p>
          <a:p>
            <a:r>
              <a:rPr lang="en-US" dirty="0"/>
              <a:t>Review the 85% LTV cap and probably raise it</a:t>
            </a:r>
          </a:p>
          <a:p>
            <a:r>
              <a:rPr lang="en-US" dirty="0"/>
              <a:t>Monitor indicators to ensure that no mortgage-financed overconsumption of macroeconomic significance arises; take action if required</a:t>
            </a:r>
          </a:p>
          <a:p>
            <a:r>
              <a:rPr lang="en-US" dirty="0"/>
              <a:t>Introduce deeper and more thorough risk assessments, built on scientific research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1AF9B-E4DB-F643-AE80-07ADE7E4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505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8659-910F-8548-A942-534B3A17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200C-0ECE-2349-93AB-C70C6D8CE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policy measures should pass a cost-benefit analysis</a:t>
            </a:r>
          </a:p>
          <a:p>
            <a:r>
              <a:rPr lang="en-US" dirty="0"/>
              <a:t>The FI’s credit tightening does not pass: There is </a:t>
            </a:r>
            <a:r>
              <a:rPr lang="en-US" dirty="0">
                <a:solidFill>
                  <a:srgbClr val="FF0000"/>
                </a:solidFill>
              </a:rPr>
              <a:t>no demonstrable benefit</a:t>
            </a:r>
            <a:r>
              <a:rPr lang="en-US" dirty="0"/>
              <a:t>, but there are </a:t>
            </a:r>
            <a:r>
              <a:rPr lang="en-US" dirty="0">
                <a:solidFill>
                  <a:srgbClr val="FF0000"/>
                </a:solidFill>
              </a:rPr>
              <a:t>large individual and social costs</a:t>
            </a:r>
          </a:p>
          <a:p>
            <a:r>
              <a:rPr lang="en-US" dirty="0"/>
              <a:t>The reforms mentioned would remedy and or alleviate the costs of the tightening and make the mortgage market work better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EB350-468F-5447-8EFB-11E6691E6446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320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8659-910F-8548-A942-534B3A17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200C-0ECE-2349-93AB-C70C6D8CE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ambiguous clause </a:t>
            </a:r>
            <a:r>
              <a:rPr lang="en-US" dirty="0"/>
              <a:t>in FI’s mandate should be deleted:</a:t>
            </a:r>
          </a:p>
          <a:p>
            <a:pPr lvl="1"/>
            <a:r>
              <a:rPr lang="en-US" dirty="0"/>
              <a:t>The FI is responsible for “…taking measures to </a:t>
            </a:r>
            <a:r>
              <a:rPr lang="en-US" dirty="0">
                <a:solidFill>
                  <a:srgbClr val="FF0000"/>
                </a:solidFill>
              </a:rPr>
              <a:t>counteract financial imbalances</a:t>
            </a:r>
            <a:r>
              <a:rPr lang="en-US" dirty="0"/>
              <a:t> with a view to </a:t>
            </a:r>
            <a:r>
              <a:rPr lang="en-US" dirty="0" err="1">
                <a:solidFill>
                  <a:srgbClr val="FF0000"/>
                </a:solidFill>
              </a:rPr>
              <a:t>stabilising</a:t>
            </a:r>
            <a:r>
              <a:rPr lang="en-US" dirty="0">
                <a:solidFill>
                  <a:srgbClr val="FF0000"/>
                </a:solidFill>
              </a:rPr>
              <a:t> the credit market</a:t>
            </a:r>
            <a:r>
              <a:rPr lang="en-US" dirty="0"/>
              <a:t>…’’</a:t>
            </a:r>
          </a:p>
          <a:p>
            <a:pPr lvl="1"/>
            <a:r>
              <a:rPr lang="en-US" dirty="0"/>
              <a:t>What are “financial </a:t>
            </a:r>
            <a:r>
              <a:rPr lang="en-US" i="1" dirty="0"/>
              <a:t>balances</a:t>
            </a:r>
            <a:r>
              <a:rPr lang="en-US" dirty="0"/>
              <a:t>”? What is meant by “</a:t>
            </a:r>
            <a:r>
              <a:rPr lang="en-US" dirty="0" err="1"/>
              <a:t>stabilising</a:t>
            </a:r>
            <a:r>
              <a:rPr lang="en-US" dirty="0"/>
              <a:t> the credit market”?</a:t>
            </a:r>
          </a:p>
          <a:p>
            <a:r>
              <a:rPr lang="en-US" dirty="0"/>
              <a:t>The FI should not violate an important part of its mandate, namely to ensure that</a:t>
            </a:r>
          </a:p>
          <a:p>
            <a:pPr lvl="1"/>
            <a:r>
              <a:rPr lang="en-US" dirty="0"/>
              <a:t>“…the financial system…has well-functioning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markets that</a:t>
            </a:r>
            <a:r>
              <a:rPr lang="en-US" dirty="0">
                <a:solidFill>
                  <a:srgbClr val="FF0000"/>
                </a:solidFill>
              </a:rPr>
              <a:t> meet the needs of households… for financial services, </a:t>
            </a:r>
            <a:r>
              <a:rPr lang="en-US" dirty="0"/>
              <a:t>and provides comprehensive </a:t>
            </a:r>
            <a:r>
              <a:rPr lang="en-US" dirty="0">
                <a:solidFill>
                  <a:srgbClr val="FF0000"/>
                </a:solidFill>
              </a:rPr>
              <a:t>consumer protection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Governance</a:t>
            </a:r>
            <a:r>
              <a:rPr lang="en-US" dirty="0"/>
              <a:t> of macroprudential needs to be </a:t>
            </a:r>
            <a:r>
              <a:rPr lang="en-US" dirty="0">
                <a:solidFill>
                  <a:srgbClr val="FF0000"/>
                </a:solidFill>
              </a:rPr>
              <a:t>improved</a:t>
            </a:r>
            <a:r>
              <a:rPr lang="en-US" dirty="0"/>
              <a:t> (cf. monetary policy)</a:t>
            </a:r>
          </a:p>
          <a:p>
            <a:pPr lvl="1"/>
            <a:r>
              <a:rPr lang="en-US" dirty="0"/>
              <a:t>Macroprudential policy is as important as monetary policy</a:t>
            </a:r>
          </a:p>
          <a:p>
            <a:pPr lvl="1"/>
            <a:r>
              <a:rPr lang="en-US" dirty="0"/>
              <a:t>Policy should be decided by a new </a:t>
            </a:r>
            <a:r>
              <a:rPr lang="en-US" dirty="0">
                <a:solidFill>
                  <a:srgbClr val="FF0000"/>
                </a:solidFill>
              </a:rPr>
              <a:t>Macroprudential Policy Committee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Accountability improved </a:t>
            </a:r>
            <a:r>
              <a:rPr lang="en-US" dirty="0"/>
              <a:t>by regular evaluation by a new </a:t>
            </a:r>
            <a:r>
              <a:rPr lang="en-US" dirty="0">
                <a:solidFill>
                  <a:srgbClr val="FF0000"/>
                </a:solidFill>
              </a:rPr>
              <a:t>Macroprudential Policy Council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(cf. Fiscal Policy Council), hearings with experts in the </a:t>
            </a:r>
            <a:r>
              <a:rPr lang="en-US" dirty="0" err="1"/>
              <a:t>Riksdag</a:t>
            </a:r>
            <a:r>
              <a:rPr lang="en-US" dirty="0"/>
              <a:t>, and an annual conference </a:t>
            </a:r>
          </a:p>
          <a:p>
            <a:pPr lvl="1"/>
            <a:r>
              <a:rPr lang="en-US" dirty="0"/>
              <a:t>This should </a:t>
            </a:r>
            <a:r>
              <a:rPr lang="en-US" dirty="0">
                <a:solidFill>
                  <a:srgbClr val="FF0000"/>
                </a:solidFill>
              </a:rPr>
              <a:t>improve policy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reduce the risk of policy mistakes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EB350-468F-5447-8EFB-11E6691E6446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002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DC10-8A1A-CE40-A223-E8CF9095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D14B6-D3B3-144B-92B9-9BFFFD6B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1410F-2D6D-C84C-A46E-F2848142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0956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16D6-4FB2-BB42-BDF7-761DBE68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B2B5-D7A5-E647-80EA-0594D0F3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FI: Risks to financial stability from household debt “relatively small”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9180-FF59-6746-8103-BA20A8AB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0" y="1815512"/>
            <a:ext cx="5239627" cy="2127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5ED68-F905-1D49-BB38-73F44F0D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14" y="2514003"/>
            <a:ext cx="2032591" cy="2503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91521-3DE9-AF43-BDD6-27E65AD6697F}"/>
              </a:ext>
            </a:extLst>
          </p:cNvPr>
          <p:cNvSpPr txBox="1"/>
          <p:nvPr/>
        </p:nvSpPr>
        <p:spPr>
          <a:xfrm>
            <a:off x="1210505" y="1400025"/>
            <a:ext cx="465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Vulnerability indicators for the household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B7686-B032-5840-845F-303106395139}"/>
              </a:ext>
            </a:extLst>
          </p:cNvPr>
          <p:cNvSpPr txBox="1"/>
          <p:nvPr/>
        </p:nvSpPr>
        <p:spPr>
          <a:xfrm>
            <a:off x="6593305" y="1462845"/>
            <a:ext cx="528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of new mortgagors with “double trigger” at housing-price fall and unemployment increase, 2016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9117E7-967B-0F42-AD8F-D893A83D8BBC}"/>
              </a:ext>
            </a:extLst>
          </p:cNvPr>
          <p:cNvSpPr/>
          <p:nvPr/>
        </p:nvSpPr>
        <p:spPr>
          <a:xfrm>
            <a:off x="5520978" y="1584691"/>
            <a:ext cx="519455" cy="20042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54A0D1-00EA-A947-8ECD-E0D267FF4EC9}"/>
              </a:ext>
            </a:extLst>
          </p:cNvPr>
          <p:cNvSpPr txBox="1">
            <a:spLocks/>
          </p:cNvSpPr>
          <p:nvPr/>
        </p:nvSpPr>
        <p:spPr>
          <a:xfrm>
            <a:off x="365283" y="4469668"/>
            <a:ext cx="6284170" cy="140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Times New Roman" pitchFamily="18" charset="0"/>
              <a:buChar char="-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Times New Roman" pitchFamily="18" charset="0"/>
              <a:buChar char="-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Stress tests on households (</a:t>
            </a:r>
            <a:r>
              <a:rPr lang="en-US" sz="2000" i="1" dirty="0"/>
              <a:t>Swedish Mortgage Market</a:t>
            </a:r>
            <a:r>
              <a:rPr lang="en-US" sz="2000" dirty="0"/>
              <a:t>)</a:t>
            </a:r>
          </a:p>
          <a:p>
            <a:pPr marL="285750" indent="-285750"/>
            <a:r>
              <a:rPr lang="en-US" sz="2000" dirty="0"/>
              <a:t>“Double trigger”: Both being underwater and having cash-flow problem due to income fall.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1A716A-9C40-FD44-80DB-92F3740E41DC}"/>
              </a:ext>
            </a:extLst>
          </p:cNvPr>
          <p:cNvSpPr/>
          <p:nvPr/>
        </p:nvSpPr>
        <p:spPr>
          <a:xfrm>
            <a:off x="7516930" y="2838625"/>
            <a:ext cx="529628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712396-BB8C-F641-AE58-79B424E5709F}"/>
              </a:ext>
            </a:extLst>
          </p:cNvPr>
          <p:cNvSpPr/>
          <p:nvPr/>
        </p:nvSpPr>
        <p:spPr>
          <a:xfrm>
            <a:off x="8882387" y="4469668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888A30-D0CC-5D48-9832-9BB256326EE8}"/>
              </a:ext>
            </a:extLst>
          </p:cNvPr>
          <p:cNvSpPr/>
          <p:nvPr/>
        </p:nvSpPr>
        <p:spPr>
          <a:xfrm>
            <a:off x="8907636" y="3142532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F43FF-B88F-7746-B794-7CF6636245EB}"/>
              </a:ext>
            </a:extLst>
          </p:cNvPr>
          <p:cNvSpPr txBox="1"/>
          <p:nvPr/>
        </p:nvSpPr>
        <p:spPr>
          <a:xfrm>
            <a:off x="9372405" y="312250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2.5%</a:t>
            </a:r>
          </a:p>
        </p:txBody>
      </p:sp>
    </p:spTree>
    <p:extLst>
      <p:ext uri="{BB962C8B-B14F-4D97-AF65-F5344CB8AC3E}">
        <p14:creationId xmlns:p14="http://schemas.microsoft.com/office/powerpoint/2010/main" val="6367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8E1F-7ABA-1C49-BAC5-F80BC138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Risks to financial stability?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2FD7-E414-084E-8A20-66FFB3792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no evidence that Swedish household debt is too high given housing prices and the value of household assets</a:t>
            </a:r>
          </a:p>
          <a:p>
            <a:r>
              <a:rPr lang="en-US" dirty="0"/>
              <a:t>Household debt/total assets is on a downward trend, debt/housing is stable</a:t>
            </a:r>
          </a:p>
          <a:p>
            <a:r>
              <a:rPr lang="en-US" dirty="0"/>
              <a:t>LTV limit of 85%, average LTV 63% for new borrowers and 55% for all borrowers: Ample housing equity</a:t>
            </a:r>
          </a:p>
          <a:p>
            <a:r>
              <a:rPr lang="en-US" dirty="0"/>
              <a:t>Households have good and increasing debt-service capacity and resilience to housing-price falls, interest-rate increases, and income losses due to unemployment</a:t>
            </a:r>
          </a:p>
          <a:p>
            <a:r>
              <a:rPr lang="en-US" dirty="0"/>
              <a:t>Thus, probability of credit losses on mortgages are very small; should they nevertheless materialize, banks have sufficient capital to absorb losses</a:t>
            </a:r>
          </a:p>
        </p:txBody>
      </p:sp>
    </p:spTree>
    <p:extLst>
      <p:ext uri="{BB962C8B-B14F-4D97-AF65-F5344CB8AC3E}">
        <p14:creationId xmlns:p14="http://schemas.microsoft.com/office/powerpoint/2010/main" val="8046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5AA7-A65B-B341-8092-C2CC6498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Stock/stock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EBDAC-BC77-0445-B913-CC2327E6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27</a:t>
            </a:fld>
            <a:endParaRPr lang="en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F0D40-7CD9-7D4E-B8C9-AA1F125F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647"/>
            <a:ext cx="5422236" cy="4066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87223-939E-9942-966C-03DE1E9D90F4}"/>
              </a:ext>
            </a:extLst>
          </p:cNvPr>
          <p:cNvSpPr txBox="1"/>
          <p:nvPr/>
        </p:nvSpPr>
        <p:spPr>
          <a:xfrm>
            <a:off x="900650" y="6323598"/>
            <a:ext cx="6543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Statistics Sweden, Riksbank. Excluding collective pension claims.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9736D6-F1C6-864D-8970-81AC84611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85" y="1256436"/>
            <a:ext cx="5515114" cy="41363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6807E89-BA9B-2A4F-98D3-9DE8641E4EC4}"/>
              </a:ext>
            </a:extLst>
          </p:cNvPr>
          <p:cNvSpPr/>
          <p:nvPr/>
        </p:nvSpPr>
        <p:spPr>
          <a:xfrm>
            <a:off x="4496570" y="3867283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FB50DF-58D1-8A45-8F8A-5CEB64279802}"/>
              </a:ext>
            </a:extLst>
          </p:cNvPr>
          <p:cNvSpPr/>
          <p:nvPr/>
        </p:nvSpPr>
        <p:spPr>
          <a:xfrm>
            <a:off x="4537091" y="1550866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2AC2E2-6C3E-284F-804D-74B2B8C8B5FC}"/>
              </a:ext>
            </a:extLst>
          </p:cNvPr>
          <p:cNvSpPr/>
          <p:nvPr/>
        </p:nvSpPr>
        <p:spPr>
          <a:xfrm>
            <a:off x="4505401" y="2864297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02C979-CFB1-AB4C-BA29-3C47ADB249CB}"/>
              </a:ext>
            </a:extLst>
          </p:cNvPr>
          <p:cNvSpPr/>
          <p:nvPr/>
        </p:nvSpPr>
        <p:spPr>
          <a:xfrm>
            <a:off x="4505401" y="3333352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16B3C2-A3D0-5E40-805A-36D22479E066}"/>
              </a:ext>
            </a:extLst>
          </p:cNvPr>
          <p:cNvSpPr/>
          <p:nvPr/>
        </p:nvSpPr>
        <p:spPr>
          <a:xfrm>
            <a:off x="9572321" y="2488089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FBB823-9959-4546-AB24-21A6A53D05A9}"/>
              </a:ext>
            </a:extLst>
          </p:cNvPr>
          <p:cNvSpPr/>
          <p:nvPr/>
        </p:nvSpPr>
        <p:spPr>
          <a:xfrm>
            <a:off x="9572321" y="3429000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2AAD664-CB79-4A47-90CD-685ACA80E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726" y="5392771"/>
            <a:ext cx="5285873" cy="1083221"/>
          </a:xfrm>
        </p:spPr>
        <p:txBody>
          <a:bodyPr>
            <a:normAutofit/>
          </a:bodyPr>
          <a:lstStyle/>
          <a:p>
            <a:r>
              <a:rPr lang="en-US" sz="2000" dirty="0"/>
              <a:t>Debt/Real assets </a:t>
            </a:r>
            <a:r>
              <a:rPr lang="en-US" sz="2000" dirty="0">
                <a:solidFill>
                  <a:srgbClr val="FF0000"/>
                </a:solidFill>
              </a:rPr>
              <a:t>downward trend</a:t>
            </a:r>
          </a:p>
          <a:p>
            <a:r>
              <a:rPr lang="en-US" sz="2000" dirty="0"/>
              <a:t>Debt/Total assets </a:t>
            </a:r>
            <a:r>
              <a:rPr lang="en-US" sz="2000" dirty="0">
                <a:solidFill>
                  <a:srgbClr val="FF0000"/>
                </a:solidFill>
              </a:rPr>
              <a:t>stable/downward trend</a:t>
            </a:r>
          </a:p>
        </p:txBody>
      </p:sp>
    </p:spTree>
    <p:extLst>
      <p:ext uri="{BB962C8B-B14F-4D97-AF65-F5344CB8AC3E}">
        <p14:creationId xmlns:p14="http://schemas.microsoft.com/office/powerpoint/2010/main" val="29587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F236-EBCB-4342-A44F-12DB2A1C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and DTI; DTI in the long run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F0CB6-836D-9B47-BF82-A0327049E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24" y="1280804"/>
            <a:ext cx="5046987" cy="3785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A710-374B-214F-AF5F-2CEDABD6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28</a:t>
            </a:fld>
            <a:endParaRPr lang="en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F69410-73A7-054D-9E81-CA29D2149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280804"/>
            <a:ext cx="5046986" cy="3785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D82C9-3485-0542-9886-6BA64424E435}"/>
              </a:ext>
            </a:extLst>
          </p:cNvPr>
          <p:cNvSpPr txBox="1"/>
          <p:nvPr/>
        </p:nvSpPr>
        <p:spPr>
          <a:xfrm>
            <a:off x="1078386" y="5854140"/>
            <a:ext cx="5822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Statistics Sweden and own calculations. Disposable income.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EA8D1B-DB72-E340-8461-A8F3637E8ED9}"/>
              </a:ext>
            </a:extLst>
          </p:cNvPr>
          <p:cNvSpPr/>
          <p:nvPr/>
        </p:nvSpPr>
        <p:spPr>
          <a:xfrm>
            <a:off x="4480528" y="1884267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2DBAD7-88D1-B047-ADB5-155DD4338013}"/>
              </a:ext>
            </a:extLst>
          </p:cNvPr>
          <p:cNvSpPr/>
          <p:nvPr/>
        </p:nvSpPr>
        <p:spPr>
          <a:xfrm>
            <a:off x="4480528" y="4332504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E3B7C-3992-4540-B5C5-3B00DFA4D520}"/>
              </a:ext>
            </a:extLst>
          </p:cNvPr>
          <p:cNvSpPr/>
          <p:nvPr/>
        </p:nvSpPr>
        <p:spPr>
          <a:xfrm>
            <a:off x="6164949" y="3915410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638651-E4D1-5648-AD87-2D41BB52F279}"/>
              </a:ext>
            </a:extLst>
          </p:cNvPr>
          <p:cNvSpPr/>
          <p:nvPr/>
        </p:nvSpPr>
        <p:spPr>
          <a:xfrm>
            <a:off x="9782444" y="1709615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2EFF81-22B4-8C43-9548-803799020811}"/>
              </a:ext>
            </a:extLst>
          </p:cNvPr>
          <p:cNvSpPr/>
          <p:nvPr/>
        </p:nvSpPr>
        <p:spPr>
          <a:xfrm>
            <a:off x="8226360" y="2824120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8A2885-05ED-1744-86B3-1DAB2073BB86}"/>
              </a:ext>
            </a:extLst>
          </p:cNvPr>
          <p:cNvSpPr/>
          <p:nvPr/>
        </p:nvSpPr>
        <p:spPr>
          <a:xfrm>
            <a:off x="8555223" y="3218168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F3804C-8A13-224B-B4BB-15E2C7C728D3}"/>
              </a:ext>
            </a:extLst>
          </p:cNvPr>
          <p:cNvSpPr/>
          <p:nvPr/>
        </p:nvSpPr>
        <p:spPr>
          <a:xfrm>
            <a:off x="9813429" y="3915410"/>
            <a:ext cx="395046" cy="457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4A95F2-A944-F548-902C-F1329D5EA6B0}"/>
              </a:ext>
            </a:extLst>
          </p:cNvPr>
          <p:cNvSpPr/>
          <p:nvPr/>
        </p:nvSpPr>
        <p:spPr>
          <a:xfrm>
            <a:off x="1227094" y="4151308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DF9195-B34B-154B-8FDA-1C69DEE56ED9}"/>
              </a:ext>
            </a:extLst>
          </p:cNvPr>
          <p:cNvSpPr/>
          <p:nvPr/>
        </p:nvSpPr>
        <p:spPr>
          <a:xfrm>
            <a:off x="838200" y="2998772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962" y="546687"/>
            <a:ext cx="8631893" cy="714553"/>
          </a:xfrm>
        </p:spPr>
        <p:txBody>
          <a:bodyPr>
            <a:noAutofit/>
          </a:bodyPr>
          <a:lstStyle/>
          <a:p>
            <a:r>
              <a:rPr lang="en-US" sz="2800" dirty="0"/>
              <a:t>Real-time stress test 2008-2009: </a:t>
            </a:r>
            <a:br>
              <a:rPr lang="en-US" sz="2800" dirty="0"/>
            </a:br>
            <a:r>
              <a:rPr lang="en-US" sz="2800" dirty="0"/>
              <a:t>How did household consumption adjust?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9180-FF59-6746-8103-BA20A8AB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07" y="1225657"/>
            <a:ext cx="4090880" cy="3068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5ED68-F905-1D49-BB38-73F44F0D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89" y="1274851"/>
            <a:ext cx="4027040" cy="30202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79AA5B-90D6-3449-9A75-3820071DC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412" y="4315106"/>
            <a:ext cx="8631892" cy="177726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2008–2009 crisis: Housing prices fell 13%, unemployment rose 3.5 pp</a:t>
            </a:r>
          </a:p>
          <a:p>
            <a:r>
              <a:rPr lang="en-US" sz="2000" dirty="0"/>
              <a:t>Export and investment collapsed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Consumption fell only by 2%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Saving rate rose only 1.5 pp</a:t>
            </a:r>
          </a:p>
          <a:p>
            <a:r>
              <a:rPr lang="en-US" sz="2000" dirty="0"/>
              <a:t>Disposable income did not fall (cash-flow channel)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Real-time stress test does not support “elevated macroeconomic risk”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6E91AD-233D-874E-9B5F-00011BF9B264}"/>
              </a:ext>
            </a:extLst>
          </p:cNvPr>
          <p:cNvSpPr/>
          <p:nvPr/>
        </p:nvSpPr>
        <p:spPr>
          <a:xfrm>
            <a:off x="3200103" y="3568793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16F81A-751F-7844-8AA9-4588947DE210}"/>
              </a:ext>
            </a:extLst>
          </p:cNvPr>
          <p:cNvSpPr/>
          <p:nvPr/>
        </p:nvSpPr>
        <p:spPr>
          <a:xfrm flipH="1">
            <a:off x="3116685" y="2968814"/>
            <a:ext cx="359867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67ECA3-FB9A-0446-8305-7E91333CFA0C}"/>
              </a:ext>
            </a:extLst>
          </p:cNvPr>
          <p:cNvSpPr/>
          <p:nvPr/>
        </p:nvSpPr>
        <p:spPr>
          <a:xfrm>
            <a:off x="7495658" y="2968814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5C029-8E6E-6C47-835A-912E4366F4B7}"/>
              </a:ext>
            </a:extLst>
          </p:cNvPr>
          <p:cNvSpPr/>
          <p:nvPr/>
        </p:nvSpPr>
        <p:spPr>
          <a:xfrm>
            <a:off x="7591358" y="2048339"/>
            <a:ext cx="395046" cy="34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422E-7F86-CA4B-90EF-37FA3486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Several things are right </a:t>
            </a:r>
            <a:r>
              <a:rPr lang="en-US" dirty="0"/>
              <a:t>with Swedish macroprudential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C965-637E-4D4E-A04E-800CDDE24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2013: Government introduced a framework for macroprudential policy with Finansinspektionen (</a:t>
            </a:r>
            <a:r>
              <a:rPr lang="en-US" dirty="0">
                <a:solidFill>
                  <a:srgbClr val="FF0000"/>
                </a:solidFill>
              </a:rPr>
              <a:t>FI</a:t>
            </a:r>
            <a:r>
              <a:rPr lang="en-US" dirty="0"/>
              <a:t>, the Swedish </a:t>
            </a:r>
            <a:r>
              <a:rPr lang="en-US" dirty="0">
                <a:solidFill>
                  <a:srgbClr val="FF0000"/>
                </a:solidFill>
              </a:rPr>
              <a:t>FSA</a:t>
            </a:r>
            <a:r>
              <a:rPr lang="en-US" dirty="0"/>
              <a:t>) in charge of the policy and with all instruments (Riksbank has </a:t>
            </a:r>
            <a:r>
              <a:rPr lang="en-US" dirty="0">
                <a:solidFill>
                  <a:srgbClr val="FF0000"/>
                </a:solidFill>
              </a:rPr>
              <a:t>none</a:t>
            </a:r>
            <a:r>
              <a:rPr lang="en-US" dirty="0"/>
              <a:t>)</a:t>
            </a:r>
          </a:p>
          <a:p>
            <a:r>
              <a:rPr lang="en-US" dirty="0"/>
              <a:t>FI: A </a:t>
            </a:r>
            <a:r>
              <a:rPr lang="en-US" dirty="0">
                <a:solidFill>
                  <a:srgbClr val="FF0000"/>
                </a:solidFill>
              </a:rPr>
              <a:t>series of actions to strengthen the stability of the financial system</a:t>
            </a:r>
            <a:r>
              <a:rPr lang="en-US" dirty="0"/>
              <a:t>. High capital requirements for banks; banks are well capitalized and very resilient in stress tests</a:t>
            </a:r>
          </a:p>
          <a:p>
            <a:r>
              <a:rPr lang="en-US" dirty="0"/>
              <a:t>2010: Mortgage LTV cap of 85%</a:t>
            </a:r>
          </a:p>
          <a:p>
            <a:r>
              <a:rPr lang="en-US" dirty="0">
                <a:solidFill>
                  <a:srgbClr val="FF0000"/>
                </a:solidFill>
              </a:rPr>
              <a:t>Annual mortgage market report </a:t>
            </a:r>
            <a:r>
              <a:rPr lang="en-US" dirty="0"/>
              <a:t>with stress tests of mortgagors using microdata: Monitors households’ debt-service capacity and resilience to shocks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D4B40-0477-384F-97B1-00C81D15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166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59D-5D33-584F-84ED-2EBB3583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specific design of the amortization requirements reduces resilience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A005-EE31-6E47-851D-C2237B06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 makes amortization increasing in LTV and LTI ratios</a:t>
            </a:r>
          </a:p>
          <a:p>
            <a:r>
              <a:rPr lang="en-US" dirty="0"/>
              <a:t>Make amortization counter-cyclical and cash-flows and consumption cyclical</a:t>
            </a:r>
          </a:p>
          <a:p>
            <a:r>
              <a:rPr lang="en-US" dirty="0"/>
              <a:t>In a recession, if housing prices fall, LTV ratios increase, and some households move above the 50% and 70% thresholds and have to amortize more. [5-year re-evaluation rule.] </a:t>
            </a:r>
          </a:p>
          <a:p>
            <a:r>
              <a:rPr lang="en-US" dirty="0"/>
              <a:t>In a recession, if incomes fall, LTI ratios increase, and some households move above the 4.5 threshold and have to amortize.</a:t>
            </a:r>
          </a:p>
          <a:p>
            <a:r>
              <a:rPr lang="en-US" dirty="0"/>
              <a:t>More amortization reduces cash-flow and consumption</a:t>
            </a:r>
          </a:p>
          <a:p>
            <a:r>
              <a:rPr lang="en-US" dirty="0"/>
              <a:t>Without amortization requirements, these channels would not be operating</a:t>
            </a:r>
          </a:p>
        </p:txBody>
      </p:sp>
    </p:spTree>
    <p:extLst>
      <p:ext uri="{BB962C8B-B14F-4D97-AF65-F5344CB8AC3E}">
        <p14:creationId xmlns:p14="http://schemas.microsoft.com/office/powerpoint/2010/main" val="2657327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59D-5D33-584F-84ED-2EBB3583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specific design of the amortization requirements reduce resilience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1D091-4613-E24A-845A-8572C58E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88" y="2395092"/>
            <a:ext cx="5227835" cy="33311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96D6B8-F13F-A144-B8A6-2C05FF51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054" y="1669026"/>
            <a:ext cx="8631893" cy="1278194"/>
          </a:xfrm>
        </p:spPr>
        <p:txBody>
          <a:bodyPr>
            <a:normAutofit/>
          </a:bodyPr>
          <a:lstStyle/>
          <a:p>
            <a:r>
              <a:rPr lang="en-US" sz="2400" dirty="0"/>
              <a:t>The problem is made worse by “bunching”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918F54-B63B-0A4D-84A1-AD1607282F3F}"/>
              </a:ext>
            </a:extLst>
          </p:cNvPr>
          <p:cNvCxnSpPr>
            <a:cxnSpLocks/>
          </p:cNvCxnSpPr>
          <p:nvPr/>
        </p:nvCxnSpPr>
        <p:spPr>
          <a:xfrm>
            <a:off x="6300868" y="3792511"/>
            <a:ext cx="0" cy="304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206A88-9049-9141-AFCF-DDB3DB2F8D08}"/>
              </a:ext>
            </a:extLst>
          </p:cNvPr>
          <p:cNvCxnSpPr>
            <a:cxnSpLocks/>
          </p:cNvCxnSpPr>
          <p:nvPr/>
        </p:nvCxnSpPr>
        <p:spPr>
          <a:xfrm flipH="1">
            <a:off x="6183449" y="4369237"/>
            <a:ext cx="32228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6AFFFE-CBDE-E64C-99BF-AB1767BA3181}"/>
              </a:ext>
            </a:extLst>
          </p:cNvPr>
          <p:cNvCxnSpPr>
            <a:cxnSpLocks/>
          </p:cNvCxnSpPr>
          <p:nvPr/>
        </p:nvCxnSpPr>
        <p:spPr>
          <a:xfrm flipH="1">
            <a:off x="6193444" y="4724002"/>
            <a:ext cx="32228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C2A50D-8ADF-864D-8C01-918F933A9A55}"/>
              </a:ext>
            </a:extLst>
          </p:cNvPr>
          <p:cNvCxnSpPr>
            <a:cxnSpLocks/>
          </p:cNvCxnSpPr>
          <p:nvPr/>
        </p:nvCxnSpPr>
        <p:spPr>
          <a:xfrm flipH="1">
            <a:off x="7087855" y="4733997"/>
            <a:ext cx="32228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B56D40-E66F-1F43-8E12-F00AE523620B}"/>
              </a:ext>
            </a:extLst>
          </p:cNvPr>
          <p:cNvCxnSpPr>
            <a:cxnSpLocks/>
          </p:cNvCxnSpPr>
          <p:nvPr/>
        </p:nvCxnSpPr>
        <p:spPr>
          <a:xfrm flipH="1">
            <a:off x="7075365" y="4346755"/>
            <a:ext cx="32228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62E29C-C49C-8C41-892F-3091B3BB3FB3}"/>
              </a:ext>
            </a:extLst>
          </p:cNvPr>
          <p:cNvCxnSpPr>
            <a:cxnSpLocks/>
          </p:cNvCxnSpPr>
          <p:nvPr/>
        </p:nvCxnSpPr>
        <p:spPr>
          <a:xfrm>
            <a:off x="7150307" y="3810001"/>
            <a:ext cx="0" cy="304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59D-5D33-584F-84ED-2EBB3583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FI’s exemptions will not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A005-EE31-6E47-851D-C2237B06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 is aware of the problem and suggest allowing exemptions from amortization for a “limited period” on “special grounds.” </a:t>
            </a:r>
          </a:p>
          <a:p>
            <a:r>
              <a:rPr lang="en-US" dirty="0"/>
              <a:t>Mentions “</a:t>
            </a:r>
            <a:r>
              <a:rPr lang="en" dirty="0"/>
              <a:t>unemployment, long periods of absence from work due to illness and the death of a close relative.”</a:t>
            </a:r>
          </a:p>
          <a:p>
            <a:r>
              <a:rPr lang="en" dirty="0"/>
              <a:t>Situations when individual mortgagors would have individual debt-service problems.</a:t>
            </a:r>
          </a:p>
          <a:p>
            <a:r>
              <a:rPr lang="en" dirty="0"/>
              <a:t>Not a situation when many mortgagors would fulfill their debt service but not be able to maintain their normal consumption.</a:t>
            </a:r>
          </a:p>
          <a:p>
            <a:r>
              <a:rPr lang="en-US" dirty="0"/>
              <a:t>Also, no right to exemptions. Up to the discretion of the mortgage firm.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98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10C4-4CF1-E442-8AD5-2D36B683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Sweden is not Denmark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914A7-B2B4-9A40-8645-F713CC8A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Denmark: Before 2003, amortization requirements by law; from 2003 abolished, in order to increase flexibility in lending to temporarily credit-constrained households</a:t>
            </a:r>
          </a:p>
          <a:p>
            <a:r>
              <a:rPr lang="en-US" dirty="0"/>
              <a:t>Very popular among young, low-income, and retired, but also used by middle- and high-income households</a:t>
            </a:r>
          </a:p>
          <a:p>
            <a:r>
              <a:rPr lang="en-US" dirty="0"/>
              <a:t>Abolishing amortization requirements in Denmark for </a:t>
            </a:r>
            <a:r>
              <a:rPr lang="en-US" i="1" dirty="0"/>
              <a:t>all</a:t>
            </a:r>
            <a:r>
              <a:rPr lang="en-US" dirty="0"/>
              <a:t> does not say much about introducing them in Sweden for </a:t>
            </a:r>
            <a:r>
              <a:rPr lang="en-US" i="1" dirty="0"/>
              <a:t>some</a:t>
            </a:r>
            <a:r>
              <a:rPr lang="en-US" dirty="0"/>
              <a:t> (new mortgages for households without high income and wealth). </a:t>
            </a:r>
          </a:p>
          <a:p>
            <a:r>
              <a:rPr lang="en-US" dirty="0"/>
              <a:t>Not level playing field in Sweden. Amortization requirements are regressive and hurt now mortgagors without high income and wealth.</a:t>
            </a:r>
          </a:p>
          <a:p>
            <a:r>
              <a:rPr lang="en-US" dirty="0"/>
              <a:t>Also, Denmark is textbook example of that HEW-financed overconsumption caused the consumption fall, not high indebtedness itself</a:t>
            </a:r>
          </a:p>
          <a:p>
            <a:r>
              <a:rPr lang="en-US" dirty="0"/>
              <a:t>In Sweden, there is no evidence of any HEW-financed overconsumption of macroeconomic relevance</a:t>
            </a:r>
          </a:p>
          <a:p>
            <a:r>
              <a:rPr lang="en-US" dirty="0"/>
              <a:t>For young to gain from amortization requirements and lower housing prices, prices have to fall by 40% </a:t>
            </a:r>
          </a:p>
          <a:p>
            <a:r>
              <a:rPr lang="en-US" dirty="0"/>
              <a:t>For a given income, the FI’s credit tightening reduces the maximum loan by 47%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EF686-F299-F84F-8059-17F8CF23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33</a:t>
            </a:fld>
            <a:endParaRPr lang="en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A57E5-2951-664A-B5EF-D3C067596FD2}"/>
              </a:ext>
            </a:extLst>
          </p:cNvPr>
          <p:cNvSpPr txBox="1"/>
          <p:nvPr/>
        </p:nvSpPr>
        <p:spPr>
          <a:xfrm>
            <a:off x="1085386" y="6088724"/>
            <a:ext cx="928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Svensson (2019), “Sweden is not Denmark – price fall of 40% may be needed for the amortization</a:t>
            </a:r>
            <a:br>
              <a:rPr lang="en-US" dirty="0"/>
            </a:br>
            <a:r>
              <a:rPr lang="en-US" dirty="0"/>
              <a:t>requirements not to exclude the young [in Swedish],” </a:t>
            </a:r>
            <a:r>
              <a:rPr lang="en-US" i="1" dirty="0" err="1"/>
              <a:t>Ekonomistas</a:t>
            </a:r>
            <a:r>
              <a:rPr lang="en-US" dirty="0"/>
              <a:t> blog post, April 24, 2019.</a:t>
            </a:r>
          </a:p>
        </p:txBody>
      </p:sp>
    </p:spTree>
    <p:extLst>
      <p:ext uri="{BB962C8B-B14F-4D97-AF65-F5344CB8AC3E}">
        <p14:creationId xmlns:p14="http://schemas.microsoft.com/office/powerpoint/2010/main" val="1269714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Distortion caused by no interest deductibility: </a:t>
            </a:r>
            <a:br>
              <a:rPr lang="en-US" sz="2800" dirty="0"/>
            </a:br>
            <a:r>
              <a:rPr lang="en-US" sz="2800" dirty="0"/>
              <a:t>Different treatment of borrowed vs. own capital – good for the wealthy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9180-FF59-6746-8103-BA20A8AB5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5365" y="2924584"/>
            <a:ext cx="3918023" cy="3063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5ED68-F905-1D49-BB38-73F44F0D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9588" y="2954803"/>
            <a:ext cx="4021132" cy="3011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37527-6281-C848-8A03-8FCDC49BED0A}"/>
              </a:ext>
            </a:extLst>
          </p:cNvPr>
          <p:cNvSpPr txBox="1"/>
          <p:nvPr/>
        </p:nvSpPr>
        <p:spPr>
          <a:xfrm>
            <a:off x="1725007" y="1563561"/>
            <a:ext cx="927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Stockholm 25-29-year-olds: Median monthly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net income EUR 2,000 </a:t>
            </a:r>
            <a:r>
              <a:rPr lang="en-US" dirty="0"/>
              <a:t>(gross income EUR 2,500)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3CFE0-4803-F043-8924-9DDD97E577F8}"/>
              </a:ext>
            </a:extLst>
          </p:cNvPr>
          <p:cNvSpPr txBox="1"/>
          <p:nvPr/>
        </p:nvSpPr>
        <p:spPr>
          <a:xfrm>
            <a:off x="2289935" y="2589845"/>
            <a:ext cx="36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Borrowed capital, LTV 85%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8CFED-7D07-4647-A39C-D5C55ADCEC5A}"/>
              </a:ext>
            </a:extLst>
          </p:cNvPr>
          <p:cNvSpPr txBox="1"/>
          <p:nvPr/>
        </p:nvSpPr>
        <p:spPr>
          <a:xfrm>
            <a:off x="1797962" y="2073619"/>
            <a:ext cx="863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Housing payments, user cost, involuntary saving, average Stockholm studio (EUR) 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E7C586-B5D4-294A-83A6-E244223B4E49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34</a:t>
            </a:fld>
            <a:endParaRPr lang="en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772AD-8A7F-C546-9DEE-511F469F3269}"/>
              </a:ext>
            </a:extLst>
          </p:cNvPr>
          <p:cNvSpPr txBox="1"/>
          <p:nvPr/>
        </p:nvSpPr>
        <p:spPr>
          <a:xfrm>
            <a:off x="6622454" y="2584116"/>
            <a:ext cx="36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Only own capital, LTV 0% </a:t>
            </a:r>
          </a:p>
        </p:txBody>
      </p:sp>
    </p:spTree>
    <p:extLst>
      <p:ext uri="{BB962C8B-B14F-4D97-AF65-F5344CB8AC3E}">
        <p14:creationId xmlns:p14="http://schemas.microsoft.com/office/powerpoint/2010/main" val="383640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77C9-2B2E-4F4E-B89D-F417184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82" y="262908"/>
            <a:ext cx="11509191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 on Swedish </a:t>
            </a:r>
            <a:r>
              <a:rPr lang="en-US" sz="3200" dirty="0">
                <a:solidFill>
                  <a:srgbClr val="FF0000"/>
                </a:solidFill>
              </a:rPr>
              <a:t>household debt and risks to financial stability</a:t>
            </a:r>
            <a:r>
              <a:rPr lang="en-US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A6B5-5A01-354C-81BA-842E84AF0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“FI’s current assessment is that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financial-stability risks associated with households’ debt are</a:t>
            </a:r>
            <a:r>
              <a:rPr lang="en-US" dirty="0">
                <a:solidFill>
                  <a:srgbClr val="FF0000"/>
                </a:solidFill>
              </a:rPr>
              <a:t> relatively small</a:t>
            </a:r>
            <a:r>
              <a:rPr lang="en-US" dirty="0"/>
              <a:t>.</a:t>
            </a:r>
          </a:p>
          <a:p>
            <a:r>
              <a:rPr lang="en-US" dirty="0"/>
              <a:t>… This is because the mortgagors generally have </a:t>
            </a:r>
            <a:r>
              <a:rPr lang="en-US" dirty="0">
                <a:solidFill>
                  <a:srgbClr val="FF0000"/>
                </a:solidFill>
              </a:rPr>
              <a:t>good potential to continue to pay the interest and amortization</a:t>
            </a:r>
            <a:r>
              <a:rPr lang="en-US" dirty="0"/>
              <a:t> on their loans, even </a:t>
            </a:r>
            <a:r>
              <a:rPr lang="en-US" dirty="0">
                <a:solidFill>
                  <a:srgbClr val="FF0000"/>
                </a:solidFill>
              </a:rPr>
              <a:t>if interest rates rise </a:t>
            </a:r>
            <a:r>
              <a:rPr lang="en-US" dirty="0"/>
              <a:t>or their </a:t>
            </a:r>
            <a:r>
              <a:rPr lang="en-US" dirty="0">
                <a:solidFill>
                  <a:srgbClr val="FF0000"/>
                </a:solidFill>
              </a:rPr>
              <a:t>incomes fall</a:t>
            </a:r>
            <a:r>
              <a:rPr lang="en-US" dirty="0"/>
              <a:t>. </a:t>
            </a:r>
          </a:p>
          <a:p>
            <a:r>
              <a:rPr lang="en-US" dirty="0"/>
              <a:t>…On average, the households have comfortable </a:t>
            </a:r>
            <a:r>
              <a:rPr lang="en-US" dirty="0">
                <a:solidFill>
                  <a:srgbClr val="FF0000"/>
                </a:solidFill>
              </a:rPr>
              <a:t>margins with which to cope with a fall in house prices</a:t>
            </a:r>
            <a:r>
              <a:rPr lang="en-US" dirty="0"/>
              <a:t>. </a:t>
            </a:r>
          </a:p>
          <a:p>
            <a:r>
              <a:rPr lang="en-US" dirty="0"/>
              <a:t>…Swedish </a:t>
            </a:r>
            <a:r>
              <a:rPr lang="en-US" dirty="0">
                <a:solidFill>
                  <a:srgbClr val="FF0000"/>
                </a:solidFill>
              </a:rPr>
              <a:t>mortgage firms are also deemed to have satisfactory capital buffers </a:t>
            </a:r>
            <a:r>
              <a:rPr lang="en-US" dirty="0"/>
              <a:t>should credit losses still arise.” </a:t>
            </a:r>
          </a:p>
          <a:p>
            <a:r>
              <a:rPr lang="en-US" dirty="0"/>
              <a:t>But instead, according to the FI…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97500-EEF3-4648-9F8B-3FF1693340AA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89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16C5-2CDA-3B44-A8FE-419D746B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…there is an “</a:t>
            </a:r>
            <a:r>
              <a:rPr lang="en-US" dirty="0">
                <a:solidFill>
                  <a:srgbClr val="FF0000"/>
                </a:solidFill>
              </a:rPr>
              <a:t>elevated macroeconomic risk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1B0FF-19FA-B041-8708-645721B5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risks associated with household debt are primarily related to the possibility that </a:t>
            </a:r>
            <a:r>
              <a:rPr lang="en-US" dirty="0">
                <a:solidFill>
                  <a:srgbClr val="FF0000"/>
                </a:solidFill>
              </a:rPr>
              <a:t>highly indebted households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may sharply reduce their consumption in the event of a macroeconomic shock.</a:t>
            </a:r>
          </a:p>
          <a:p>
            <a:r>
              <a:rPr lang="en-US" dirty="0"/>
              <a:t>…</a:t>
            </a:r>
            <a:r>
              <a:rPr lang="en-US" dirty="0">
                <a:solidFill>
                  <a:srgbClr val="FF0000"/>
                </a:solidFill>
              </a:rPr>
              <a:t>This development was noted in other countries during the financial crisis in 2008–2009</a:t>
            </a:r>
            <a:r>
              <a:rPr lang="en-US" dirty="0"/>
              <a:t>.</a:t>
            </a:r>
          </a:p>
          <a:p>
            <a:r>
              <a:rPr lang="en-US" dirty="0"/>
              <a:t> [</a:t>
            </a:r>
            <a:r>
              <a:rPr lang="en-US" dirty="0">
                <a:solidFill>
                  <a:srgbClr val="FF0000"/>
                </a:solidFill>
              </a:rPr>
              <a:t>Only rationale; only foundation for policy and theoretical framework!</a:t>
            </a:r>
            <a:r>
              <a:rPr lang="en-US" dirty="0"/>
              <a:t>]</a:t>
            </a:r>
          </a:p>
          <a:p>
            <a:r>
              <a:rPr lang="en-US" dirty="0"/>
              <a:t>…If many households reduce their consumption at the same time, this can amplify an economic downturn. </a:t>
            </a:r>
          </a:p>
          <a:p>
            <a:r>
              <a:rPr lang="en-US" dirty="0"/>
              <a:t>…Because </a:t>
            </a:r>
            <a:r>
              <a:rPr lang="en-US" dirty="0">
                <a:solidFill>
                  <a:srgbClr val="FF0000"/>
                </a:solidFill>
              </a:rPr>
              <a:t>loan-to-income ratios are high and rising among many mortgagors</a:t>
            </a:r>
            <a:r>
              <a:rPr lang="en-US" dirty="0"/>
              <a:t>, they represent an </a:t>
            </a:r>
            <a:r>
              <a:rPr lang="en-US" dirty="0">
                <a:solidFill>
                  <a:srgbClr val="FF0000"/>
                </a:solidFill>
              </a:rPr>
              <a:t>elevated macroeconomic risk</a:t>
            </a:r>
            <a:r>
              <a:rPr lang="en-US" dirty="0"/>
              <a:t>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8B393-C649-D143-A978-CB5F27DD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609A-51DA-4D87-9739-BDD68D76E851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413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2F5F-AD31-8D48-BABA-647A11C2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 </a:t>
            </a:r>
            <a:r>
              <a:rPr lang="en-US" sz="3200" dirty="0">
                <a:solidFill>
                  <a:srgbClr val="FF0000"/>
                </a:solidFill>
              </a:rPr>
              <a:t>theoretical framework </a:t>
            </a:r>
            <a:r>
              <a:rPr lang="en-US" sz="3200" dirty="0"/>
              <a:t>and actions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CAB9-0EB3-0B4E-B025-474B9450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macroeconomic risk of a consumption fall and a deeper economic downturn increases with household indebtedness </a:t>
            </a:r>
            <a:r>
              <a:rPr lang="en-US" dirty="0"/>
              <a:t>(measured by LTV and LTI ratios)</a:t>
            </a:r>
          </a:p>
          <a:p>
            <a:r>
              <a:rPr lang="en-US" dirty="0"/>
              <a:t>Then, reducing LTV and LTI ratios decreases the macroeconomic risk</a:t>
            </a:r>
          </a:p>
          <a:p>
            <a:r>
              <a:rPr lang="en-US" dirty="0"/>
              <a:t>The FI has therefore introduced </a:t>
            </a:r>
            <a:r>
              <a:rPr lang="en-US" dirty="0">
                <a:solidFill>
                  <a:srgbClr val="FF0000"/>
                </a:solidFill>
              </a:rPr>
              <a:t>mandatory amortization requirements on new mortgages</a:t>
            </a:r>
            <a:endParaRPr lang="en-US" dirty="0"/>
          </a:p>
          <a:p>
            <a:pPr lvl="1"/>
            <a:r>
              <a:rPr lang="en-US" dirty="0"/>
              <a:t>2016: 1</a:t>
            </a:r>
            <a:r>
              <a:rPr lang="en-US" baseline="30000" dirty="0"/>
              <a:t>st</a:t>
            </a:r>
            <a:r>
              <a:rPr lang="en-US" dirty="0"/>
              <a:t> amortization requirement, LTVs: 1% for 50%&lt;LTV&lt;70%, 2% for LTV&gt;70%</a:t>
            </a:r>
          </a:p>
          <a:p>
            <a:pPr lvl="1"/>
            <a:r>
              <a:rPr lang="en-US" dirty="0"/>
              <a:t>2018: 2</a:t>
            </a:r>
            <a:r>
              <a:rPr lang="en-US" baseline="30000" dirty="0"/>
              <a:t>nd</a:t>
            </a:r>
            <a:r>
              <a:rPr lang="en-US" dirty="0"/>
              <a:t> amortization requirement, LTIs: +1% for LTNI&gt;4.5</a:t>
            </a:r>
          </a:p>
          <a:p>
            <a:r>
              <a:rPr lang="en-US" dirty="0"/>
              <a:t>Since 2010–2011, it also induced </a:t>
            </a:r>
            <a:r>
              <a:rPr lang="en-US" dirty="0">
                <a:solidFill>
                  <a:srgbClr val="FF0000"/>
                </a:solidFill>
              </a:rPr>
              <a:t>further tightening of lending standards in other ways </a:t>
            </a:r>
            <a:r>
              <a:rPr lang="en-US" dirty="0"/>
              <a:t>through “soft power” (“communicative supervision”), resulting in higher affordability-test interest rates as well as internal amortization requirements and internal LTI limits</a:t>
            </a:r>
          </a:p>
          <a:p>
            <a:r>
              <a:rPr lang="en-US" dirty="0"/>
              <a:t>“The </a:t>
            </a:r>
            <a:r>
              <a:rPr lang="en-US" dirty="0">
                <a:solidFill>
                  <a:srgbClr val="FF0000"/>
                </a:solidFill>
              </a:rPr>
              <a:t>purpose</a:t>
            </a:r>
            <a:r>
              <a:rPr lang="en-US" dirty="0"/>
              <a:t> of the measures is to </a:t>
            </a:r>
            <a:r>
              <a:rPr lang="en-US" dirty="0">
                <a:solidFill>
                  <a:srgbClr val="FF0000"/>
                </a:solidFill>
              </a:rPr>
              <a:t>increase households’ resilience </a:t>
            </a:r>
            <a:r>
              <a:rPr lang="en-US" dirty="0"/>
              <a:t>to shocks”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051073-8F32-F14E-A2BD-C17ED88E37B3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580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77C9-2B2E-4F4E-B89D-F417184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82" y="262908"/>
            <a:ext cx="11509191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 high household indebtedness cause macroeconomic instability?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A6B5-5A01-354C-81BA-842E84AF0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household indebtedness </a:t>
            </a:r>
            <a:r>
              <a:rPr lang="en-US" dirty="0"/>
              <a:t>suggested as a major </a:t>
            </a:r>
            <a:r>
              <a:rPr lang="en-US" dirty="0">
                <a:solidFill>
                  <a:srgbClr val="FF0000"/>
                </a:solidFill>
              </a:rPr>
              <a:t>factor behind the severity of the recent financial crisis</a:t>
            </a:r>
          </a:p>
          <a:p>
            <a:r>
              <a:rPr lang="en-US" dirty="0"/>
              <a:t>Microdata evidence of </a:t>
            </a:r>
            <a:r>
              <a:rPr lang="en-US" dirty="0">
                <a:solidFill>
                  <a:srgbClr val="FF0000"/>
                </a:solidFill>
              </a:rPr>
              <a:t>correlation </a:t>
            </a:r>
            <a:r>
              <a:rPr lang="en-US" dirty="0"/>
              <a:t>between pre-crisis </a:t>
            </a:r>
            <a:r>
              <a:rPr lang="en-US" dirty="0">
                <a:solidFill>
                  <a:srgbClr val="FF0000"/>
                </a:solidFill>
              </a:rPr>
              <a:t>household indebtedness </a:t>
            </a:r>
            <a:r>
              <a:rPr lang="en-US" dirty="0"/>
              <a:t>and subsequent </a:t>
            </a:r>
            <a:r>
              <a:rPr lang="en-US" dirty="0">
                <a:solidFill>
                  <a:srgbClr val="FF0000"/>
                </a:solidFill>
              </a:rPr>
              <a:t>spending cuts </a:t>
            </a:r>
            <a:r>
              <a:rPr lang="en-US" dirty="0"/>
              <a:t>(Denmark: Andersen et al.; UK: Bunn &amp; Rostom; US:  Mian &amp; Sufi, Dynan; …)</a:t>
            </a:r>
          </a:p>
          <a:p>
            <a:r>
              <a:rPr lang="en-US" dirty="0"/>
              <a:t>But </a:t>
            </a:r>
            <a:r>
              <a:rPr lang="en-US" dirty="0">
                <a:solidFill>
                  <a:srgbClr val="FF0000"/>
                </a:solidFill>
              </a:rPr>
              <a:t>correlation is not causality!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underlying mechanism?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1B08F-4B94-7B49-8DA1-9805F62582AD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366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AB4C-4292-C945-BFB9-276B3375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evidence is that there is </a:t>
            </a:r>
            <a:r>
              <a:rPr lang="en-US" dirty="0">
                <a:solidFill>
                  <a:srgbClr val="FF0000"/>
                </a:solidFill>
              </a:rPr>
              <a:t>no causality</a:t>
            </a:r>
            <a:r>
              <a:rPr lang="en-US" dirty="0"/>
              <a:t> but a </a:t>
            </a:r>
            <a:r>
              <a:rPr lang="en-US" dirty="0">
                <a:solidFill>
                  <a:srgbClr val="FF0000"/>
                </a:solidFill>
              </a:rPr>
              <a:t>common factor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debt-financed overconsumption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D96D8-AD9F-0E46-ADA9-30C22E423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Denmark, UK, and US, when </a:t>
            </a:r>
            <a:r>
              <a:rPr lang="en-US" dirty="0">
                <a:solidFill>
                  <a:srgbClr val="FF0000"/>
                </a:solidFill>
              </a:rPr>
              <a:t>housing prices rose </a:t>
            </a:r>
            <a:r>
              <a:rPr lang="en-US" dirty="0"/>
              <a:t>before the crisis, households </a:t>
            </a:r>
            <a:r>
              <a:rPr lang="en-US" dirty="0">
                <a:solidFill>
                  <a:srgbClr val="FF0000"/>
                </a:solidFill>
              </a:rPr>
              <a:t>increased their mortgages </a:t>
            </a:r>
            <a:r>
              <a:rPr lang="en-US" dirty="0"/>
              <a:t>(housing equity withdrawal, HEW) to finance an </a:t>
            </a:r>
            <a:r>
              <a:rPr lang="en-US" dirty="0">
                <a:solidFill>
                  <a:srgbClr val="FF0000"/>
                </a:solidFill>
              </a:rPr>
              <a:t>unsustainable overconsumption</a:t>
            </a:r>
            <a:r>
              <a:rPr lang="en-US" dirty="0"/>
              <a:t> (undersaving) relative to disposable income </a:t>
            </a:r>
            <a:br>
              <a:rPr lang="en-US" dirty="0"/>
            </a:br>
            <a:r>
              <a:rPr lang="en-US" dirty="0"/>
              <a:t>(Muellbauer: “housing-collateral channel,” </a:t>
            </a:r>
            <a:br>
              <a:rPr lang="en-US" dirty="0"/>
            </a:br>
            <a:r>
              <a:rPr lang="en-US" dirty="0"/>
              <a:t>Mian &amp;Sufi: “debt-driven household demand channel”)</a:t>
            </a:r>
          </a:p>
          <a:p>
            <a:r>
              <a:rPr lang="en-US" dirty="0"/>
              <a:t>When the </a:t>
            </a:r>
            <a:r>
              <a:rPr lang="en-US" dirty="0">
                <a:solidFill>
                  <a:srgbClr val="FF0000"/>
                </a:solidFill>
              </a:rPr>
              <a:t>crisis came</a:t>
            </a:r>
            <a:r>
              <a:rPr lang="en-US" dirty="0"/>
              <a:t>, this </a:t>
            </a:r>
            <a:r>
              <a:rPr lang="en-US" dirty="0">
                <a:solidFill>
                  <a:srgbClr val="FF0000"/>
                </a:solidFill>
              </a:rPr>
              <a:t>HEW and overconsumption could not continue, the saving rate rose, </a:t>
            </a:r>
            <a:r>
              <a:rPr lang="en-US" dirty="0"/>
              <a:t>and consumption fell (more than disposable income fell)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crucial research result </a:t>
            </a:r>
            <a:r>
              <a:rPr lang="en-US" dirty="0"/>
              <a:t>is that </a:t>
            </a:r>
            <a:r>
              <a:rPr lang="en-US" dirty="0">
                <a:solidFill>
                  <a:srgbClr val="FF0000"/>
                </a:solidFill>
              </a:rPr>
              <a:t>highly indebted households that had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engaged in mortgage-financed overconsumption did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reduce their consumption more than less-indebted households</a:t>
            </a:r>
            <a:r>
              <a:rPr lang="en-US" dirty="0"/>
              <a:t>. Thus, the consumption fall was due to debt-financed overconsumption,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to high indebtedness in itself </a:t>
            </a:r>
            <a:br>
              <a:rPr lang="en-US" dirty="0"/>
            </a:br>
            <a:r>
              <a:rPr lang="en-US" dirty="0"/>
              <a:t>(Andersen et al. 2016, </a:t>
            </a:r>
            <a:r>
              <a:rPr lang="en-US" dirty="0">
                <a:solidFill>
                  <a:srgbClr val="FF0000"/>
                </a:solidFill>
              </a:rPr>
              <a:t>table 4 </a:t>
            </a:r>
            <a:r>
              <a:rPr lang="en-US" dirty="0"/>
              <a:t>[typo!]; unpublished results on UK microdata).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B84F-B393-E946-B9A2-45832E3BA1DA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810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1885-2F7E-1C4C-980B-54BFCCE6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Macroeconomic risk assessment: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Evidence of debt-financed overconsumption? </a:t>
            </a:r>
            <a:r>
              <a:rPr lang="en-US" sz="2800" dirty="0"/>
              <a:t>(of macroeconomic magnitude)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34C5E-2E4C-0A41-9407-72FA1B441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 of </a:t>
            </a:r>
            <a:r>
              <a:rPr lang="en-US" dirty="0">
                <a:solidFill>
                  <a:srgbClr val="FF0000"/>
                </a:solidFill>
              </a:rPr>
              <a:t>housing-collateral channel varies across countries </a:t>
            </a:r>
            <a:br>
              <a:rPr lang="en-US" dirty="0"/>
            </a:br>
            <a:r>
              <a:rPr lang="en-US" dirty="0"/>
              <a:t>(Muellbauer: weak in Germany, Italy, France; strong in Ireland, Spain, UK. </a:t>
            </a:r>
            <a:br>
              <a:rPr lang="en-US" dirty="0"/>
            </a:br>
            <a:r>
              <a:rPr lang="en-US" dirty="0"/>
              <a:t>Me: weak in Sweden)</a:t>
            </a:r>
          </a:p>
          <a:p>
            <a:r>
              <a:rPr lang="en-US" dirty="0"/>
              <a:t>Active channel shows up in a </a:t>
            </a:r>
            <a:r>
              <a:rPr lang="en-US" dirty="0">
                <a:solidFill>
                  <a:srgbClr val="FF0000"/>
                </a:solidFill>
              </a:rPr>
              <a:t>low aggregate household saving rate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high durable-goods consumption</a:t>
            </a:r>
          </a:p>
          <a:p>
            <a:r>
              <a:rPr lang="en-US" dirty="0">
                <a:solidFill>
                  <a:srgbClr val="FF0000"/>
                </a:solidFill>
              </a:rPr>
              <a:t>Examine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relation</a:t>
            </a:r>
            <a:r>
              <a:rPr lang="en-US" dirty="0"/>
              <a:t> between </a:t>
            </a:r>
            <a:r>
              <a:rPr lang="en-US" dirty="0">
                <a:solidFill>
                  <a:srgbClr val="FF0000"/>
                </a:solidFill>
              </a:rPr>
              <a:t>aggregate HEW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consumption</a:t>
            </a:r>
            <a:r>
              <a:rPr lang="en-US" dirty="0"/>
              <a:t> </a:t>
            </a:r>
          </a:p>
          <a:p>
            <a:r>
              <a:rPr lang="en-US" dirty="0"/>
              <a:t>Look for </a:t>
            </a:r>
            <a:r>
              <a:rPr lang="en-US" dirty="0">
                <a:solidFill>
                  <a:srgbClr val="FF0000"/>
                </a:solidFill>
              </a:rPr>
              <a:t>micro-evidence of HEW </a:t>
            </a:r>
            <a:r>
              <a:rPr lang="en-US" dirty="0"/>
              <a:t>and any use of it for </a:t>
            </a:r>
            <a:r>
              <a:rPr lang="en-US" dirty="0">
                <a:solidFill>
                  <a:srgbClr val="FF0000"/>
                </a:solidFill>
              </a:rPr>
              <a:t>unsustainable overconsumption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EB44-5C69-D642-B744-62958DF99E15}"/>
              </a:ext>
            </a:extLst>
          </p:cNvPr>
          <p:cNvSpPr txBox="1">
            <a:spLocks/>
          </p:cNvSpPr>
          <p:nvPr/>
        </p:nvSpPr>
        <p:spPr>
          <a:xfrm>
            <a:off x="11138452" y="6356349"/>
            <a:ext cx="679174" cy="365125"/>
          </a:xfrm>
          <a:prstGeom prst="rect">
            <a:avLst/>
          </a:prstGeom>
        </p:spPr>
        <p:txBody>
          <a:bodyPr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2609A-51DA-4D87-9739-BDD68D76E851}" type="slidenum">
              <a:rPr lang="en-SE" smtClean="0"/>
              <a:pPr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818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 SSE 16x9-1.pptx" id="{769C6B1C-9CEE-9349-8531-E4F734243A45}" vid="{41C9153D-A95D-E140-865D-2412739B1A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3992</TotalTime>
  <Words>2853</Words>
  <Application>Microsoft Macintosh PowerPoint</Application>
  <PresentationFormat>Widescreen</PresentationFormat>
  <Paragraphs>225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Macroprudential policy and household debt: What is wrong with Swedish macroprudential policy? </vt:lpstr>
      <vt:lpstr>Outline</vt:lpstr>
      <vt:lpstr>Several things are right with Swedish macroprudential policy</vt:lpstr>
      <vt:lpstr>FI on Swedish household debt and risks to financial stability:</vt:lpstr>
      <vt:lpstr>…there is an “elevated macroeconomic risk”</vt:lpstr>
      <vt:lpstr>FI theoretical framework and actions</vt:lpstr>
      <vt:lpstr>Does high household indebtedness cause macroeconomic instability?</vt:lpstr>
      <vt:lpstr>The evidence is that there is no causality but a common factor, debt-financed overconsumption</vt:lpstr>
      <vt:lpstr>Macroeconomic risk assessment:  Evidence of debt-financed overconsumption? (of macroeconomic magnitude)</vt:lpstr>
      <vt:lpstr>Example: Saving rates in Denmark, Sweden, and UK.  Non-housing consumption and HEW in UK</vt:lpstr>
      <vt:lpstr>Summarize sensitivity of household consumption to  housing prices, interests, and income 1</vt:lpstr>
      <vt:lpstr>Sensitivity of household consumption to housing prices, interests, and income 2</vt:lpstr>
      <vt:lpstr>Amortization requirements counterproductive:  Reduce resilience and increase the risk. Large welfare costs </vt:lpstr>
      <vt:lpstr>Benchmark assumptions for average Stockholm Municipality studio (one-room apartment) 2017</vt:lpstr>
      <vt:lpstr>Before/without the tightening: IO loan, LTV 85%, ATIR 6% After/with the tightening: Amortization requirements, ATIR 7% </vt:lpstr>
      <vt:lpstr>Monthly housing payment, user cost, and involuntary saving Stockholm studio, price SEK 2.8 mn, 3.5% interest rate</vt:lpstr>
      <vt:lpstr>Substantial credit contraction; large fraction of 25-27-yr-olds excluded (average Stockholm studio 2017)</vt:lpstr>
      <vt:lpstr>Debt-service-to-net-income profiles, median and 80th percentile individuals, average Stockholm studio, 4% nominal income and housing-price growth</vt:lpstr>
      <vt:lpstr>A long list of distortions from the credit tightening </vt:lpstr>
      <vt:lpstr>Reforms for a better-functioning mortgage market</vt:lpstr>
      <vt:lpstr>Conclusions 1</vt:lpstr>
      <vt:lpstr>Conclusions 2</vt:lpstr>
      <vt:lpstr>PowerPoint Presentation</vt:lpstr>
      <vt:lpstr>Extra slides</vt:lpstr>
      <vt:lpstr>FI: Risks to financial stability from household debt “relatively small”</vt:lpstr>
      <vt:lpstr>Risks to financial stability?</vt:lpstr>
      <vt:lpstr>Stock/stock measures</vt:lpstr>
      <vt:lpstr>Interest and DTI; DTI in the long run</vt:lpstr>
      <vt:lpstr>Real-time stress test 2008-2009:  How did household consumption adjust?</vt:lpstr>
      <vt:lpstr>The specific design of the amortization requirements reduces resilience 1</vt:lpstr>
      <vt:lpstr>The specific design of the amortization requirements reduce resilience 2</vt:lpstr>
      <vt:lpstr>FI’s exemptions will not work</vt:lpstr>
      <vt:lpstr>Sweden is not Denmark</vt:lpstr>
      <vt:lpstr>Distortion caused by no interest deductibility:  Different treatment of borrowed vs. own capital – good for the wealthy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Lars E.O. Svensson</dc:creator>
  <cp:lastModifiedBy>Lars E.O. Svensson</cp:lastModifiedBy>
  <cp:revision>220</cp:revision>
  <cp:lastPrinted>2019-12-12T11:52:23Z</cp:lastPrinted>
  <dcterms:created xsi:type="dcterms:W3CDTF">2019-11-28T16:37:24Z</dcterms:created>
  <dcterms:modified xsi:type="dcterms:W3CDTF">2019-12-12T12:19:10Z</dcterms:modified>
</cp:coreProperties>
</file>