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 id="2147484353" r:id="rId5"/>
  </p:sldMasterIdLst>
  <p:notesMasterIdLst>
    <p:notesMasterId r:id="rId22"/>
  </p:notesMasterIdLst>
  <p:handoutMasterIdLst>
    <p:handoutMasterId r:id="rId23"/>
  </p:handoutMasterIdLst>
  <p:sldIdLst>
    <p:sldId id="1095" r:id="rId6"/>
    <p:sldId id="1156" r:id="rId7"/>
    <p:sldId id="1163" r:id="rId8"/>
    <p:sldId id="1177" r:id="rId9"/>
    <p:sldId id="1175" r:id="rId10"/>
    <p:sldId id="1164" r:id="rId11"/>
    <p:sldId id="1157" r:id="rId12"/>
    <p:sldId id="1158" r:id="rId13"/>
    <p:sldId id="1159" r:id="rId14"/>
    <p:sldId id="1160" r:id="rId15"/>
    <p:sldId id="1166" r:id="rId16"/>
    <p:sldId id="1169" r:id="rId17"/>
    <p:sldId id="1176" r:id="rId18"/>
    <p:sldId id="1179" r:id="rId19"/>
    <p:sldId id="1170" r:id="rId20"/>
    <p:sldId id="1180" r:id="rId21"/>
  </p:sldIdLst>
  <p:sldSz cx="12192000" cy="6858000"/>
  <p:notesSz cx="6797675" cy="9926638"/>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Koelemij Andersen" initials="SK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B050"/>
    <a:srgbClr val="A6A6A6"/>
    <a:srgbClr val="000099"/>
    <a:srgbClr val="EAEAEA"/>
    <a:srgbClr val="333399"/>
    <a:srgbClr val="3C8C93"/>
    <a:srgbClr val="700000"/>
    <a:srgbClr val="002060"/>
    <a:srgbClr val="294B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94" autoAdjust="0"/>
    <p:restoredTop sz="87543" autoAdjust="0"/>
  </p:normalViewPr>
  <p:slideViewPr>
    <p:cSldViewPr>
      <p:cViewPr varScale="1">
        <p:scale>
          <a:sx n="54" d="100"/>
          <a:sy n="54" d="100"/>
        </p:scale>
        <p:origin x="606" y="39"/>
      </p:cViewPr>
      <p:guideLst>
        <p:guide orient="horz" pos="2160"/>
        <p:guide pos="3840"/>
      </p:guideLst>
    </p:cSldViewPr>
  </p:slideViewPr>
  <p:outlineViewPr>
    <p:cViewPr>
      <p:scale>
        <a:sx n="33" d="100"/>
        <a:sy n="33" d="100"/>
      </p:scale>
      <p:origin x="258" y="2967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2" y="2"/>
            <a:ext cx="2944813" cy="495221"/>
          </a:xfrm>
          <a:prstGeom prst="rect">
            <a:avLst/>
          </a:prstGeom>
          <a:noFill/>
          <a:ln w="9525">
            <a:noFill/>
            <a:miter lim="800000"/>
            <a:headEnd/>
            <a:tailEnd/>
          </a:ln>
          <a:effectLst/>
        </p:spPr>
        <p:txBody>
          <a:bodyPr vert="horz" wrap="square" lIns="91753" tIns="45877" rIns="91753" bIns="45877" numCol="1" anchor="t" anchorCtr="0" compatLnSpc="1">
            <a:prstTxWarp prst="textNoShape">
              <a:avLst/>
            </a:prstTxWarp>
          </a:bodyPr>
          <a:lstStyle>
            <a:lvl1pPr>
              <a:defRPr sz="1200">
                <a:latin typeface="Times New Roman" charset="0"/>
              </a:defRPr>
            </a:lvl1pPr>
          </a:lstStyle>
          <a:p>
            <a:pPr>
              <a:defRPr/>
            </a:pPr>
            <a:endParaRPr lang="da-DK" dirty="0"/>
          </a:p>
        </p:txBody>
      </p:sp>
      <p:sp>
        <p:nvSpPr>
          <p:cNvPr id="53251" name="Rectangle 3"/>
          <p:cNvSpPr>
            <a:spLocks noGrp="1" noChangeArrowheads="1"/>
          </p:cNvSpPr>
          <p:nvPr>
            <p:ph type="dt" sz="quarter" idx="1"/>
          </p:nvPr>
        </p:nvSpPr>
        <p:spPr bwMode="auto">
          <a:xfrm>
            <a:off x="3852864" y="2"/>
            <a:ext cx="2944812" cy="495221"/>
          </a:xfrm>
          <a:prstGeom prst="rect">
            <a:avLst/>
          </a:prstGeom>
          <a:noFill/>
          <a:ln w="9525">
            <a:noFill/>
            <a:miter lim="800000"/>
            <a:headEnd/>
            <a:tailEnd/>
          </a:ln>
          <a:effectLst/>
        </p:spPr>
        <p:txBody>
          <a:bodyPr vert="horz" wrap="square" lIns="91753" tIns="45877" rIns="91753" bIns="45877" numCol="1" anchor="t" anchorCtr="0" compatLnSpc="1">
            <a:prstTxWarp prst="textNoShape">
              <a:avLst/>
            </a:prstTxWarp>
          </a:bodyPr>
          <a:lstStyle>
            <a:lvl1pPr algn="r">
              <a:defRPr sz="1200">
                <a:latin typeface="Times New Roman" charset="0"/>
              </a:defRPr>
            </a:lvl1pPr>
          </a:lstStyle>
          <a:p>
            <a:pPr>
              <a:defRPr/>
            </a:pPr>
            <a:endParaRPr lang="da-DK" dirty="0"/>
          </a:p>
        </p:txBody>
      </p:sp>
      <p:sp>
        <p:nvSpPr>
          <p:cNvPr id="53252" name="Rectangle 4"/>
          <p:cNvSpPr>
            <a:spLocks noGrp="1" noChangeArrowheads="1"/>
          </p:cNvSpPr>
          <p:nvPr>
            <p:ph type="ftr" sz="quarter" idx="2"/>
          </p:nvPr>
        </p:nvSpPr>
        <p:spPr bwMode="auto">
          <a:xfrm>
            <a:off x="2" y="9431419"/>
            <a:ext cx="2944813" cy="495221"/>
          </a:xfrm>
          <a:prstGeom prst="rect">
            <a:avLst/>
          </a:prstGeom>
          <a:noFill/>
          <a:ln w="9525">
            <a:noFill/>
            <a:miter lim="800000"/>
            <a:headEnd/>
            <a:tailEnd/>
          </a:ln>
          <a:effectLst/>
        </p:spPr>
        <p:txBody>
          <a:bodyPr vert="horz" wrap="square" lIns="91753" tIns="45877" rIns="91753" bIns="45877" numCol="1" anchor="b" anchorCtr="0" compatLnSpc="1">
            <a:prstTxWarp prst="textNoShape">
              <a:avLst/>
            </a:prstTxWarp>
          </a:bodyPr>
          <a:lstStyle>
            <a:lvl1pPr>
              <a:defRPr sz="1200">
                <a:latin typeface="Times New Roman" charset="0"/>
              </a:defRPr>
            </a:lvl1pPr>
          </a:lstStyle>
          <a:p>
            <a:pPr>
              <a:defRPr/>
            </a:pPr>
            <a:endParaRPr lang="da-DK" dirty="0"/>
          </a:p>
        </p:txBody>
      </p:sp>
      <p:sp>
        <p:nvSpPr>
          <p:cNvPr id="53253" name="Rectangle 5"/>
          <p:cNvSpPr>
            <a:spLocks noGrp="1" noChangeArrowheads="1"/>
          </p:cNvSpPr>
          <p:nvPr>
            <p:ph type="sldNum" sz="quarter" idx="3"/>
          </p:nvPr>
        </p:nvSpPr>
        <p:spPr bwMode="auto">
          <a:xfrm>
            <a:off x="3852864" y="9431419"/>
            <a:ext cx="2944812" cy="495221"/>
          </a:xfrm>
          <a:prstGeom prst="rect">
            <a:avLst/>
          </a:prstGeom>
          <a:noFill/>
          <a:ln w="9525">
            <a:noFill/>
            <a:miter lim="800000"/>
            <a:headEnd/>
            <a:tailEnd/>
          </a:ln>
          <a:effectLst/>
        </p:spPr>
        <p:txBody>
          <a:bodyPr vert="horz" wrap="square" lIns="91753" tIns="45877" rIns="91753" bIns="45877" numCol="1" anchor="b" anchorCtr="0" compatLnSpc="1">
            <a:prstTxWarp prst="textNoShape">
              <a:avLst/>
            </a:prstTxWarp>
          </a:bodyPr>
          <a:lstStyle>
            <a:lvl1pPr algn="r">
              <a:defRPr sz="1200">
                <a:latin typeface="Times New Roman" charset="0"/>
              </a:defRPr>
            </a:lvl1pPr>
          </a:lstStyle>
          <a:p>
            <a:pPr>
              <a:defRPr/>
            </a:pPr>
            <a:fld id="{86E61C42-B273-4D08-B96F-EA6F0DFDD1DD}" type="slidenum">
              <a:rPr lang="da-DK"/>
              <a:pPr>
                <a:defRPr/>
              </a:pPr>
              <a:t>‹#›</a:t>
            </a:fld>
            <a:endParaRPr lang="da-DK" dirty="0"/>
          </a:p>
        </p:txBody>
      </p:sp>
    </p:spTree>
    <p:extLst>
      <p:ext uri="{BB962C8B-B14F-4D97-AF65-F5344CB8AC3E}">
        <p14:creationId xmlns:p14="http://schemas.microsoft.com/office/powerpoint/2010/main" val="3795193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2" y="2"/>
            <a:ext cx="2944813" cy="495221"/>
          </a:xfrm>
          <a:prstGeom prst="rect">
            <a:avLst/>
          </a:prstGeom>
          <a:noFill/>
          <a:ln w="9525">
            <a:noFill/>
            <a:miter lim="800000"/>
            <a:headEnd/>
            <a:tailEnd/>
          </a:ln>
          <a:effectLst/>
        </p:spPr>
        <p:txBody>
          <a:bodyPr vert="horz" wrap="square" lIns="91753" tIns="45877" rIns="91753" bIns="45877" numCol="1" anchor="t" anchorCtr="0" compatLnSpc="1">
            <a:prstTxWarp prst="textNoShape">
              <a:avLst/>
            </a:prstTxWarp>
          </a:bodyPr>
          <a:lstStyle>
            <a:lvl1pPr>
              <a:defRPr sz="1200">
                <a:latin typeface="Times New Roman" charset="0"/>
              </a:defRPr>
            </a:lvl1pPr>
          </a:lstStyle>
          <a:p>
            <a:pPr>
              <a:defRPr/>
            </a:pPr>
            <a:endParaRPr lang="da-DK" dirty="0"/>
          </a:p>
        </p:txBody>
      </p:sp>
      <p:sp>
        <p:nvSpPr>
          <p:cNvPr id="54275" name="Rectangle 3"/>
          <p:cNvSpPr>
            <a:spLocks noGrp="1" noChangeArrowheads="1"/>
          </p:cNvSpPr>
          <p:nvPr>
            <p:ph type="dt" idx="1"/>
          </p:nvPr>
        </p:nvSpPr>
        <p:spPr bwMode="auto">
          <a:xfrm>
            <a:off x="3852864" y="2"/>
            <a:ext cx="2944812" cy="495221"/>
          </a:xfrm>
          <a:prstGeom prst="rect">
            <a:avLst/>
          </a:prstGeom>
          <a:noFill/>
          <a:ln w="9525">
            <a:noFill/>
            <a:miter lim="800000"/>
            <a:headEnd/>
            <a:tailEnd/>
          </a:ln>
          <a:effectLst/>
        </p:spPr>
        <p:txBody>
          <a:bodyPr vert="horz" wrap="square" lIns="91753" tIns="45877" rIns="91753" bIns="45877" numCol="1" anchor="t" anchorCtr="0" compatLnSpc="1">
            <a:prstTxWarp prst="textNoShape">
              <a:avLst/>
            </a:prstTxWarp>
          </a:bodyPr>
          <a:lstStyle>
            <a:lvl1pPr algn="r">
              <a:defRPr sz="1200">
                <a:latin typeface="Times New Roman" charset="0"/>
              </a:defRPr>
            </a:lvl1pPr>
          </a:lstStyle>
          <a:p>
            <a:pPr>
              <a:defRPr/>
            </a:pPr>
            <a:endParaRPr lang="da-DK" dirty="0"/>
          </a:p>
        </p:txBody>
      </p:sp>
      <p:sp>
        <p:nvSpPr>
          <p:cNvPr id="29700" name="Rectangle 4"/>
          <p:cNvSpPr>
            <a:spLocks noGrp="1" noRot="1" noChangeAspect="1" noChangeArrowheads="1" noTextEdit="1"/>
          </p:cNvSpPr>
          <p:nvPr>
            <p:ph type="sldImg" idx="2"/>
          </p:nvPr>
        </p:nvSpPr>
        <p:spPr bwMode="auto">
          <a:xfrm>
            <a:off x="88900"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7" name="Rectangle 5"/>
          <p:cNvSpPr>
            <a:spLocks noGrp="1" noChangeArrowheads="1"/>
          </p:cNvSpPr>
          <p:nvPr>
            <p:ph type="body" sz="quarter" idx="3"/>
          </p:nvPr>
        </p:nvSpPr>
        <p:spPr bwMode="auto">
          <a:xfrm>
            <a:off x="906466" y="4714125"/>
            <a:ext cx="4984750" cy="4468099"/>
          </a:xfrm>
          <a:prstGeom prst="rect">
            <a:avLst/>
          </a:prstGeom>
          <a:noFill/>
          <a:ln w="9525">
            <a:noFill/>
            <a:miter lim="800000"/>
            <a:headEnd/>
            <a:tailEnd/>
          </a:ln>
          <a:effectLst/>
        </p:spPr>
        <p:txBody>
          <a:bodyPr vert="horz" wrap="square" lIns="91753" tIns="45877" rIns="91753" bIns="45877" numCol="1" anchor="t" anchorCtr="0" compatLnSpc="1">
            <a:prstTxWarp prst="textNoShape">
              <a:avLst/>
            </a:prstTxWarp>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p>
        </p:txBody>
      </p:sp>
      <p:sp>
        <p:nvSpPr>
          <p:cNvPr id="54278" name="Rectangle 6"/>
          <p:cNvSpPr>
            <a:spLocks noGrp="1" noChangeArrowheads="1"/>
          </p:cNvSpPr>
          <p:nvPr>
            <p:ph type="ftr" sz="quarter" idx="4"/>
          </p:nvPr>
        </p:nvSpPr>
        <p:spPr bwMode="auto">
          <a:xfrm>
            <a:off x="2" y="9431419"/>
            <a:ext cx="2944813" cy="495221"/>
          </a:xfrm>
          <a:prstGeom prst="rect">
            <a:avLst/>
          </a:prstGeom>
          <a:noFill/>
          <a:ln w="9525">
            <a:noFill/>
            <a:miter lim="800000"/>
            <a:headEnd/>
            <a:tailEnd/>
          </a:ln>
          <a:effectLst/>
        </p:spPr>
        <p:txBody>
          <a:bodyPr vert="horz" wrap="square" lIns="91753" tIns="45877" rIns="91753" bIns="45877" numCol="1" anchor="b" anchorCtr="0" compatLnSpc="1">
            <a:prstTxWarp prst="textNoShape">
              <a:avLst/>
            </a:prstTxWarp>
          </a:bodyPr>
          <a:lstStyle>
            <a:lvl1pPr>
              <a:defRPr sz="1200">
                <a:latin typeface="Times New Roman" charset="0"/>
              </a:defRPr>
            </a:lvl1pPr>
          </a:lstStyle>
          <a:p>
            <a:pPr>
              <a:defRPr/>
            </a:pPr>
            <a:endParaRPr lang="da-DK" dirty="0"/>
          </a:p>
        </p:txBody>
      </p:sp>
      <p:sp>
        <p:nvSpPr>
          <p:cNvPr id="54279" name="Rectangle 7"/>
          <p:cNvSpPr>
            <a:spLocks noGrp="1" noChangeArrowheads="1"/>
          </p:cNvSpPr>
          <p:nvPr>
            <p:ph type="sldNum" sz="quarter" idx="5"/>
          </p:nvPr>
        </p:nvSpPr>
        <p:spPr bwMode="auto">
          <a:xfrm>
            <a:off x="3852864" y="9431419"/>
            <a:ext cx="2944812" cy="495221"/>
          </a:xfrm>
          <a:prstGeom prst="rect">
            <a:avLst/>
          </a:prstGeom>
          <a:noFill/>
          <a:ln w="9525">
            <a:noFill/>
            <a:miter lim="800000"/>
            <a:headEnd/>
            <a:tailEnd/>
          </a:ln>
          <a:effectLst/>
        </p:spPr>
        <p:txBody>
          <a:bodyPr vert="horz" wrap="square" lIns="91753" tIns="45877" rIns="91753" bIns="45877" numCol="1" anchor="b" anchorCtr="0" compatLnSpc="1">
            <a:prstTxWarp prst="textNoShape">
              <a:avLst/>
            </a:prstTxWarp>
          </a:bodyPr>
          <a:lstStyle>
            <a:lvl1pPr algn="r">
              <a:defRPr sz="1200">
                <a:latin typeface="Times New Roman" charset="0"/>
              </a:defRPr>
            </a:lvl1pPr>
          </a:lstStyle>
          <a:p>
            <a:pPr>
              <a:defRPr/>
            </a:pPr>
            <a:fld id="{2D436BF6-E200-464C-8238-C577EE62B150}" type="slidenum">
              <a:rPr lang="da-DK"/>
              <a:pPr>
                <a:defRPr/>
              </a:pPr>
              <a:t>‹#›</a:t>
            </a:fld>
            <a:endParaRPr lang="da-DK" dirty="0"/>
          </a:p>
        </p:txBody>
      </p:sp>
    </p:spTree>
    <p:extLst>
      <p:ext uri="{BB962C8B-B14F-4D97-AF65-F5344CB8AC3E}">
        <p14:creationId xmlns:p14="http://schemas.microsoft.com/office/powerpoint/2010/main" val="1563227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noFill/>
          <a:ln>
            <a:noFill/>
          </a:ln>
        </p:spPr>
        <p:txBody>
          <a:bodyPr/>
          <a:lstStyle>
            <a:lvl1pPr fontAlgn="base">
              <a:spcBef>
                <a:spcPct val="0"/>
              </a:spcBef>
              <a:spcAft>
                <a:spcPct val="0"/>
              </a:spcAft>
              <a:defRPr>
                <a:ln>
                  <a:noFill/>
                </a:ln>
                <a:solidFill>
                  <a:srgbClr val="000066"/>
                </a:solidFill>
                <a:latin typeface="Times New Roman" pitchFamily="18" charset="0"/>
              </a:defRPr>
            </a:lvl1pPr>
          </a:lstStyle>
          <a:p>
            <a:pPr>
              <a:defRPr/>
            </a:pPr>
            <a:fld id="{B3289B71-892B-424E-A2C0-EDB5F430FA41}" type="slidenum">
              <a:rPr lang="en-US"/>
              <a:pPr>
                <a:defRPr/>
              </a:pPr>
              <a:t>‹#›</a:t>
            </a:fld>
            <a:endParaRPr lang="en-US" dirty="0"/>
          </a:p>
        </p:txBody>
      </p:sp>
    </p:spTree>
    <p:extLst>
      <p:ext uri="{BB962C8B-B14F-4D97-AF65-F5344CB8AC3E}">
        <p14:creationId xmlns:p14="http://schemas.microsoft.com/office/powerpoint/2010/main" val="403269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piegel_Layout1">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990600"/>
          </a:xfrm>
          <a:prstGeom prst="rect">
            <a:avLst/>
          </a:prstGeom>
          <a:solidFill>
            <a:schemeClr val="accent2"/>
          </a:solidFill>
          <a:ln w="22225" cap="sq" algn="ctr">
            <a:solidFill>
              <a:schemeClr val="tx1"/>
            </a:solidFill>
            <a:round/>
            <a:headEnd type="none" w="sm" len="sm"/>
            <a:tailEnd type="triangle" w="med" len="sm"/>
          </a:ln>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da-DK" altLang="da-DK" sz="2400" b="1" dirty="0">
              <a:solidFill>
                <a:srgbClr val="000000"/>
              </a:solidFill>
              <a:latin typeface="Arial" charset="0"/>
            </a:endParaRPr>
          </a:p>
        </p:txBody>
      </p:sp>
      <p:sp>
        <p:nvSpPr>
          <p:cNvPr id="6" name="TextBox 5"/>
          <p:cNvSpPr txBox="1">
            <a:spLocks noChangeArrowheads="1"/>
          </p:cNvSpPr>
          <p:nvPr userDrawn="1"/>
        </p:nvSpPr>
        <p:spPr bwMode="auto">
          <a:xfrm>
            <a:off x="-1219200" y="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da-DK" sz="1800" dirty="0">
              <a:solidFill>
                <a:srgbClr val="000000"/>
              </a:solidFill>
              <a:latin typeface="Arial" charset="0"/>
            </a:endParaRPr>
          </a:p>
        </p:txBody>
      </p:sp>
      <p:sp>
        <p:nvSpPr>
          <p:cNvPr id="5" name="Text Placeholder 4"/>
          <p:cNvSpPr>
            <a:spLocks noGrp="1"/>
          </p:cNvSpPr>
          <p:nvPr>
            <p:ph type="body" sz="quarter" idx="10"/>
          </p:nvPr>
        </p:nvSpPr>
        <p:spPr>
          <a:xfrm>
            <a:off x="406400" y="152400"/>
            <a:ext cx="11379200" cy="609600"/>
          </a:xfrm>
        </p:spPr>
        <p:txBody>
          <a:bodyPr/>
          <a:lstStyle>
            <a:lvl1pPr algn="ctr">
              <a:buNone/>
              <a:defRPr sz="3400" b="1">
                <a:solidFill>
                  <a:schemeClr val="bg1"/>
                </a:solidFill>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
        <p:nvSpPr>
          <p:cNvPr id="7" name="Content Placeholder 6"/>
          <p:cNvSpPr>
            <a:spLocks noGrp="1"/>
          </p:cNvSpPr>
          <p:nvPr>
            <p:ph sz="quarter" idx="11"/>
          </p:nvPr>
        </p:nvSpPr>
        <p:spPr>
          <a:xfrm>
            <a:off x="304800" y="1219200"/>
            <a:ext cx="11582400" cy="533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55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Rectangle 20"/>
          <p:cNvSpPr>
            <a:spLocks noGrp="1" noChangeArrowheads="1"/>
          </p:cNvSpPr>
          <p:nvPr>
            <p:ph type="sldNum" sz="quarter" idx="10"/>
          </p:nvPr>
        </p:nvSpPr>
        <p:spPr/>
        <p:txBody>
          <a:bodyPr/>
          <a:lstStyle>
            <a:lvl1pPr>
              <a:defRPr/>
            </a:lvl1pPr>
          </a:lstStyle>
          <a:p>
            <a:pPr>
              <a:defRPr/>
            </a:pPr>
            <a:fld id="{54580EB1-BAE1-478A-862F-95F05039EA86}" type="slidenum">
              <a:rPr lang="da-DK"/>
              <a:pPr>
                <a:defRPr/>
              </a:pPr>
              <a:t>‹#›</a:t>
            </a:fld>
            <a:endParaRPr lang="da-DK" dirty="0"/>
          </a:p>
        </p:txBody>
      </p:sp>
    </p:spTree>
    <p:extLst>
      <p:ext uri="{BB962C8B-B14F-4D97-AF65-F5344CB8AC3E}">
        <p14:creationId xmlns:p14="http://schemas.microsoft.com/office/powerpoint/2010/main" val="9381355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
    <p:spTree>
      <p:nvGrpSpPr>
        <p:cNvPr id="1" name=""/>
        <p:cNvGrpSpPr/>
        <p:nvPr/>
      </p:nvGrpSpPr>
      <p:grpSpPr>
        <a:xfrm>
          <a:off x="0" y="0"/>
          <a:ext cx="0" cy="0"/>
          <a:chOff x="0" y="0"/>
          <a:chExt cx="0" cy="0"/>
        </a:xfrm>
      </p:grpSpPr>
      <p:sp>
        <p:nvSpPr>
          <p:cNvPr id="5" name="TextBox 8"/>
          <p:cNvSpPr txBox="1">
            <a:spLocks noChangeArrowheads="1"/>
          </p:cNvSpPr>
          <p:nvPr userDrawn="1"/>
        </p:nvSpPr>
        <p:spPr bwMode="auto">
          <a:xfrm>
            <a:off x="5920318" y="6030914"/>
            <a:ext cx="5046133"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defRPr/>
            </a:pPr>
            <a:fld id="{3E2D058A-FD43-463D-89B1-7EDBF52F7028}" type="slidenum">
              <a:rPr lang="en-US" altLang="da-DK" sz="1300" b="1" smtClean="0">
                <a:solidFill>
                  <a:srgbClr val="4967AA"/>
                </a:solidFill>
                <a:latin typeface="Arial" pitchFamily="34" charset="0"/>
                <a:cs typeface="Arial" pitchFamily="34" charset="0"/>
              </a:rPr>
              <a:pPr algn="r" eaLnBrk="1" hangingPunct="1">
                <a:defRPr/>
              </a:pPr>
              <a:t>‹#›</a:t>
            </a:fld>
            <a:endParaRPr lang="en-US" altLang="da-DK" sz="1300" b="1" dirty="0">
              <a:solidFill>
                <a:srgbClr val="4967AA"/>
              </a:solidFill>
              <a:latin typeface="Arial" pitchFamily="34" charset="0"/>
              <a:cs typeface="Arial" pitchFamily="34" charset="0"/>
            </a:endParaRPr>
          </a:p>
        </p:txBody>
      </p:sp>
      <p:pic>
        <p:nvPicPr>
          <p:cNvPr id="6" name="Picture 4" descr="C:\Users\aw.it\Desktop\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21317" y="6099175"/>
            <a:ext cx="3215216"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p:cNvSpPr>
            <a:spLocks noGrp="1"/>
          </p:cNvSpPr>
          <p:nvPr>
            <p:ph sz="quarter" idx="13"/>
          </p:nvPr>
        </p:nvSpPr>
        <p:spPr>
          <a:xfrm>
            <a:off x="1214763" y="1358901"/>
            <a:ext cx="9740900" cy="2070100"/>
          </a:xfrm>
          <a:prstGeom prst="rect">
            <a:avLst/>
          </a:prstGeom>
        </p:spPr>
        <p:txBody>
          <a:bodyPr/>
          <a:lstStyle>
            <a:lvl1pPr marL="0" indent="0">
              <a:buNone/>
              <a:defRPr baseline="0"/>
            </a:lvl1pPr>
          </a:lstStyle>
          <a:p>
            <a:pPr lvl="0"/>
            <a:r>
              <a:rPr lang="da-DK"/>
              <a:t>Klik for at redigere i master</a:t>
            </a:r>
          </a:p>
        </p:txBody>
      </p:sp>
      <p:sp>
        <p:nvSpPr>
          <p:cNvPr id="8" name="Content Placeholder 2"/>
          <p:cNvSpPr>
            <a:spLocks noGrp="1"/>
          </p:cNvSpPr>
          <p:nvPr>
            <p:ph sz="quarter" idx="14"/>
          </p:nvPr>
        </p:nvSpPr>
        <p:spPr>
          <a:xfrm>
            <a:off x="1218997" y="3797301"/>
            <a:ext cx="9740900" cy="2070100"/>
          </a:xfrm>
          <a:prstGeom prst="rect">
            <a:avLst/>
          </a:prstGeom>
        </p:spPr>
        <p:txBody>
          <a:bodyPr/>
          <a:lstStyle>
            <a:lvl1pPr marL="0" indent="0">
              <a:buNone/>
              <a:defRPr baseline="0"/>
            </a:lvl1pPr>
          </a:lstStyle>
          <a:p>
            <a:pPr lvl="0"/>
            <a:r>
              <a:rPr lang="da-DK"/>
              <a:t>Klik for at redigere i master</a:t>
            </a:r>
          </a:p>
        </p:txBody>
      </p:sp>
      <p:sp>
        <p:nvSpPr>
          <p:cNvPr id="12" name="Pladsholder til tekst 15"/>
          <p:cNvSpPr>
            <a:spLocks noGrp="1"/>
          </p:cNvSpPr>
          <p:nvPr>
            <p:ph type="body" sz="quarter" idx="10"/>
          </p:nvPr>
        </p:nvSpPr>
        <p:spPr>
          <a:xfrm>
            <a:off x="1223433" y="406402"/>
            <a:ext cx="9747251" cy="866747"/>
          </a:xfrm>
          <a:prstGeom prst="rect">
            <a:avLst/>
          </a:prstGeom>
        </p:spPr>
        <p:txBody>
          <a:bodyPr>
            <a:normAutofit/>
          </a:bodyPr>
          <a:lstStyle>
            <a:lvl1pPr marL="0" indent="0">
              <a:buNone/>
              <a:defRPr sz="2800" b="1">
                <a:solidFill>
                  <a:srgbClr val="4967AA"/>
                </a:solidFill>
              </a:defRPr>
            </a:lvl1pPr>
          </a:lstStyle>
          <a:p>
            <a:pPr lvl="0"/>
            <a:r>
              <a:rPr lang="da-DK"/>
              <a:t>Klik for at redigere i master</a:t>
            </a:r>
          </a:p>
        </p:txBody>
      </p:sp>
    </p:spTree>
    <p:extLst>
      <p:ext uri="{BB962C8B-B14F-4D97-AF65-F5344CB8AC3E}">
        <p14:creationId xmlns:p14="http://schemas.microsoft.com/office/powerpoint/2010/main" val="1859972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pic>
        <p:nvPicPr>
          <p:cNvPr id="4"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256116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0" name="Rectangle 16"/>
          <p:cNvSpPr>
            <a:spLocks noGrp="1" noChangeArrowheads="1"/>
          </p:cNvSpPr>
          <p:nvPr>
            <p:ph type="ctrTitle"/>
          </p:nvPr>
        </p:nvSpPr>
        <p:spPr>
          <a:xfrm>
            <a:off x="2844800" y="1806575"/>
            <a:ext cx="9213851" cy="1143000"/>
          </a:xfrm>
        </p:spPr>
        <p:txBody>
          <a:bodyPr/>
          <a:lstStyle>
            <a:lvl1pPr>
              <a:defRPr/>
            </a:lvl1pPr>
          </a:lstStyle>
          <a:p>
            <a:r>
              <a:rPr lang="da-DK"/>
              <a:t>Klik for at redigere titeltypografi i masteren</a:t>
            </a:r>
          </a:p>
        </p:txBody>
      </p:sp>
      <p:sp>
        <p:nvSpPr>
          <p:cNvPr id="16401" name="Rectangle 17"/>
          <p:cNvSpPr>
            <a:spLocks noGrp="1" noChangeArrowheads="1"/>
          </p:cNvSpPr>
          <p:nvPr>
            <p:ph type="subTitle" idx="1"/>
          </p:nvPr>
        </p:nvSpPr>
        <p:spPr>
          <a:xfrm>
            <a:off x="3454400" y="3559175"/>
            <a:ext cx="8534400" cy="1752600"/>
          </a:xfrm>
        </p:spPr>
        <p:txBody>
          <a:bodyPr/>
          <a:lstStyle>
            <a:lvl1pPr marL="0" indent="0">
              <a:buFontTx/>
              <a:buNone/>
              <a:defRPr/>
            </a:lvl1pPr>
          </a:lstStyle>
          <a:p>
            <a:r>
              <a:rPr lang="da-DK"/>
              <a:t>Klik for at redigere undertiteltypografien i masteren</a:t>
            </a:r>
          </a:p>
        </p:txBody>
      </p:sp>
      <p:sp>
        <p:nvSpPr>
          <p:cNvPr id="5" name="Rectangle 19"/>
          <p:cNvSpPr>
            <a:spLocks noGrp="1" noChangeArrowheads="1"/>
          </p:cNvSpPr>
          <p:nvPr>
            <p:ph type="ftr" sz="quarter" idx="10"/>
          </p:nvPr>
        </p:nvSpPr>
        <p:spPr bwMode="auto">
          <a:xfrm>
            <a:off x="4857751" y="6350000"/>
            <a:ext cx="4599516" cy="457200"/>
          </a:xfrm>
          <a:prstGeom prst="rect">
            <a:avLst/>
          </a:prstGeom>
          <a:ln>
            <a:miter lim="800000"/>
            <a:headEnd/>
            <a:tailEnd/>
          </a:ln>
        </p:spPr>
        <p:txBody>
          <a:bodyPr vert="horz" wrap="square" lIns="92075" tIns="46038" rIns="92075" bIns="46038" numCol="1" anchor="b" anchorCtr="0" compatLnSpc="1">
            <a:prstTxWarp prst="textNoShape">
              <a:avLst/>
            </a:prstTxWarp>
          </a:bodyPr>
          <a:lstStyle>
            <a:lvl1pPr algn="ctr" eaLnBrk="1" hangingPunct="1">
              <a:defRPr sz="1400">
                <a:solidFill>
                  <a:srgbClr val="000000"/>
                </a:solidFill>
                <a:latin typeface="Times New Roman" charset="0"/>
                <a:ea typeface="+mn-ea"/>
              </a:defRPr>
            </a:lvl1pPr>
          </a:lstStyle>
          <a:p>
            <a:pPr>
              <a:defRPr/>
            </a:pPr>
            <a:endParaRPr lang="da-DK" dirty="0"/>
          </a:p>
        </p:txBody>
      </p:sp>
      <p:sp>
        <p:nvSpPr>
          <p:cNvPr id="6" name="Rectangle 20"/>
          <p:cNvSpPr>
            <a:spLocks noGrp="1" noChangeArrowheads="1"/>
          </p:cNvSpPr>
          <p:nvPr>
            <p:ph type="sldNum" sz="quarter" idx="11"/>
          </p:nvPr>
        </p:nvSpPr>
        <p:spPr>
          <a:xfrm>
            <a:off x="9855201" y="6350000"/>
            <a:ext cx="2298700" cy="457200"/>
          </a:xfrm>
        </p:spPr>
        <p:txBody>
          <a:bodyPr anchor="b"/>
          <a:lstStyle>
            <a:lvl1pPr eaLnBrk="0" hangingPunct="0">
              <a:defRPr>
                <a:ea typeface="ヒラギノ角ゴ Pro W3" pitchFamily="-65" charset="-128"/>
              </a:defRPr>
            </a:lvl1pPr>
          </a:lstStyle>
          <a:p>
            <a:pPr>
              <a:defRPr/>
            </a:pPr>
            <a:fld id="{1F68E8D6-09A6-4E94-AECF-681B01B0612C}" type="slidenum">
              <a:rPr lang="da-DK"/>
              <a:pPr>
                <a:defRPr/>
              </a:pPr>
              <a:t>‹#›</a:t>
            </a:fld>
            <a:endParaRPr lang="da-DK" dirty="0"/>
          </a:p>
        </p:txBody>
      </p:sp>
    </p:spTree>
    <p:extLst>
      <p:ext uri="{BB962C8B-B14F-4D97-AF65-F5344CB8AC3E}">
        <p14:creationId xmlns:p14="http://schemas.microsoft.com/office/powerpoint/2010/main" val="4228265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52ACC450-EB16-4C1A-8EDA-0B0FE23CF828}" type="slidenum">
              <a:rPr lang="da-DK"/>
              <a:pPr>
                <a:defRPr/>
              </a:pPr>
              <a:t>‹#›</a:t>
            </a:fld>
            <a:endParaRPr lang="da-DK" dirty="0"/>
          </a:p>
        </p:txBody>
      </p:sp>
    </p:spTree>
    <p:extLst>
      <p:ext uri="{BB962C8B-B14F-4D97-AF65-F5344CB8AC3E}">
        <p14:creationId xmlns:p14="http://schemas.microsoft.com/office/powerpoint/2010/main" val="4192393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a-DK"/>
              <a:t>Klik for at redigere typografi i masteren</a:t>
            </a:r>
          </a:p>
        </p:txBody>
      </p:sp>
      <p:sp>
        <p:nvSpPr>
          <p:cNvPr id="4"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50FB63A4-FD9C-4D25-8B3D-C3F54C166071}" type="slidenum">
              <a:rPr lang="da-DK"/>
              <a:pPr>
                <a:defRPr/>
              </a:pPr>
              <a:t>‹#›</a:t>
            </a:fld>
            <a:endParaRPr lang="da-DK" dirty="0"/>
          </a:p>
        </p:txBody>
      </p:sp>
    </p:spTree>
    <p:extLst>
      <p:ext uri="{BB962C8B-B14F-4D97-AF65-F5344CB8AC3E}">
        <p14:creationId xmlns:p14="http://schemas.microsoft.com/office/powerpoint/2010/main" val="3482402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101600" y="1676400"/>
            <a:ext cx="4572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876800" y="1676400"/>
            <a:ext cx="4572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982CB7F0-806A-485C-AE6E-E276B64C59FA}" type="slidenum">
              <a:rPr lang="da-DK"/>
              <a:pPr>
                <a:defRPr/>
              </a:pPr>
              <a:t>‹#›</a:t>
            </a:fld>
            <a:endParaRPr lang="da-DK" dirty="0"/>
          </a:p>
        </p:txBody>
      </p:sp>
    </p:spTree>
    <p:extLst>
      <p:ext uri="{BB962C8B-B14F-4D97-AF65-F5344CB8AC3E}">
        <p14:creationId xmlns:p14="http://schemas.microsoft.com/office/powerpoint/2010/main" val="2932091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1FD1C36D-70D0-48D1-ADDE-6FEA9D253913}" type="slidenum">
              <a:rPr lang="da-DK"/>
              <a:pPr>
                <a:defRPr/>
              </a:pPr>
              <a:t>‹#›</a:t>
            </a:fld>
            <a:endParaRPr lang="da-DK" dirty="0"/>
          </a:p>
        </p:txBody>
      </p:sp>
    </p:spTree>
    <p:extLst>
      <p:ext uri="{BB962C8B-B14F-4D97-AF65-F5344CB8AC3E}">
        <p14:creationId xmlns:p14="http://schemas.microsoft.com/office/powerpoint/2010/main" val="1588003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A9F4802B-0277-40DA-8580-C381458DB1A6}" type="slidenum">
              <a:rPr lang="da-DK"/>
              <a:pPr>
                <a:defRPr/>
              </a:pPr>
              <a:t>‹#›</a:t>
            </a:fld>
            <a:endParaRPr lang="da-DK" dirty="0"/>
          </a:p>
        </p:txBody>
      </p:sp>
    </p:spTree>
    <p:extLst>
      <p:ext uri="{BB962C8B-B14F-4D97-AF65-F5344CB8AC3E}">
        <p14:creationId xmlns:p14="http://schemas.microsoft.com/office/powerpoint/2010/main" val="2320295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C86FD816-06B8-4134-9AF9-A9C194612FF8}" type="slidenum">
              <a:rPr lang="da-DK"/>
              <a:pPr>
                <a:defRPr/>
              </a:pPr>
              <a:t>‹#›</a:t>
            </a:fld>
            <a:endParaRPr lang="da-DK" dirty="0"/>
          </a:p>
        </p:txBody>
      </p:sp>
    </p:spTree>
    <p:extLst>
      <p:ext uri="{BB962C8B-B14F-4D97-AF65-F5344CB8AC3E}">
        <p14:creationId xmlns:p14="http://schemas.microsoft.com/office/powerpoint/2010/main" val="2918424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piegel_Layout1">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1412776"/>
          </a:xfrm>
          <a:prstGeom prst="rect">
            <a:avLst/>
          </a:prstGeom>
          <a:solidFill>
            <a:schemeClr val="accent2"/>
          </a:solidFill>
          <a:ln w="22225" cap="sq" algn="ctr">
            <a:solidFill>
              <a:schemeClr val="tx1"/>
            </a:solidFill>
            <a:round/>
            <a:headEnd type="none" w="sm" len="sm"/>
            <a:tailEnd type="triangle" w="med" len="sm"/>
          </a:ln>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da-DK" altLang="da-DK" sz="2400" b="1">
              <a:solidFill>
                <a:srgbClr val="000000"/>
              </a:solidFill>
              <a:latin typeface="Arial" charset="0"/>
            </a:endParaRPr>
          </a:p>
        </p:txBody>
      </p:sp>
      <p:sp>
        <p:nvSpPr>
          <p:cNvPr id="6" name="TextBox 5"/>
          <p:cNvSpPr txBox="1">
            <a:spLocks noChangeArrowheads="1"/>
          </p:cNvSpPr>
          <p:nvPr userDrawn="1"/>
        </p:nvSpPr>
        <p:spPr bwMode="auto">
          <a:xfrm>
            <a:off x="-1219200" y="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da-DK" sz="1800">
              <a:solidFill>
                <a:srgbClr val="000000"/>
              </a:solidFill>
              <a:latin typeface="Arial" charset="0"/>
            </a:endParaRPr>
          </a:p>
        </p:txBody>
      </p:sp>
      <p:sp>
        <p:nvSpPr>
          <p:cNvPr id="5" name="Text Placeholder 4"/>
          <p:cNvSpPr>
            <a:spLocks noGrp="1"/>
          </p:cNvSpPr>
          <p:nvPr>
            <p:ph type="body" sz="quarter" idx="10"/>
          </p:nvPr>
        </p:nvSpPr>
        <p:spPr>
          <a:xfrm>
            <a:off x="295565" y="69275"/>
            <a:ext cx="11753096" cy="609600"/>
          </a:xfrm>
        </p:spPr>
        <p:txBody>
          <a:bodyPr/>
          <a:lstStyle>
            <a:lvl1pPr algn="l">
              <a:buNone/>
              <a:defRPr sz="3600" b="1">
                <a:solidFill>
                  <a:schemeClr val="bg1"/>
                </a:solidFill>
                <a:latin typeface="Book Antiqua" panose="02040602050305030304" pitchFamily="18" charset="0"/>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
        <p:nvSpPr>
          <p:cNvPr id="7" name="Content Placeholder 6"/>
          <p:cNvSpPr>
            <a:spLocks noGrp="1"/>
          </p:cNvSpPr>
          <p:nvPr>
            <p:ph sz="quarter" idx="11"/>
          </p:nvPr>
        </p:nvSpPr>
        <p:spPr>
          <a:xfrm>
            <a:off x="304800" y="1628800"/>
            <a:ext cx="11582400" cy="4924400"/>
          </a:xfrm>
        </p:spPr>
        <p:txBody>
          <a:bodyPr/>
          <a:lstStyle>
            <a:lvl1pPr>
              <a:defRPr>
                <a:latin typeface="Book Antiqua" panose="02040602050305030304" pitchFamily="18" charset="0"/>
              </a:defRPr>
            </a:lvl1pPr>
            <a:lvl2pPr>
              <a:defRPr>
                <a:latin typeface="Book Antiqua" panose="02040602050305030304" pitchFamily="18" charset="0"/>
              </a:defRPr>
            </a:lvl2pPr>
            <a:lvl3pPr>
              <a:defRPr>
                <a:latin typeface="Book Antiqua" panose="02040602050305030304" pitchFamily="18" charset="0"/>
              </a:defRPr>
            </a:lvl3pPr>
            <a:lvl4pPr>
              <a:defRPr>
                <a:latin typeface="Book Antiqua" panose="02040602050305030304" pitchFamily="18" charset="0"/>
              </a:defRPr>
            </a:lvl4pPr>
            <a:lvl5pPr>
              <a:defRPr>
                <a:latin typeface="Book Antiqua" panose="020406020503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12"/>
          </p:nvPr>
        </p:nvSpPr>
        <p:spPr>
          <a:xfrm>
            <a:off x="304704" y="708550"/>
            <a:ext cx="11743957" cy="609600"/>
          </a:xfrm>
        </p:spPr>
        <p:txBody>
          <a:bodyPr/>
          <a:lstStyle>
            <a:lvl1pPr algn="l">
              <a:buNone/>
              <a:defRPr sz="3600" b="1">
                <a:solidFill>
                  <a:schemeClr val="accent3">
                    <a:lumMod val="65000"/>
                  </a:schemeClr>
                </a:solidFill>
                <a:latin typeface="Book Antiqua" panose="02040602050305030304" pitchFamily="18" charset="0"/>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Tree>
    <p:extLst>
      <p:ext uri="{BB962C8B-B14F-4D97-AF65-F5344CB8AC3E}">
        <p14:creationId xmlns:p14="http://schemas.microsoft.com/office/powerpoint/2010/main" val="1572077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DBEB6A61-FA84-4986-BF15-C23915966569}" type="slidenum">
              <a:rPr lang="da-DK"/>
              <a:pPr>
                <a:defRPr/>
              </a:pPr>
              <a:t>‹#›</a:t>
            </a:fld>
            <a:endParaRPr lang="da-DK" dirty="0"/>
          </a:p>
        </p:txBody>
      </p:sp>
    </p:spTree>
    <p:extLst>
      <p:ext uri="{BB962C8B-B14F-4D97-AF65-F5344CB8AC3E}">
        <p14:creationId xmlns:p14="http://schemas.microsoft.com/office/powerpoint/2010/main" val="3985416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dirty="0"/>
          </a:p>
        </p:txBody>
      </p:sp>
      <p:sp>
        <p:nvSpPr>
          <p:cNvPr id="4" name="Pladsholder til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F8515857-5F3A-4BDF-A387-642F9D841426}" type="slidenum">
              <a:rPr lang="da-DK"/>
              <a:pPr>
                <a:defRPr/>
              </a:pPr>
              <a:t>‹#›</a:t>
            </a:fld>
            <a:endParaRPr lang="da-DK" dirty="0"/>
          </a:p>
        </p:txBody>
      </p:sp>
    </p:spTree>
    <p:extLst>
      <p:ext uri="{BB962C8B-B14F-4D97-AF65-F5344CB8AC3E}">
        <p14:creationId xmlns:p14="http://schemas.microsoft.com/office/powerpoint/2010/main" val="17985560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86D36175-3645-4C51-9ED6-B3E47B92B5FC}" type="slidenum">
              <a:rPr lang="da-DK"/>
              <a:pPr>
                <a:defRPr/>
              </a:pPr>
              <a:t>‹#›</a:t>
            </a:fld>
            <a:endParaRPr lang="da-DK" dirty="0"/>
          </a:p>
        </p:txBody>
      </p:sp>
    </p:spTree>
    <p:extLst>
      <p:ext uri="{BB962C8B-B14F-4D97-AF65-F5344CB8AC3E}">
        <p14:creationId xmlns:p14="http://schemas.microsoft.com/office/powerpoint/2010/main" val="31373374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7188200" y="304800"/>
            <a:ext cx="2362200" cy="5791200"/>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101600" y="304800"/>
            <a:ext cx="6883400" cy="5791200"/>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20"/>
          <p:cNvSpPr>
            <a:spLocks noGrp="1" noChangeArrowheads="1"/>
          </p:cNvSpPr>
          <p:nvPr>
            <p:ph type="sldNum" sz="quarter" idx="10"/>
          </p:nvPr>
        </p:nvSpPr>
        <p:spPr/>
        <p:txBody>
          <a:bodyPr/>
          <a:lstStyle>
            <a:lvl1pPr eaLnBrk="0" hangingPunct="0">
              <a:defRPr>
                <a:ea typeface="ヒラギノ角ゴ Pro W3" pitchFamily="-65" charset="-128"/>
              </a:defRPr>
            </a:lvl1pPr>
          </a:lstStyle>
          <a:p>
            <a:pPr>
              <a:defRPr/>
            </a:pPr>
            <a:fld id="{4387FE8B-97E5-4737-B038-140E42C6E0A4}" type="slidenum">
              <a:rPr lang="da-DK"/>
              <a:pPr>
                <a:defRPr/>
              </a:pPr>
              <a:t>‹#›</a:t>
            </a:fld>
            <a:endParaRPr lang="da-DK" dirty="0"/>
          </a:p>
        </p:txBody>
      </p:sp>
    </p:spTree>
    <p:extLst>
      <p:ext uri="{BB962C8B-B14F-4D97-AF65-F5344CB8AC3E}">
        <p14:creationId xmlns:p14="http://schemas.microsoft.com/office/powerpoint/2010/main" val="19186776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Spiegel_Layout1">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1412776"/>
          </a:xfrm>
          <a:prstGeom prst="rect">
            <a:avLst/>
          </a:prstGeom>
          <a:solidFill>
            <a:srgbClr val="4967AA">
              <a:alpha val="30196"/>
            </a:srgbClr>
          </a:solidFill>
          <a:ln w="22225" cap="sq" algn="ctr">
            <a:noFill/>
            <a:round/>
            <a:headEnd type="none" w="sm" len="sm"/>
            <a:tailEnd type="triangle" w="med" len="sm"/>
          </a:ln>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da-DK" altLang="da-DK" sz="2400" b="1">
              <a:solidFill>
                <a:srgbClr val="000000"/>
              </a:solidFill>
              <a:latin typeface="Arial" charset="0"/>
            </a:endParaRPr>
          </a:p>
        </p:txBody>
      </p:sp>
      <p:sp>
        <p:nvSpPr>
          <p:cNvPr id="6" name="TextBox 5"/>
          <p:cNvSpPr txBox="1">
            <a:spLocks noChangeArrowheads="1"/>
          </p:cNvSpPr>
          <p:nvPr userDrawn="1"/>
        </p:nvSpPr>
        <p:spPr bwMode="auto">
          <a:xfrm>
            <a:off x="-1219200" y="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da-DK" sz="1800">
              <a:solidFill>
                <a:srgbClr val="000000"/>
              </a:solidFill>
              <a:latin typeface="Arial" charset="0"/>
            </a:endParaRPr>
          </a:p>
        </p:txBody>
      </p:sp>
      <p:sp>
        <p:nvSpPr>
          <p:cNvPr id="5" name="Text Placeholder 4"/>
          <p:cNvSpPr>
            <a:spLocks noGrp="1"/>
          </p:cNvSpPr>
          <p:nvPr>
            <p:ph type="body" sz="quarter" idx="10"/>
          </p:nvPr>
        </p:nvSpPr>
        <p:spPr>
          <a:xfrm>
            <a:off x="295565" y="69275"/>
            <a:ext cx="11753096" cy="609600"/>
          </a:xfrm>
        </p:spPr>
        <p:txBody>
          <a:bodyPr/>
          <a:lstStyle>
            <a:lvl1pPr algn="l">
              <a:buNone/>
              <a:defRPr sz="3600" b="1">
                <a:solidFill>
                  <a:srgbClr val="4967AA"/>
                </a:solidFill>
                <a:latin typeface="CBS NEW" pitchFamily="2" charset="0"/>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sp>
        <p:nvSpPr>
          <p:cNvPr id="7" name="Content Placeholder 6"/>
          <p:cNvSpPr>
            <a:spLocks noGrp="1"/>
          </p:cNvSpPr>
          <p:nvPr>
            <p:ph sz="quarter" idx="11"/>
          </p:nvPr>
        </p:nvSpPr>
        <p:spPr>
          <a:xfrm>
            <a:off x="304800" y="1628800"/>
            <a:ext cx="11582400" cy="4924400"/>
          </a:xfrm>
        </p:spPr>
        <p:txBody>
          <a:bodyPr/>
          <a:lstStyle>
            <a:lvl1pPr>
              <a:defRPr sz="2800">
                <a:latin typeface="CBS NEW" panose="02000506080000020004" pitchFamily="2" charset="0"/>
              </a:defRPr>
            </a:lvl1pPr>
            <a:lvl2pPr>
              <a:defRPr sz="2400">
                <a:latin typeface="CBS NEW" panose="02000506080000020004" pitchFamily="2" charset="0"/>
              </a:defRPr>
            </a:lvl2pPr>
            <a:lvl3pPr>
              <a:defRPr sz="2000">
                <a:latin typeface="CBS NEW" panose="02000506080000020004" pitchFamily="2" charset="0"/>
              </a:defRPr>
            </a:lvl3pPr>
            <a:lvl4pPr>
              <a:defRPr sz="1800">
                <a:latin typeface="CBS NEW" panose="02000506080000020004" pitchFamily="2" charset="0"/>
              </a:defRPr>
            </a:lvl4pPr>
            <a:lvl5pPr>
              <a:defRPr sz="1800">
                <a:latin typeface="CBS NEW" panose="02000506080000020004"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12"/>
          </p:nvPr>
        </p:nvSpPr>
        <p:spPr>
          <a:xfrm>
            <a:off x="304704" y="708550"/>
            <a:ext cx="11743957" cy="609600"/>
          </a:xfrm>
        </p:spPr>
        <p:txBody>
          <a:bodyPr/>
          <a:lstStyle>
            <a:lvl1pPr algn="l">
              <a:buNone/>
              <a:defRPr sz="3200" b="0">
                <a:solidFill>
                  <a:schemeClr val="tx1">
                    <a:lumMod val="50000"/>
                    <a:lumOff val="50000"/>
                  </a:schemeClr>
                </a:solidFill>
                <a:latin typeface="CBS NEW" pitchFamily="2" charset="0"/>
              </a:defRPr>
            </a:lvl1pPr>
            <a:lvl2pPr>
              <a:defRPr sz="3400" b="1">
                <a:solidFill>
                  <a:schemeClr val="bg1"/>
                </a:solidFill>
              </a:defRPr>
            </a:lvl2pPr>
            <a:lvl3pPr>
              <a:defRPr sz="3400" b="1">
                <a:solidFill>
                  <a:schemeClr val="bg1"/>
                </a:solidFill>
              </a:defRPr>
            </a:lvl3pPr>
            <a:lvl4pPr>
              <a:defRPr sz="3400" b="1">
                <a:solidFill>
                  <a:schemeClr val="bg1"/>
                </a:solidFill>
              </a:defRPr>
            </a:lvl4pPr>
            <a:lvl5pPr>
              <a:defRPr sz="3400" b="1">
                <a:solidFill>
                  <a:schemeClr val="bg1"/>
                </a:solidFill>
              </a:defRPr>
            </a:lvl5pPr>
          </a:lstStyle>
          <a:p>
            <a:pPr lvl="0"/>
            <a:endParaRPr lang="en-US" dirty="0"/>
          </a:p>
        </p:txBody>
      </p:sp>
      <p:pic>
        <p:nvPicPr>
          <p:cNvPr id="9" name="Picture 10" descr="Billedresultat for copenhagen business school logo"/>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r="55023" b="24916"/>
          <a:stretch/>
        </p:blipFill>
        <p:spPr bwMode="auto">
          <a:xfrm>
            <a:off x="10026846" y="369332"/>
            <a:ext cx="1901802" cy="7568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8787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p:spPr>
        <p:txBody>
          <a:bodyPr/>
          <a:lstStyle>
            <a:lvl1pPr algn="l">
              <a:defRPr lang="en-US" sz="2800" dirty="0" smtClean="0">
                <a:solidFill>
                  <a:srgbClr val="0070C0"/>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a:xfrm>
            <a:off x="609600" y="1371601"/>
            <a:ext cx="10972800" cy="4754563"/>
          </a:xfrm>
        </p:spPr>
        <p:txBody>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29703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45528D36-3D75-4BA0-8C65-86933FCBA592}" type="slidenum">
              <a:rPr lang="en-US"/>
              <a:pPr>
                <a:defRPr/>
              </a:pPr>
              <a:t>‹#›</a:t>
            </a:fld>
            <a:endParaRPr lang="en-US" dirty="0"/>
          </a:p>
        </p:txBody>
      </p:sp>
    </p:spTree>
    <p:extLst>
      <p:ext uri="{BB962C8B-B14F-4D97-AF65-F5344CB8AC3E}">
        <p14:creationId xmlns:p14="http://schemas.microsoft.com/office/powerpoint/2010/main" val="1212718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14400"/>
          </a:xfrm>
          <a:solidFill>
            <a:schemeClr val="accent2"/>
          </a:solidFill>
        </p:spPr>
        <p:txBody>
          <a:bodyPr/>
          <a:lstStyle>
            <a:lvl1pPr algn="ctr">
              <a:defRPr sz="2800">
                <a:solidFill>
                  <a:schemeClr val="bg1"/>
                </a:solidFill>
              </a:defRPr>
            </a:lvl1pPr>
          </a:lstStyle>
          <a:p>
            <a:r>
              <a:rPr lang="en-US" dirty="0"/>
              <a:t>Click to edit Master title style</a:t>
            </a:r>
          </a:p>
        </p:txBody>
      </p:sp>
      <p:sp>
        <p:nvSpPr>
          <p:cNvPr id="3" name="Slide Number Placeholder 3"/>
          <p:cNvSpPr>
            <a:spLocks noGrp="1"/>
          </p:cNvSpPr>
          <p:nvPr>
            <p:ph type="sldNum" sz="quarter" idx="10"/>
          </p:nvPr>
        </p:nvSpPr>
        <p:spPr>
          <a:noFill/>
          <a:ln>
            <a:noFill/>
          </a:ln>
        </p:spPr>
        <p:txBody>
          <a:bodyPr/>
          <a:lstStyle>
            <a:lvl1pPr fontAlgn="base">
              <a:spcBef>
                <a:spcPct val="0"/>
              </a:spcBef>
              <a:spcAft>
                <a:spcPct val="0"/>
              </a:spcAft>
              <a:defRPr>
                <a:solidFill>
                  <a:srgbClr val="000000"/>
                </a:solidFill>
                <a:latin typeface="Times New Roman" pitchFamily="18" charset="0"/>
              </a:defRPr>
            </a:lvl1pPr>
          </a:lstStyle>
          <a:p>
            <a:pPr>
              <a:defRPr/>
            </a:pPr>
            <a:fld id="{B83AD8B3-7F12-496D-B405-202DB716EB68}" type="slidenum">
              <a:rPr lang="en-US"/>
              <a:pPr>
                <a:defRPr/>
              </a:pPr>
              <a:t>‹#›</a:t>
            </a:fld>
            <a:endParaRPr lang="en-US" dirty="0"/>
          </a:p>
        </p:txBody>
      </p:sp>
    </p:spTree>
    <p:extLst>
      <p:ext uri="{BB962C8B-B14F-4D97-AF65-F5344CB8AC3E}">
        <p14:creationId xmlns:p14="http://schemas.microsoft.com/office/powerpoint/2010/main" val="222425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p:spPr>
        <p:txBody>
          <a:bodyPr/>
          <a:lstStyle>
            <a:lvl1pPr algn="l">
              <a:defRPr sz="2800"/>
            </a:lvl1pPr>
          </a:lstStyle>
          <a:p>
            <a:r>
              <a:rPr lang="en-US" dirty="0"/>
              <a:t>Click to edit Master title style</a:t>
            </a:r>
          </a:p>
        </p:txBody>
      </p:sp>
      <p:sp>
        <p:nvSpPr>
          <p:cNvPr id="3" name="Rectangle 4"/>
          <p:cNvSpPr>
            <a:spLocks noGrp="1" noChangeArrowheads="1"/>
          </p:cNvSpPr>
          <p:nvPr>
            <p:ph type="dt" sz="half" idx="10"/>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4" name="Rectangle 5"/>
          <p:cNvSpPr>
            <a:spLocks noGrp="1" noChangeArrowheads="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5" name="Rectangle 6"/>
          <p:cNvSpPr>
            <a:spLocks noGrp="1" noChangeArrowheads="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8D9645F5-2C2F-4047-AAAB-A02AFCC66F96}" type="slidenum">
              <a:rPr lang="en-US"/>
              <a:pPr>
                <a:defRPr/>
              </a:pPr>
              <a:t>‹#›</a:t>
            </a:fld>
            <a:endParaRPr lang="en-US" dirty="0"/>
          </a:p>
        </p:txBody>
      </p:sp>
    </p:spTree>
    <p:extLst>
      <p:ext uri="{BB962C8B-B14F-4D97-AF65-F5344CB8AC3E}">
        <p14:creationId xmlns:p14="http://schemas.microsoft.com/office/powerpoint/2010/main" val="385335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3" name="Rectangle 5"/>
          <p:cNvSpPr>
            <a:spLocks noGrp="1" noChangeArrowheads="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4" name="Rectangle 6"/>
          <p:cNvSpPr>
            <a:spLocks noGrp="1" noChangeArrowheads="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B37AEE48-6C62-4065-B99D-AC2F0957C6D4}" type="slidenum">
              <a:rPr lang="en-US"/>
              <a:pPr>
                <a:defRPr/>
              </a:pPr>
              <a:t>‹#›</a:t>
            </a:fld>
            <a:endParaRPr lang="en-US" dirty="0"/>
          </a:p>
        </p:txBody>
      </p:sp>
    </p:spTree>
    <p:extLst>
      <p:ext uri="{BB962C8B-B14F-4D97-AF65-F5344CB8AC3E}">
        <p14:creationId xmlns:p14="http://schemas.microsoft.com/office/powerpoint/2010/main" val="286837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6D7A87D6-999A-48C9-9F89-E399E5F49BDA}" type="slidenum">
              <a:rPr lang="en-US"/>
              <a:pPr>
                <a:defRPr/>
              </a:pPr>
              <a:t>‹#›</a:t>
            </a:fld>
            <a:endParaRPr lang="en-US" dirty="0"/>
          </a:p>
        </p:txBody>
      </p:sp>
    </p:spTree>
    <p:extLst>
      <p:ext uri="{BB962C8B-B14F-4D97-AF65-F5344CB8AC3E}">
        <p14:creationId xmlns:p14="http://schemas.microsoft.com/office/powerpoint/2010/main" val="2254930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7F1FCFAC-25D1-4649-BFC2-4D8158835EFD}" type="slidenum">
              <a:rPr lang="en-US"/>
              <a:pPr>
                <a:defRPr/>
              </a:pPr>
              <a:t>‹#›</a:t>
            </a:fld>
            <a:endParaRPr lang="en-US" dirty="0"/>
          </a:p>
        </p:txBody>
      </p:sp>
    </p:spTree>
    <p:extLst>
      <p:ext uri="{BB962C8B-B14F-4D97-AF65-F5344CB8AC3E}">
        <p14:creationId xmlns:p14="http://schemas.microsoft.com/office/powerpoint/2010/main" val="265187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0"/>
            <a:ext cx="10972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da-DK"/>
              <a:t>Click to edit Master title style</a:t>
            </a:r>
          </a:p>
        </p:txBody>
      </p:sp>
      <p:sp>
        <p:nvSpPr>
          <p:cNvPr id="1027" name="Rectangle 3"/>
          <p:cNvSpPr>
            <a:spLocks noGrp="1" noChangeArrowheads="1"/>
          </p:cNvSpPr>
          <p:nvPr>
            <p:ph type="body" idx="1"/>
          </p:nvPr>
        </p:nvSpPr>
        <p:spPr bwMode="auto">
          <a:xfrm>
            <a:off x="609600" y="1371601"/>
            <a:ext cx="10972800" cy="475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da-DK"/>
              <a:t>Click to edit Master text styles</a:t>
            </a:r>
          </a:p>
          <a:p>
            <a:pPr lvl="1"/>
            <a:r>
              <a:rPr lang="en-US" altLang="da-DK"/>
              <a:t>Second level</a:t>
            </a:r>
          </a:p>
          <a:p>
            <a:pPr lvl="2"/>
            <a:r>
              <a:rPr lang="en-US" altLang="da-DK"/>
              <a:t>Third level</a:t>
            </a:r>
          </a:p>
          <a:p>
            <a:pPr lvl="3"/>
            <a:r>
              <a:rPr lang="en-US" altLang="da-DK"/>
              <a:t>Fourth level</a:t>
            </a:r>
          </a:p>
          <a:p>
            <a:pPr lvl="4"/>
            <a:r>
              <a:rPr lang="en-US" altLang="da-DK"/>
              <a:t>Fifth level</a:t>
            </a:r>
          </a:p>
        </p:txBody>
      </p:sp>
      <p:sp>
        <p:nvSpPr>
          <p:cNvPr id="56324" name="Rectangle 4"/>
          <p:cNvSpPr>
            <a:spLocks noGrp="1" noChangeArrowheads="1"/>
          </p:cNvSpPr>
          <p:nvPr>
            <p:ph type="dt" sz="half" idx="2"/>
          </p:nvPr>
        </p:nvSpPr>
        <p:spPr bwMode="auto">
          <a:xfrm>
            <a:off x="0" y="6400800"/>
            <a:ext cx="4165600" cy="457200"/>
          </a:xfrm>
          <a:prstGeom prst="rect">
            <a:avLst/>
          </a:prstGeom>
          <a:solidFill>
            <a:schemeClr val="accent2"/>
          </a:solid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b="1">
                <a:solidFill>
                  <a:srgbClr val="FFFFFF"/>
                </a:solidFill>
                <a:latin typeface="Arial"/>
                <a:cs typeface="+mn-cs"/>
              </a:defRPr>
            </a:lvl1pPr>
          </a:lstStyle>
          <a:p>
            <a:pPr>
              <a:defRPr/>
            </a:pPr>
            <a:endParaRPr lang="en-US" dirty="0"/>
          </a:p>
        </p:txBody>
      </p:sp>
      <p:sp>
        <p:nvSpPr>
          <p:cNvPr id="56325" name="Rectangle 5"/>
          <p:cNvSpPr>
            <a:spLocks noGrp="1" noChangeArrowheads="1"/>
          </p:cNvSpPr>
          <p:nvPr>
            <p:ph type="ftr" sz="quarter" idx="3"/>
          </p:nvPr>
        </p:nvSpPr>
        <p:spPr bwMode="auto">
          <a:xfrm>
            <a:off x="4165600" y="6400800"/>
            <a:ext cx="5486400" cy="457200"/>
          </a:xfrm>
          <a:prstGeom prst="rect">
            <a:avLst/>
          </a:prstGeom>
          <a:solidFill>
            <a:schemeClr val="accent2"/>
          </a:solid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b="1" i="1">
                <a:solidFill>
                  <a:srgbClr val="FFFFFF"/>
                </a:solidFill>
                <a:latin typeface="Arial"/>
                <a:cs typeface="+mn-cs"/>
              </a:defRPr>
            </a:lvl1pPr>
          </a:lstStyle>
          <a:p>
            <a:pPr>
              <a:defRPr/>
            </a:pPr>
            <a:endParaRPr lang="en-US" dirty="0"/>
          </a:p>
        </p:txBody>
      </p:sp>
      <p:sp>
        <p:nvSpPr>
          <p:cNvPr id="56326" name="Rectangle 6"/>
          <p:cNvSpPr>
            <a:spLocks noGrp="1" noChangeArrowheads="1"/>
          </p:cNvSpPr>
          <p:nvPr>
            <p:ph type="sldNum" sz="quarter" idx="4"/>
          </p:nvPr>
        </p:nvSpPr>
        <p:spPr bwMode="auto">
          <a:xfrm>
            <a:off x="9652000" y="6400800"/>
            <a:ext cx="2540000" cy="457200"/>
          </a:xfrm>
          <a:prstGeom prst="rect">
            <a:avLst/>
          </a:prstGeom>
          <a:solidFill>
            <a:schemeClr val="accent2"/>
          </a:solidFill>
          <a:ln w="9525">
            <a:solidFill>
              <a:srgbClr val="0000FF"/>
            </a:solid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b="1">
                <a:solidFill>
                  <a:srgbClr val="FFFFFF"/>
                </a:solidFill>
                <a:latin typeface="Arial"/>
                <a:cs typeface="+mn-cs"/>
              </a:defRPr>
            </a:lvl1pPr>
          </a:lstStyle>
          <a:p>
            <a:pPr>
              <a:defRPr/>
            </a:pPr>
            <a:fld id="{1ADEFD38-CA93-4A38-80E4-027B22FFF686}" type="slidenum">
              <a:rPr lang="en-US"/>
              <a:pPr>
                <a:defRPr/>
              </a:pPr>
              <a:t>‹#›</a:t>
            </a:fld>
            <a:endParaRPr lang="en-US" dirty="0"/>
          </a:p>
        </p:txBody>
      </p:sp>
      <p:sp>
        <p:nvSpPr>
          <p:cNvPr id="1031" name="Line 7"/>
          <p:cNvSpPr>
            <a:spLocks noChangeShapeType="1"/>
          </p:cNvSpPr>
          <p:nvPr/>
        </p:nvSpPr>
        <p:spPr bwMode="auto">
          <a:xfrm>
            <a:off x="0" y="914400"/>
            <a:ext cx="12192000" cy="0"/>
          </a:xfrm>
          <a:prstGeom prst="line">
            <a:avLst/>
          </a:prstGeom>
          <a:noFill/>
          <a:ln w="57150" cmpd="thinThick">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sz="2400" dirty="0"/>
          </a:p>
        </p:txBody>
      </p:sp>
    </p:spTree>
  </p:cSld>
  <p:clrMap bg1="lt1" tx1="dk1" bg2="lt2" tx2="dk2" accent1="accent1" accent2="accent2" accent3="accent3" accent4="accent4" accent5="accent5" accent6="accent6" hlink="hlink" folHlink="folHlink"/>
  <p:sldLayoutIdLst>
    <p:sldLayoutId id="2147485785" r:id="rId1"/>
    <p:sldLayoutId id="2147485808" r:id="rId2"/>
    <p:sldLayoutId id="2147485786" r:id="rId3"/>
    <p:sldLayoutId id="2147485787" r:id="rId4"/>
    <p:sldLayoutId id="2147485788" r:id="rId5"/>
    <p:sldLayoutId id="2147485789" r:id="rId6"/>
    <p:sldLayoutId id="2147485790" r:id="rId7"/>
    <p:sldLayoutId id="2147485791" r:id="rId8"/>
    <p:sldLayoutId id="2147485792" r:id="rId9"/>
    <p:sldLayoutId id="2147485793" r:id="rId10"/>
    <p:sldLayoutId id="2147485794" r:id="rId11"/>
    <p:sldLayoutId id="2147485795" r:id="rId12"/>
  </p:sldLayoutIdLst>
  <p:hf hdr="0" ftr="0" dt="0"/>
  <p:txStyles>
    <p:titleStyle>
      <a:lvl1pPr algn="l" rtl="0" eaLnBrk="0" fontAlgn="base" hangingPunct="0">
        <a:spcBef>
          <a:spcPct val="0"/>
        </a:spcBef>
        <a:spcAft>
          <a:spcPct val="0"/>
        </a:spcAft>
        <a:defRPr sz="2800">
          <a:solidFill>
            <a:srgbClr val="0070C0"/>
          </a:solidFill>
          <a:latin typeface="+mj-lt"/>
          <a:ea typeface="+mj-ea"/>
          <a:cs typeface="+mj-cs"/>
        </a:defRPr>
      </a:lvl1pPr>
      <a:lvl2pPr algn="l" rtl="0" eaLnBrk="0" fontAlgn="base" hangingPunct="0">
        <a:spcBef>
          <a:spcPct val="0"/>
        </a:spcBef>
        <a:spcAft>
          <a:spcPct val="0"/>
        </a:spcAft>
        <a:defRPr sz="2800">
          <a:solidFill>
            <a:srgbClr val="0070C0"/>
          </a:solidFill>
          <a:latin typeface="Arial" charset="0"/>
        </a:defRPr>
      </a:lvl2pPr>
      <a:lvl3pPr algn="l" rtl="0" eaLnBrk="0" fontAlgn="base" hangingPunct="0">
        <a:spcBef>
          <a:spcPct val="0"/>
        </a:spcBef>
        <a:spcAft>
          <a:spcPct val="0"/>
        </a:spcAft>
        <a:defRPr sz="2800">
          <a:solidFill>
            <a:srgbClr val="0070C0"/>
          </a:solidFill>
          <a:latin typeface="Arial" charset="0"/>
        </a:defRPr>
      </a:lvl3pPr>
      <a:lvl4pPr algn="l" rtl="0" eaLnBrk="0" fontAlgn="base" hangingPunct="0">
        <a:spcBef>
          <a:spcPct val="0"/>
        </a:spcBef>
        <a:spcAft>
          <a:spcPct val="0"/>
        </a:spcAft>
        <a:defRPr sz="2800">
          <a:solidFill>
            <a:srgbClr val="0070C0"/>
          </a:solidFill>
          <a:latin typeface="Arial" charset="0"/>
        </a:defRPr>
      </a:lvl4pPr>
      <a:lvl5pPr algn="l" rtl="0" eaLnBrk="0" fontAlgn="base" hangingPunct="0">
        <a:spcBef>
          <a:spcPct val="0"/>
        </a:spcBef>
        <a:spcAft>
          <a:spcPct val="0"/>
        </a:spcAft>
        <a:defRPr sz="2800">
          <a:solidFill>
            <a:srgbClr val="0070C0"/>
          </a:solidFill>
          <a:latin typeface="Arial" charset="0"/>
        </a:defRPr>
      </a:lvl5pPr>
      <a:lvl6pPr marL="457200" algn="ctr" rtl="0" fontAlgn="base">
        <a:spcBef>
          <a:spcPct val="0"/>
        </a:spcBef>
        <a:spcAft>
          <a:spcPct val="0"/>
        </a:spcAft>
        <a:defRPr sz="3600">
          <a:solidFill>
            <a:srgbClr val="A50021"/>
          </a:solidFill>
          <a:latin typeface="Arial" charset="0"/>
        </a:defRPr>
      </a:lvl6pPr>
      <a:lvl7pPr marL="914400" algn="ctr" rtl="0" fontAlgn="base">
        <a:spcBef>
          <a:spcPct val="0"/>
        </a:spcBef>
        <a:spcAft>
          <a:spcPct val="0"/>
        </a:spcAft>
        <a:defRPr sz="3600">
          <a:solidFill>
            <a:srgbClr val="A50021"/>
          </a:solidFill>
          <a:latin typeface="Arial" charset="0"/>
        </a:defRPr>
      </a:lvl7pPr>
      <a:lvl8pPr marL="1371600" algn="ctr" rtl="0" fontAlgn="base">
        <a:spcBef>
          <a:spcPct val="0"/>
        </a:spcBef>
        <a:spcAft>
          <a:spcPct val="0"/>
        </a:spcAft>
        <a:defRPr sz="3600">
          <a:solidFill>
            <a:srgbClr val="A50021"/>
          </a:solidFill>
          <a:latin typeface="Arial" charset="0"/>
        </a:defRPr>
      </a:lvl8pPr>
      <a:lvl9pPr marL="1828800" algn="ctr" rtl="0" fontAlgn="base">
        <a:spcBef>
          <a:spcPct val="0"/>
        </a:spcBef>
        <a:spcAft>
          <a:spcPct val="0"/>
        </a:spcAft>
        <a:defRPr sz="3600">
          <a:solidFill>
            <a:srgbClr val="A50021"/>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0" name="Rectangle 16"/>
          <p:cNvSpPr>
            <a:spLocks noGrp="1" noChangeArrowheads="1"/>
          </p:cNvSpPr>
          <p:nvPr>
            <p:ph type="title"/>
          </p:nvPr>
        </p:nvSpPr>
        <p:spPr bwMode="auto">
          <a:xfrm>
            <a:off x="101600" y="304800"/>
            <a:ext cx="9448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da-DK" altLang="da-DK"/>
              <a:t>Klik for at redigere titeltypografi i masteren</a:t>
            </a:r>
          </a:p>
        </p:txBody>
      </p:sp>
      <p:sp>
        <p:nvSpPr>
          <p:cNvPr id="2051" name="Rectangle 17"/>
          <p:cNvSpPr>
            <a:spLocks noGrp="1" noChangeArrowheads="1"/>
          </p:cNvSpPr>
          <p:nvPr>
            <p:ph type="body" idx="1"/>
          </p:nvPr>
        </p:nvSpPr>
        <p:spPr bwMode="auto">
          <a:xfrm>
            <a:off x="101600" y="1676400"/>
            <a:ext cx="93472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da-DK" altLang="da-DK"/>
              <a:t>Klik for at redigere teksttypografierne i masteren</a:t>
            </a:r>
          </a:p>
          <a:p>
            <a:pPr lvl="1"/>
            <a:r>
              <a:rPr lang="da-DK" altLang="da-DK"/>
              <a:t>Andet niveau</a:t>
            </a:r>
          </a:p>
          <a:p>
            <a:pPr lvl="2"/>
            <a:r>
              <a:rPr lang="da-DK" altLang="da-DK"/>
              <a:t>Tredje niveau</a:t>
            </a:r>
          </a:p>
          <a:p>
            <a:pPr lvl="3"/>
            <a:r>
              <a:rPr lang="da-DK" altLang="da-DK"/>
              <a:t>Fjerde niveau</a:t>
            </a:r>
          </a:p>
          <a:p>
            <a:pPr lvl="4"/>
            <a:r>
              <a:rPr lang="da-DK" altLang="da-DK"/>
              <a:t>Femte niveau</a:t>
            </a:r>
          </a:p>
        </p:txBody>
      </p:sp>
      <p:sp>
        <p:nvSpPr>
          <p:cNvPr id="1044" name="Rectangle 20"/>
          <p:cNvSpPr>
            <a:spLocks noGrp="1" noChangeArrowheads="1"/>
          </p:cNvSpPr>
          <p:nvPr>
            <p:ph type="sldNum" sz="quarter" idx="4"/>
          </p:nvPr>
        </p:nvSpPr>
        <p:spPr bwMode="auto">
          <a:xfrm>
            <a:off x="101600" y="6248400"/>
            <a:ext cx="2540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eaLnBrk="1" hangingPunct="1">
              <a:defRPr sz="1400">
                <a:solidFill>
                  <a:srgbClr val="000000"/>
                </a:solidFill>
                <a:latin typeface="Times New Roman" charset="0"/>
                <a:ea typeface="+mn-ea"/>
              </a:defRPr>
            </a:lvl1pPr>
          </a:lstStyle>
          <a:p>
            <a:pPr>
              <a:defRPr/>
            </a:pPr>
            <a:fld id="{C5BAF522-7694-4D60-AD4F-822CCA25AD12}" type="slidenum">
              <a:rPr lang="da-DK"/>
              <a:pPr>
                <a:defRPr/>
              </a:pPr>
              <a:t>‹#›</a:t>
            </a:fld>
            <a:endParaRPr lang="da-DK" dirty="0"/>
          </a:p>
        </p:txBody>
      </p:sp>
      <p:pic>
        <p:nvPicPr>
          <p:cNvPr id="2053"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478434" y="242888"/>
            <a:ext cx="2713567"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796" r:id="rId1"/>
    <p:sldLayoutId id="2147485797" r:id="rId2"/>
    <p:sldLayoutId id="2147485798" r:id="rId3"/>
    <p:sldLayoutId id="2147485799" r:id="rId4"/>
    <p:sldLayoutId id="2147485800" r:id="rId5"/>
    <p:sldLayoutId id="2147485801" r:id="rId6"/>
    <p:sldLayoutId id="2147485802" r:id="rId7"/>
    <p:sldLayoutId id="2147485803" r:id="rId8"/>
    <p:sldLayoutId id="2147485804" r:id="rId9"/>
    <p:sldLayoutId id="2147485805" r:id="rId10"/>
    <p:sldLayoutId id="2147485806" r:id="rId11"/>
    <p:sldLayoutId id="2147485809" r:id="rId12"/>
  </p:sldLayoutIdLst>
  <p:txStyles>
    <p:titleStyle>
      <a:lvl1pPr algn="l" rtl="0" eaLnBrk="0" fontAlgn="base" hangingPunct="0">
        <a:spcBef>
          <a:spcPct val="0"/>
        </a:spcBef>
        <a:spcAft>
          <a:spcPct val="0"/>
        </a:spcAft>
        <a:defRPr sz="4400" i="1">
          <a:solidFill>
            <a:schemeClr val="tx2"/>
          </a:solidFill>
          <a:latin typeface="+mj-lt"/>
          <a:ea typeface="+mj-ea"/>
          <a:cs typeface="+mj-cs"/>
        </a:defRPr>
      </a:lvl1pPr>
      <a:lvl2pPr algn="l" rtl="0" eaLnBrk="0" fontAlgn="base" hangingPunct="0">
        <a:spcBef>
          <a:spcPct val="0"/>
        </a:spcBef>
        <a:spcAft>
          <a:spcPct val="0"/>
        </a:spcAft>
        <a:defRPr sz="4400" i="1">
          <a:solidFill>
            <a:schemeClr val="tx2"/>
          </a:solidFill>
          <a:latin typeface="Arial" charset="0"/>
        </a:defRPr>
      </a:lvl2pPr>
      <a:lvl3pPr algn="l" rtl="0" eaLnBrk="0" fontAlgn="base" hangingPunct="0">
        <a:spcBef>
          <a:spcPct val="0"/>
        </a:spcBef>
        <a:spcAft>
          <a:spcPct val="0"/>
        </a:spcAft>
        <a:defRPr sz="4400" i="1">
          <a:solidFill>
            <a:schemeClr val="tx2"/>
          </a:solidFill>
          <a:latin typeface="Arial" charset="0"/>
        </a:defRPr>
      </a:lvl3pPr>
      <a:lvl4pPr algn="l" rtl="0" eaLnBrk="0" fontAlgn="base" hangingPunct="0">
        <a:spcBef>
          <a:spcPct val="0"/>
        </a:spcBef>
        <a:spcAft>
          <a:spcPct val="0"/>
        </a:spcAft>
        <a:defRPr sz="4400" i="1">
          <a:solidFill>
            <a:schemeClr val="tx2"/>
          </a:solidFill>
          <a:latin typeface="Arial" charset="0"/>
        </a:defRPr>
      </a:lvl4pPr>
      <a:lvl5pPr algn="l" rtl="0" eaLnBrk="0" fontAlgn="base" hangingPunct="0">
        <a:spcBef>
          <a:spcPct val="0"/>
        </a:spcBef>
        <a:spcAft>
          <a:spcPct val="0"/>
        </a:spcAft>
        <a:defRPr sz="4400" i="1">
          <a:solidFill>
            <a:schemeClr val="tx2"/>
          </a:solidFill>
          <a:latin typeface="Arial" charset="0"/>
        </a:defRPr>
      </a:lvl5pPr>
      <a:lvl6pPr marL="457200" algn="l" rtl="0" fontAlgn="base">
        <a:spcBef>
          <a:spcPct val="0"/>
        </a:spcBef>
        <a:spcAft>
          <a:spcPct val="0"/>
        </a:spcAft>
        <a:defRPr sz="4400" i="1">
          <a:solidFill>
            <a:schemeClr val="tx2"/>
          </a:solidFill>
          <a:latin typeface="Arial" charset="0"/>
        </a:defRPr>
      </a:lvl6pPr>
      <a:lvl7pPr marL="914400" algn="l" rtl="0" fontAlgn="base">
        <a:spcBef>
          <a:spcPct val="0"/>
        </a:spcBef>
        <a:spcAft>
          <a:spcPct val="0"/>
        </a:spcAft>
        <a:defRPr sz="4400" i="1">
          <a:solidFill>
            <a:schemeClr val="tx2"/>
          </a:solidFill>
          <a:latin typeface="Arial" charset="0"/>
        </a:defRPr>
      </a:lvl7pPr>
      <a:lvl8pPr marL="1371600" algn="l" rtl="0" fontAlgn="base">
        <a:spcBef>
          <a:spcPct val="0"/>
        </a:spcBef>
        <a:spcAft>
          <a:spcPct val="0"/>
        </a:spcAft>
        <a:defRPr sz="4400" i="1">
          <a:solidFill>
            <a:schemeClr val="tx2"/>
          </a:solidFill>
          <a:latin typeface="Arial" charset="0"/>
        </a:defRPr>
      </a:lvl8pPr>
      <a:lvl9pPr marL="1828800" algn="l" rtl="0" fontAlgn="base">
        <a:spcBef>
          <a:spcPct val="0"/>
        </a:spcBef>
        <a:spcAft>
          <a:spcPct val="0"/>
        </a:spcAft>
        <a:defRPr sz="4400" i="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ctrTitle"/>
          </p:nvPr>
        </p:nvSpPr>
        <p:spPr>
          <a:xfrm>
            <a:off x="3431704" y="1052736"/>
            <a:ext cx="7416824" cy="3168352"/>
          </a:xfrm>
        </p:spPr>
        <p:txBody>
          <a:bodyPr/>
          <a:lstStyle/>
          <a:p>
            <a:pPr>
              <a:spcAft>
                <a:spcPts val="0"/>
              </a:spcAft>
            </a:pPr>
            <a:r>
              <a:rPr lang="en-US" sz="2800" b="1" i="0" dirty="0" smtClean="0"/>
              <a:t/>
            </a:r>
            <a:br>
              <a:rPr lang="en-US" sz="2800" b="1" i="0" dirty="0" smtClean="0"/>
            </a:br>
            <a:r>
              <a:rPr lang="en-US" sz="2800" b="1" i="0" dirty="0" smtClean="0"/>
              <a:t/>
            </a:r>
            <a:br>
              <a:rPr lang="en-US" sz="2800" b="1" i="0" dirty="0" smtClean="0"/>
            </a:br>
            <a:r>
              <a:rPr lang="en-US" sz="2400" i="0" dirty="0" smtClean="0">
                <a:latin typeface="CBS NEW" panose="02000506080000020004" pitchFamily="2" charset="0"/>
                <a:cs typeface="Times New Roman" panose="02020603050405020304" pitchFamily="18" charset="0"/>
              </a:rPr>
              <a:t>Discussion of paper by Karolina </a:t>
            </a:r>
            <a:r>
              <a:rPr lang="en-US" sz="2400" i="0" dirty="0" err="1" smtClean="0">
                <a:latin typeface="CBS NEW" panose="02000506080000020004" pitchFamily="2" charset="0"/>
                <a:cs typeface="Times New Roman" panose="02020603050405020304" pitchFamily="18" charset="0"/>
              </a:rPr>
              <a:t>Ekholm</a:t>
            </a:r>
            <a:r>
              <a:rPr lang="en-US" sz="1800" b="1" i="0" dirty="0">
                <a:latin typeface="CBS NEW" panose="02000506080000020004" pitchFamily="2" charset="0"/>
                <a:cs typeface="Times New Roman" panose="02020603050405020304" pitchFamily="18" charset="0"/>
              </a:rPr>
              <a:t>:</a:t>
            </a:r>
            <a:r>
              <a:rPr lang="en-US" sz="1800" b="1" i="0" dirty="0" smtClean="0">
                <a:latin typeface="CBS NEW" panose="02000506080000020004" pitchFamily="2" charset="0"/>
                <a:cs typeface="Times New Roman" panose="02020603050405020304" pitchFamily="18" charset="0"/>
              </a:rPr>
              <a:t/>
            </a:r>
            <a:br>
              <a:rPr lang="en-US" sz="1800" b="1" i="0" dirty="0" smtClean="0">
                <a:latin typeface="CBS NEW" panose="02000506080000020004" pitchFamily="2" charset="0"/>
                <a:cs typeface="Times New Roman" panose="02020603050405020304" pitchFamily="18" charset="0"/>
              </a:rPr>
            </a:br>
            <a:r>
              <a:rPr lang="en-US" sz="1800" b="1" i="0" dirty="0" smtClean="0">
                <a:latin typeface="CBS NEW" panose="02000506080000020004" pitchFamily="2" charset="0"/>
                <a:cs typeface="Times New Roman" panose="02020603050405020304" pitchFamily="18" charset="0"/>
              </a:rPr>
              <a:t/>
            </a:r>
            <a:br>
              <a:rPr lang="en-US" sz="1800" b="1" i="0" dirty="0" smtClean="0">
                <a:latin typeface="CBS NEW" panose="02000506080000020004" pitchFamily="2" charset="0"/>
                <a:cs typeface="Times New Roman" panose="02020603050405020304" pitchFamily="18" charset="0"/>
              </a:rPr>
            </a:br>
            <a:r>
              <a:rPr lang="en-US" sz="3200" b="1" i="0" dirty="0" smtClean="0">
                <a:latin typeface="CBS NEW" panose="02000506080000020004" pitchFamily="2" charset="0"/>
                <a:cs typeface="Times New Roman" panose="02020603050405020304" pitchFamily="18" charset="0"/>
              </a:rPr>
              <a:t>“</a:t>
            </a:r>
            <a:r>
              <a:rPr lang="en-US" sz="3200" b="1" dirty="0" smtClean="0">
                <a:latin typeface="CBS NEW" panose="02000506080000020004" pitchFamily="2" charset="0"/>
                <a:cs typeface="Times New Roman" panose="02020603050405020304" pitchFamily="18" charset="0"/>
              </a:rPr>
              <a:t>Pros and cons of taking part in the banking union”</a:t>
            </a:r>
            <a:r>
              <a:rPr lang="en-GB" altLang="da-DK" sz="3200" b="1" dirty="0">
                <a:latin typeface="CBS NEW" panose="02000506080000020004" pitchFamily="2" charset="0"/>
                <a:cs typeface="Times New Roman" panose="02020603050405020304" pitchFamily="18" charset="0"/>
              </a:rPr>
              <a:t/>
            </a:r>
            <a:br>
              <a:rPr lang="en-GB" altLang="da-DK" sz="3200" b="1" dirty="0">
                <a:latin typeface="CBS NEW" panose="02000506080000020004" pitchFamily="2" charset="0"/>
                <a:cs typeface="Times New Roman" panose="02020603050405020304" pitchFamily="18" charset="0"/>
              </a:rPr>
            </a:br>
            <a:r>
              <a:rPr lang="en-GB" altLang="da-DK" sz="1800" b="1" dirty="0">
                <a:latin typeface="CBS NEW" panose="02000506080000020004" pitchFamily="2" charset="0"/>
                <a:cs typeface="Times New Roman" panose="02020603050405020304" pitchFamily="18" charset="0"/>
              </a:rPr>
              <a:t/>
            </a:r>
            <a:br>
              <a:rPr lang="en-GB" altLang="da-DK" sz="1800" b="1" dirty="0">
                <a:latin typeface="CBS NEW" panose="02000506080000020004" pitchFamily="2" charset="0"/>
                <a:cs typeface="Times New Roman" panose="02020603050405020304" pitchFamily="18" charset="0"/>
              </a:rPr>
            </a:br>
            <a:r>
              <a:rPr lang="en-US" altLang="da-DK" sz="2400" i="0" dirty="0" smtClean="0">
                <a:latin typeface="CBS NEW" panose="02000506080000020004" pitchFamily="2" charset="0"/>
                <a:cs typeface="Times New Roman" panose="02020603050405020304" pitchFamily="18" charset="0"/>
              </a:rPr>
              <a:t>NEPR conference on “</a:t>
            </a:r>
            <a:r>
              <a:rPr lang="en-US" altLang="da-DK" sz="2400" dirty="0" smtClean="0">
                <a:latin typeface="CBS NEW" panose="02000506080000020004" pitchFamily="2" charset="0"/>
                <a:cs typeface="Times New Roman" panose="02020603050405020304" pitchFamily="18" charset="0"/>
              </a:rPr>
              <a:t>Financial Regulation and </a:t>
            </a:r>
            <a:r>
              <a:rPr lang="en-GB" sz="2400" dirty="0" smtClean="0">
                <a:latin typeface="CBS NEW" panose="02000506080000020004" pitchFamily="2" charset="0"/>
                <a:cs typeface="Times New Roman" panose="02020603050405020304" pitchFamily="18" charset="0"/>
              </a:rPr>
              <a:t>Macroeconomic Stability"</a:t>
            </a:r>
            <a:br>
              <a:rPr lang="en-GB" sz="2400" dirty="0" smtClean="0">
                <a:latin typeface="CBS NEW" panose="02000506080000020004" pitchFamily="2" charset="0"/>
                <a:cs typeface="Times New Roman" panose="02020603050405020304" pitchFamily="18" charset="0"/>
              </a:rPr>
            </a:br>
            <a:r>
              <a:rPr lang="en-GB" sz="1900" dirty="0" smtClean="0">
                <a:latin typeface="CBS NEW" panose="02000506080000020004" pitchFamily="2" charset="0"/>
                <a:cs typeface="Times New Roman" panose="02020603050405020304" pitchFamily="18" charset="0"/>
              </a:rPr>
              <a:t/>
            </a:r>
            <a:br>
              <a:rPr lang="en-GB" sz="1900" dirty="0" smtClean="0">
                <a:latin typeface="CBS NEW" panose="02000506080000020004" pitchFamily="2" charset="0"/>
                <a:cs typeface="Times New Roman" panose="02020603050405020304" pitchFamily="18" charset="0"/>
              </a:rPr>
            </a:br>
            <a:r>
              <a:rPr lang="en-GB" sz="2400" i="0" dirty="0" smtClean="0">
                <a:latin typeface="CBS NEW" panose="02000506080000020004" pitchFamily="2" charset="0"/>
                <a:cs typeface="Times New Roman" panose="02020603050405020304" pitchFamily="18" charset="0"/>
              </a:rPr>
              <a:t>Ministry of Finance, Helsinki, 12 December, 2019</a:t>
            </a:r>
            <a:r>
              <a:rPr lang="en-GB" sz="2000" i="0" dirty="0">
                <a:latin typeface="CBS NEW" panose="02000506080000020004" pitchFamily="2" charset="0"/>
                <a:cs typeface="Times New Roman" panose="02020603050405020304" pitchFamily="18" charset="0"/>
              </a:rPr>
              <a:t/>
            </a:r>
            <a:br>
              <a:rPr lang="en-GB" sz="2000" i="0" dirty="0">
                <a:latin typeface="CBS NEW" panose="02000506080000020004" pitchFamily="2" charset="0"/>
                <a:cs typeface="Times New Roman" panose="02020603050405020304" pitchFamily="18" charset="0"/>
              </a:rPr>
            </a:br>
            <a:r>
              <a:rPr lang="en-GB" altLang="da-DK" sz="2000" dirty="0">
                <a:latin typeface="CBS NEW" panose="02000506080000020004" pitchFamily="2" charset="0"/>
                <a:cs typeface="Tahoma" pitchFamily="34" charset="0"/>
              </a:rPr>
              <a:t/>
            </a:r>
            <a:br>
              <a:rPr lang="en-GB" altLang="da-DK" sz="2000" dirty="0">
                <a:latin typeface="CBS NEW" panose="02000506080000020004" pitchFamily="2" charset="0"/>
                <a:cs typeface="Tahoma" pitchFamily="34" charset="0"/>
              </a:rPr>
            </a:br>
            <a:r>
              <a:rPr lang="da-DK" altLang="da-DK" sz="2000" i="0" dirty="0">
                <a:latin typeface="Book Antiqua" pitchFamily="18" charset="0"/>
                <a:cs typeface="Times New Roman" pitchFamily="18" charset="0"/>
              </a:rPr>
              <a:t/>
            </a:r>
            <a:br>
              <a:rPr lang="da-DK" altLang="da-DK" sz="2000" i="0" dirty="0">
                <a:latin typeface="Book Antiqua" pitchFamily="18" charset="0"/>
                <a:cs typeface="Times New Roman" pitchFamily="18" charset="0"/>
              </a:rPr>
            </a:br>
            <a:endParaRPr lang="da-DK" altLang="da-DK" sz="2000" i="0" dirty="0">
              <a:latin typeface="Book Antiqua" pitchFamily="18" charset="0"/>
            </a:endParaRPr>
          </a:p>
        </p:txBody>
      </p:sp>
      <p:sp>
        <p:nvSpPr>
          <p:cNvPr id="25603" name="Undertitel 2"/>
          <p:cNvSpPr>
            <a:spLocks noGrp="1"/>
          </p:cNvSpPr>
          <p:nvPr>
            <p:ph type="subTitle" idx="1"/>
          </p:nvPr>
        </p:nvSpPr>
        <p:spPr>
          <a:xfrm>
            <a:off x="3668462" y="4437113"/>
            <a:ext cx="6964043" cy="2016125"/>
          </a:xfrm>
        </p:spPr>
        <p:txBody>
          <a:bodyPr/>
          <a:lstStyle/>
          <a:p>
            <a:pPr lvl="0" eaLnBrk="1" hangingPunct="1">
              <a:lnSpc>
                <a:spcPct val="85000"/>
              </a:lnSpc>
              <a:spcBef>
                <a:spcPct val="0"/>
              </a:spcBef>
              <a:buClr>
                <a:srgbClr val="000000"/>
              </a:buClr>
            </a:pPr>
            <a:r>
              <a:rPr lang="en-GB" altLang="da-DK" sz="2500" dirty="0" smtClean="0">
                <a:solidFill>
                  <a:srgbClr val="000000"/>
                </a:solidFill>
                <a:latin typeface="CBS NEW" panose="02000506080000020004" pitchFamily="2" charset="0"/>
                <a:cs typeface="Tahoma" pitchFamily="34" charset="0"/>
              </a:rPr>
              <a:t>Svend </a:t>
            </a:r>
            <a:r>
              <a:rPr lang="en-GB" altLang="da-DK" sz="2500" dirty="0">
                <a:solidFill>
                  <a:srgbClr val="000000"/>
                </a:solidFill>
                <a:latin typeface="CBS NEW" panose="02000506080000020004" pitchFamily="2" charset="0"/>
                <a:cs typeface="Tahoma" pitchFamily="34" charset="0"/>
              </a:rPr>
              <a:t>E. Hougaard Jensen, Ph.D.</a:t>
            </a:r>
          </a:p>
          <a:p>
            <a:pPr lvl="0" eaLnBrk="1" hangingPunct="1">
              <a:lnSpc>
                <a:spcPct val="85000"/>
              </a:lnSpc>
              <a:spcBef>
                <a:spcPct val="0"/>
              </a:spcBef>
              <a:buClr>
                <a:srgbClr val="000000"/>
              </a:buClr>
            </a:pPr>
            <a:endParaRPr lang="en-US" altLang="da-DK" sz="2500" dirty="0">
              <a:solidFill>
                <a:srgbClr val="000000"/>
              </a:solidFill>
              <a:latin typeface="CBS NEW" panose="02000506080000020004" pitchFamily="2" charset="0"/>
              <a:cs typeface="Tahoma" pitchFamily="34" charset="0"/>
            </a:endParaRPr>
          </a:p>
          <a:p>
            <a:pPr lvl="0" eaLnBrk="1" hangingPunct="1">
              <a:lnSpc>
                <a:spcPct val="85000"/>
              </a:lnSpc>
              <a:spcBef>
                <a:spcPct val="0"/>
              </a:spcBef>
              <a:buClr>
                <a:srgbClr val="000000"/>
              </a:buClr>
            </a:pPr>
            <a:r>
              <a:rPr lang="en-US" altLang="da-DK" sz="2000" dirty="0">
                <a:solidFill>
                  <a:srgbClr val="000000"/>
                </a:solidFill>
                <a:latin typeface="CBS NEW" panose="02000506080000020004" pitchFamily="2" charset="0"/>
                <a:cs typeface="Tahoma" pitchFamily="34" charset="0"/>
              </a:rPr>
              <a:t>Professor, ECON, CBS</a:t>
            </a:r>
          </a:p>
          <a:p>
            <a:pPr lvl="0" eaLnBrk="1" hangingPunct="1">
              <a:lnSpc>
                <a:spcPct val="85000"/>
              </a:lnSpc>
              <a:spcBef>
                <a:spcPct val="0"/>
              </a:spcBef>
              <a:buClr>
                <a:srgbClr val="000000"/>
              </a:buClr>
            </a:pPr>
            <a:r>
              <a:rPr lang="en-US" altLang="da-DK" sz="2000" dirty="0">
                <a:solidFill>
                  <a:srgbClr val="000000"/>
                </a:solidFill>
                <a:latin typeface="CBS NEW" panose="02000506080000020004" pitchFamily="2" charset="0"/>
                <a:cs typeface="Tahoma" pitchFamily="34" charset="0"/>
              </a:rPr>
              <a:t>Director, </a:t>
            </a:r>
            <a:r>
              <a:rPr lang="en-US" altLang="da-DK" sz="2000" dirty="0" err="1">
                <a:solidFill>
                  <a:srgbClr val="000000"/>
                </a:solidFill>
                <a:latin typeface="CBS NEW" panose="02000506080000020004" pitchFamily="2" charset="0"/>
                <a:cs typeface="Tahoma" pitchFamily="34" charset="0"/>
              </a:rPr>
              <a:t>PeRCent</a:t>
            </a:r>
            <a:r>
              <a:rPr lang="en-US" altLang="da-DK" sz="2000" dirty="0">
                <a:solidFill>
                  <a:srgbClr val="000000"/>
                </a:solidFill>
                <a:latin typeface="CBS NEW" panose="02000506080000020004" pitchFamily="2" charset="0"/>
                <a:cs typeface="Tahoma" pitchFamily="34" charset="0"/>
              </a:rPr>
              <a:t>, CBS</a:t>
            </a:r>
          </a:p>
          <a:p>
            <a:pPr lvl="0" eaLnBrk="1" hangingPunct="1">
              <a:lnSpc>
                <a:spcPct val="85000"/>
              </a:lnSpc>
              <a:spcBef>
                <a:spcPct val="0"/>
              </a:spcBef>
              <a:buClr>
                <a:srgbClr val="000000"/>
              </a:buClr>
            </a:pPr>
            <a:r>
              <a:rPr lang="en-US" altLang="da-DK" sz="2000" dirty="0">
                <a:solidFill>
                  <a:srgbClr val="000000"/>
                </a:solidFill>
                <a:latin typeface="CBS NEW" panose="02000506080000020004" pitchFamily="2" charset="0"/>
                <a:cs typeface="Tahoma" pitchFamily="34" charset="0"/>
              </a:rPr>
              <a:t>Chairman, Scientific Council, Bruegel</a:t>
            </a:r>
          </a:p>
          <a:p>
            <a:pPr lvl="0" eaLnBrk="1" hangingPunct="1">
              <a:lnSpc>
                <a:spcPct val="85000"/>
              </a:lnSpc>
              <a:spcBef>
                <a:spcPct val="0"/>
              </a:spcBef>
              <a:buClr>
                <a:srgbClr val="000000"/>
              </a:buClr>
            </a:pPr>
            <a:r>
              <a:rPr lang="en-US" altLang="da-DK" sz="2000" dirty="0">
                <a:solidFill>
                  <a:srgbClr val="000000"/>
                </a:solidFill>
                <a:latin typeface="CBS NEW" panose="02000506080000020004" pitchFamily="2" charset="0"/>
                <a:cs typeface="Tahoma" pitchFamily="34" charset="0"/>
              </a:rPr>
              <a:t>Member, The Systemic Risk Council </a:t>
            </a:r>
          </a:p>
          <a:p>
            <a:pPr lvl="0" eaLnBrk="1" hangingPunct="1">
              <a:lnSpc>
                <a:spcPct val="85000"/>
              </a:lnSpc>
              <a:spcBef>
                <a:spcPct val="0"/>
              </a:spcBef>
              <a:buClr>
                <a:srgbClr val="000000"/>
              </a:buClr>
            </a:pPr>
            <a:endParaRPr lang="en-GB" altLang="da-DK" sz="2500" dirty="0">
              <a:solidFill>
                <a:srgbClr val="000000"/>
              </a:solidFill>
              <a:latin typeface="Book Antiqua" pitchFamily="18" charset="0"/>
              <a:cs typeface="Tahoma" pitchFamily="34" charset="0"/>
            </a:endParaRPr>
          </a:p>
          <a:p>
            <a:pPr lvl="0" eaLnBrk="1" hangingPunct="1">
              <a:lnSpc>
                <a:spcPct val="85000"/>
              </a:lnSpc>
              <a:spcBef>
                <a:spcPct val="0"/>
              </a:spcBef>
              <a:buClr>
                <a:srgbClr val="000000"/>
              </a:buClr>
            </a:pPr>
            <a:endParaRPr lang="en-GB" altLang="da-DK" sz="2500" dirty="0">
              <a:solidFill>
                <a:srgbClr val="000000"/>
              </a:solidFill>
              <a:latin typeface="Book Antiqua" pitchFamily="18" charset="0"/>
              <a:cs typeface="Tahoma" pitchFamily="34" charset="0"/>
            </a:endParaRPr>
          </a:p>
        </p:txBody>
      </p:sp>
      <p:pic>
        <p:nvPicPr>
          <p:cNvPr id="6" name="Picture 2"/>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76520" y="6093296"/>
            <a:ext cx="1160280" cy="648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32071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sz="4400" dirty="0">
                <a:latin typeface="CBS NEW" panose="02000506080000020004" pitchFamily="2" charset="0"/>
              </a:rPr>
              <a:t>Top 10 banks in non-Banking Union </a:t>
            </a:r>
            <a:endParaRPr lang="da-DK" sz="4400" dirty="0">
              <a:latin typeface="CBS NEW" panose="02000506080000020004" pitchFamily="2" charset="0"/>
            </a:endParaRPr>
          </a:p>
        </p:txBody>
      </p:sp>
      <p:pic>
        <p:nvPicPr>
          <p:cNvPr id="5" name="Content Placeholder 4"/>
          <p:cNvPicPr>
            <a:picLocks noGrp="1" noChangeAspect="1"/>
          </p:cNvPicPr>
          <p:nvPr>
            <p:ph sz="quarter" idx="11"/>
          </p:nvPr>
        </p:nvPicPr>
        <p:blipFill>
          <a:blip r:embed="rId2"/>
          <a:stretch>
            <a:fillRect/>
          </a:stretch>
        </p:blipFill>
        <p:spPr>
          <a:xfrm>
            <a:off x="945346" y="1519888"/>
            <a:ext cx="10301306" cy="5142198"/>
          </a:xfrm>
          <a:prstGeom prst="rect">
            <a:avLst/>
          </a:prstGeom>
        </p:spPr>
      </p:pic>
      <p:sp>
        <p:nvSpPr>
          <p:cNvPr id="4" name="Text Placeholder 3"/>
          <p:cNvSpPr>
            <a:spLocks noGrp="1"/>
          </p:cNvSpPr>
          <p:nvPr>
            <p:ph type="body" sz="quarter" idx="12"/>
          </p:nvPr>
        </p:nvSpPr>
        <p:spPr/>
        <p:txBody>
          <a:bodyPr/>
          <a:lstStyle/>
          <a:p>
            <a:r>
              <a:rPr lang="da-DK" dirty="0" smtClean="0">
                <a:latin typeface="CBS NEW" panose="02000506080000020004" pitchFamily="2" charset="0"/>
              </a:rPr>
              <a:t>2014</a:t>
            </a:r>
            <a:endParaRPr lang="da-DK" dirty="0">
              <a:latin typeface="CBS NEW" panose="02000506080000020004" pitchFamily="2" charset="0"/>
            </a:endParaRPr>
          </a:p>
        </p:txBody>
      </p:sp>
    </p:spTree>
    <p:extLst>
      <p:ext uri="{BB962C8B-B14F-4D97-AF65-F5344CB8AC3E}">
        <p14:creationId xmlns:p14="http://schemas.microsoft.com/office/powerpoint/2010/main" val="4121811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Mind the </a:t>
            </a:r>
            <a:r>
              <a:rPr lang="da-DK" sz="4400" dirty="0" err="1" smtClean="0">
                <a:latin typeface="CBS NEW" panose="02000506080000020004" pitchFamily="2" charset="0"/>
              </a:rPr>
              <a:t>gap</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0" y="1412776"/>
            <a:ext cx="12192000" cy="5410940"/>
          </a:xfrm>
        </p:spPr>
        <p:txBody>
          <a:bodyPr/>
          <a:lstStyle/>
          <a:p>
            <a:r>
              <a:rPr lang="da-DK" sz="3250" dirty="0" err="1" smtClean="0">
                <a:latin typeface="CBS NEW" panose="02000506080000020004" pitchFamily="2" charset="0"/>
              </a:rPr>
              <a:t>P</a:t>
            </a:r>
            <a:r>
              <a:rPr lang="da-DK" sz="3250" dirty="0" err="1" smtClean="0">
                <a:latin typeface="CBS NEW" panose="02000506080000020004" pitchFamily="2" charset="0"/>
              </a:rPr>
              <a:t>reparatory</a:t>
            </a:r>
            <a:r>
              <a:rPr lang="da-DK" sz="3250" dirty="0" smtClean="0">
                <a:latin typeface="CBS NEW" panose="02000506080000020004" pitchFamily="2" charset="0"/>
              </a:rPr>
              <a:t> </a:t>
            </a:r>
            <a:r>
              <a:rPr lang="da-DK" sz="3250" dirty="0" smtClean="0">
                <a:latin typeface="CBS NEW" panose="02000506080000020004" pitchFamily="2" charset="0"/>
              </a:rPr>
              <a:t>(SSB) vs. </a:t>
            </a:r>
            <a:r>
              <a:rPr lang="da-DK" sz="3250" dirty="0" err="1">
                <a:latin typeface="CBS NEW" panose="02000506080000020004" pitchFamily="2" charset="0"/>
              </a:rPr>
              <a:t>u</a:t>
            </a:r>
            <a:r>
              <a:rPr lang="da-DK" sz="3250" dirty="0" err="1" smtClean="0">
                <a:latin typeface="CBS NEW" panose="02000506080000020004" pitchFamily="2" charset="0"/>
              </a:rPr>
              <a:t>ltimately</a:t>
            </a:r>
            <a:r>
              <a:rPr lang="da-DK" sz="3250" dirty="0" smtClean="0">
                <a:latin typeface="CBS NEW" panose="02000506080000020004" pitchFamily="2" charset="0"/>
              </a:rPr>
              <a:t> (ECB</a:t>
            </a:r>
            <a:r>
              <a:rPr lang="da-DK" sz="3250" dirty="0">
                <a:latin typeface="CBS NEW" panose="02000506080000020004" pitchFamily="2" charset="0"/>
              </a:rPr>
              <a:t>). </a:t>
            </a:r>
            <a:r>
              <a:rPr lang="da-DK" sz="3250" dirty="0" smtClean="0">
                <a:latin typeface="CBS NEW" panose="02000506080000020004" pitchFamily="2" charset="0"/>
              </a:rPr>
              <a:t>This is an </a:t>
            </a:r>
            <a:r>
              <a:rPr lang="da-DK" sz="3250" dirty="0" err="1" smtClean="0">
                <a:latin typeface="CBS NEW" panose="02000506080000020004" pitchFamily="2" charset="0"/>
              </a:rPr>
              <a:t>important</a:t>
            </a:r>
            <a:r>
              <a:rPr lang="da-DK" sz="3250" dirty="0" smtClean="0">
                <a:latin typeface="CBS NEW" panose="02000506080000020004" pitchFamily="2" charset="0"/>
              </a:rPr>
              <a:t> </a:t>
            </a:r>
            <a:r>
              <a:rPr lang="da-DK" sz="3250" dirty="0" err="1">
                <a:latin typeface="CBS NEW" panose="02000506080000020004" pitchFamily="2" charset="0"/>
              </a:rPr>
              <a:t>discussion</a:t>
            </a:r>
            <a:r>
              <a:rPr lang="da-DK" sz="3250" dirty="0">
                <a:latin typeface="CBS NEW" panose="02000506080000020004" pitchFamily="2" charset="0"/>
              </a:rPr>
              <a:t> of the location of the </a:t>
            </a:r>
            <a:r>
              <a:rPr lang="da-DK" sz="3250" dirty="0" err="1">
                <a:latin typeface="CBS NEW" panose="02000506080000020004" pitchFamily="2" charset="0"/>
              </a:rPr>
              <a:t>supervisory</a:t>
            </a:r>
            <a:r>
              <a:rPr lang="da-DK" sz="3250" dirty="0">
                <a:latin typeface="CBS NEW" panose="02000506080000020004" pitchFamily="2" charset="0"/>
              </a:rPr>
              <a:t> </a:t>
            </a:r>
            <a:r>
              <a:rPr lang="da-DK" sz="3250" dirty="0" err="1" smtClean="0">
                <a:latin typeface="CBS NEW" panose="02000506080000020004" pitchFamily="2" charset="0"/>
              </a:rPr>
              <a:t>authority</a:t>
            </a:r>
            <a:r>
              <a:rPr lang="da-DK" sz="3250" dirty="0" smtClean="0">
                <a:latin typeface="CBS NEW" panose="02000506080000020004" pitchFamily="2" charset="0"/>
              </a:rPr>
              <a:t>.</a:t>
            </a:r>
            <a:endParaRPr lang="da-DK" sz="3250" dirty="0" smtClean="0">
              <a:latin typeface="CBS NEW" panose="02000506080000020004" pitchFamily="2" charset="0"/>
            </a:endParaRPr>
          </a:p>
          <a:p>
            <a:r>
              <a:rPr lang="da-DK" sz="3250" dirty="0" smtClean="0">
                <a:latin typeface="CBS NEW" panose="02000506080000020004" pitchFamily="2" charset="0"/>
              </a:rPr>
              <a:t>So, EUNIZ has a problem </a:t>
            </a:r>
            <a:r>
              <a:rPr lang="da-DK" sz="3250" dirty="0" err="1" smtClean="0">
                <a:latin typeface="CBS NEW" panose="02000506080000020004" pitchFamily="2" charset="0"/>
              </a:rPr>
              <a:t>here</a:t>
            </a:r>
            <a:r>
              <a:rPr lang="da-DK" sz="3250" dirty="0" smtClean="0">
                <a:latin typeface="CBS NEW" panose="02000506080000020004" pitchFamily="2" charset="0"/>
              </a:rPr>
              <a:t>, by </a:t>
            </a:r>
            <a:r>
              <a:rPr lang="da-DK" sz="3250" dirty="0" err="1" smtClean="0">
                <a:latin typeface="CBS NEW" panose="02000506080000020004" pitchFamily="2" charset="0"/>
              </a:rPr>
              <a:t>having</a:t>
            </a:r>
            <a:r>
              <a:rPr lang="da-DK" sz="3250" dirty="0" smtClean="0">
                <a:latin typeface="CBS NEW" panose="02000506080000020004" pitchFamily="2" charset="0"/>
              </a:rPr>
              <a:t> </a:t>
            </a:r>
            <a:r>
              <a:rPr lang="da-DK" sz="3250" dirty="0" smtClean="0">
                <a:latin typeface="CBS NEW" panose="02000506080000020004" pitchFamily="2" charset="0"/>
              </a:rPr>
              <a:t>NO </a:t>
            </a:r>
            <a:r>
              <a:rPr lang="da-DK" sz="3250" dirty="0" err="1" smtClean="0">
                <a:latin typeface="CBS NEW" panose="02000506080000020004" pitchFamily="2" charset="0"/>
              </a:rPr>
              <a:t>representation</a:t>
            </a:r>
            <a:r>
              <a:rPr lang="da-DK" sz="3250" dirty="0" smtClean="0">
                <a:latin typeface="CBS NEW" panose="02000506080000020004" pitchFamily="2" charset="0"/>
              </a:rPr>
              <a:t> on the </a:t>
            </a:r>
            <a:r>
              <a:rPr lang="da-DK" sz="3250" dirty="0" err="1" smtClean="0">
                <a:latin typeface="CBS NEW" panose="02000506080000020004" pitchFamily="2" charset="0"/>
              </a:rPr>
              <a:t>ECB’s</a:t>
            </a:r>
            <a:r>
              <a:rPr lang="da-DK" sz="3250" dirty="0" smtClean="0">
                <a:latin typeface="CBS NEW" panose="02000506080000020004" pitchFamily="2" charset="0"/>
              </a:rPr>
              <a:t> </a:t>
            </a:r>
            <a:r>
              <a:rPr lang="da-DK" sz="3250" dirty="0" err="1" smtClean="0">
                <a:latin typeface="CBS NEW" panose="02000506080000020004" pitchFamily="2" charset="0"/>
              </a:rPr>
              <a:t>governing</a:t>
            </a:r>
            <a:r>
              <a:rPr lang="da-DK" sz="3250" dirty="0" smtClean="0">
                <a:latin typeface="CBS NEW" panose="02000506080000020004" pitchFamily="2" charset="0"/>
              </a:rPr>
              <a:t> </a:t>
            </a:r>
            <a:r>
              <a:rPr lang="da-DK" sz="3250" dirty="0" err="1" smtClean="0">
                <a:latin typeface="CBS NEW" panose="02000506080000020004" pitchFamily="2" charset="0"/>
              </a:rPr>
              <a:t>council</a:t>
            </a:r>
            <a:r>
              <a:rPr lang="da-DK" sz="3250" dirty="0" smtClean="0">
                <a:latin typeface="CBS NEW" panose="02000506080000020004" pitchFamily="2" charset="0"/>
              </a:rPr>
              <a:t>…</a:t>
            </a:r>
          </a:p>
          <a:p>
            <a:r>
              <a:rPr lang="en-GB" sz="3250" dirty="0" smtClean="0">
                <a:latin typeface="CBS NEW" panose="02000506080000020004" pitchFamily="2" charset="0"/>
              </a:rPr>
              <a:t>DK </a:t>
            </a:r>
            <a:r>
              <a:rPr lang="en-GB" sz="3250" dirty="0">
                <a:latin typeface="CBS NEW" panose="02000506080000020004" pitchFamily="2" charset="0"/>
              </a:rPr>
              <a:t>has </a:t>
            </a:r>
            <a:r>
              <a:rPr lang="en-GB" sz="3250" dirty="0" smtClean="0">
                <a:latin typeface="CBS NEW" panose="02000506080000020004" pitchFamily="2" charset="0"/>
              </a:rPr>
              <a:t>two decades of experience with</a:t>
            </a:r>
            <a:r>
              <a:rPr lang="en-GB" sz="3250" dirty="0" smtClean="0">
                <a:latin typeface="CBS NEW" panose="02000506080000020004" pitchFamily="2" charset="0"/>
              </a:rPr>
              <a:t> </a:t>
            </a:r>
            <a:r>
              <a:rPr lang="en-GB" sz="3250" dirty="0">
                <a:latin typeface="CBS NEW" panose="02000506080000020004" pitchFamily="2" charset="0"/>
              </a:rPr>
              <a:t>taking part in such an </a:t>
            </a:r>
            <a:r>
              <a:rPr lang="en-GB" sz="3250" dirty="0" smtClean="0">
                <a:latin typeface="CBS NEW" panose="02000506080000020004" pitchFamily="2" charset="0"/>
              </a:rPr>
              <a:t>arrangement, </a:t>
            </a:r>
            <a:r>
              <a:rPr lang="en-GB" sz="3250" dirty="0" smtClean="0">
                <a:latin typeface="CBS NEW" panose="02000506080000020004" pitchFamily="2" charset="0"/>
              </a:rPr>
              <a:t>by being </a:t>
            </a:r>
            <a:r>
              <a:rPr lang="en-GB" sz="3250" i="1" dirty="0" smtClean="0">
                <a:latin typeface="CBS NEW" panose="02000506080000020004" pitchFamily="2" charset="0"/>
              </a:rPr>
              <a:t>de facto </a:t>
            </a:r>
            <a:r>
              <a:rPr lang="en-GB" sz="3250" dirty="0" smtClean="0">
                <a:latin typeface="CBS NEW" panose="02000506080000020004" pitchFamily="2" charset="0"/>
              </a:rPr>
              <a:t>in the EZ when it comes to MP but not being in the governing council…</a:t>
            </a:r>
          </a:p>
          <a:p>
            <a:r>
              <a:rPr lang="da-DK" sz="3250" dirty="0">
                <a:latin typeface="CBS NEW" panose="02000506080000020004" pitchFamily="2" charset="0"/>
              </a:rPr>
              <a:t>KE </a:t>
            </a:r>
            <a:r>
              <a:rPr lang="da-DK" sz="3250" dirty="0" err="1">
                <a:latin typeface="CBS NEW" panose="02000506080000020004" pitchFamily="2" charset="0"/>
              </a:rPr>
              <a:t>advocates</a:t>
            </a:r>
            <a:r>
              <a:rPr lang="da-DK" sz="3250" dirty="0">
                <a:latin typeface="CBS NEW" panose="02000506080000020004" pitchFamily="2" charset="0"/>
              </a:rPr>
              <a:t> in </a:t>
            </a:r>
            <a:r>
              <a:rPr lang="da-DK" sz="3250" dirty="0" err="1">
                <a:latin typeface="CBS NEW" panose="02000506080000020004" pitchFamily="2" charset="0"/>
              </a:rPr>
              <a:t>favour</a:t>
            </a:r>
            <a:r>
              <a:rPr lang="da-DK" sz="3250" dirty="0">
                <a:latin typeface="CBS NEW" panose="02000506080000020004" pitchFamily="2" charset="0"/>
              </a:rPr>
              <a:t> of </a:t>
            </a:r>
            <a:r>
              <a:rPr lang="da-DK" sz="3250" dirty="0" err="1">
                <a:latin typeface="CBS NEW" panose="02000506080000020004" pitchFamily="2" charset="0"/>
              </a:rPr>
              <a:t>letting</a:t>
            </a:r>
            <a:r>
              <a:rPr lang="da-DK" sz="3250" dirty="0">
                <a:latin typeface="CBS NEW" panose="02000506080000020004" pitchFamily="2" charset="0"/>
              </a:rPr>
              <a:t> SSB </a:t>
            </a:r>
            <a:r>
              <a:rPr lang="da-DK" sz="3250" dirty="0" err="1">
                <a:latin typeface="CBS NEW" panose="02000506080000020004" pitchFamily="2" charset="0"/>
              </a:rPr>
              <a:t>decide</a:t>
            </a:r>
            <a:r>
              <a:rPr lang="da-DK" sz="3250" dirty="0">
                <a:latin typeface="CBS NEW" panose="02000506080000020004" pitchFamily="2" charset="0"/>
              </a:rPr>
              <a:t>. Or </a:t>
            </a:r>
            <a:r>
              <a:rPr lang="da-DK" sz="3250" dirty="0" err="1">
                <a:latin typeface="CBS NEW" panose="02000506080000020004" pitchFamily="2" charset="0"/>
              </a:rPr>
              <a:t>establishing</a:t>
            </a:r>
            <a:r>
              <a:rPr lang="da-DK" sz="3250" dirty="0">
                <a:latin typeface="CBS NEW" panose="02000506080000020004" pitchFamily="2" charset="0"/>
              </a:rPr>
              <a:t> SSM </a:t>
            </a:r>
            <a:r>
              <a:rPr lang="da-DK" sz="3250" dirty="0" err="1">
                <a:latin typeface="CBS NEW" panose="02000506080000020004" pitchFamily="2" charset="0"/>
              </a:rPr>
              <a:t>outside</a:t>
            </a:r>
            <a:r>
              <a:rPr lang="da-DK" sz="3250" dirty="0">
                <a:latin typeface="CBS NEW" panose="02000506080000020004" pitchFamily="2" charset="0"/>
              </a:rPr>
              <a:t> of the ECB. </a:t>
            </a:r>
            <a:r>
              <a:rPr lang="da-DK" sz="3250" dirty="0" smtClean="0">
                <a:latin typeface="CBS NEW" panose="02000506080000020004" pitchFamily="2" charset="0"/>
              </a:rPr>
              <a:t>Right?</a:t>
            </a:r>
          </a:p>
          <a:p>
            <a:r>
              <a:rPr lang="da-DK" sz="3250" dirty="0" smtClean="0">
                <a:latin typeface="CBS NEW" panose="02000506080000020004" pitchFamily="2" charset="0"/>
              </a:rPr>
              <a:t>But</a:t>
            </a:r>
            <a:r>
              <a:rPr lang="da-DK" sz="3250" dirty="0" smtClean="0">
                <a:latin typeface="CBS NEW" panose="02000506080000020004" pitchFamily="2" charset="0"/>
              </a:rPr>
              <a:t>: MP and FP </a:t>
            </a:r>
            <a:r>
              <a:rPr lang="da-DK" sz="3250" dirty="0" err="1" smtClean="0">
                <a:latin typeface="CBS NEW" panose="02000506080000020004" pitchFamily="2" charset="0"/>
              </a:rPr>
              <a:t>are</a:t>
            </a:r>
            <a:r>
              <a:rPr lang="da-DK" sz="3250" dirty="0" smtClean="0">
                <a:latin typeface="CBS NEW" panose="02000506080000020004" pitchFamily="2" charset="0"/>
              </a:rPr>
              <a:t> </a:t>
            </a:r>
            <a:r>
              <a:rPr lang="da-DK" sz="3250" dirty="0" err="1" smtClean="0">
                <a:latin typeface="CBS NEW" panose="02000506080000020004" pitchFamily="2" charset="0"/>
              </a:rPr>
              <a:t>intertwined</a:t>
            </a:r>
            <a:r>
              <a:rPr lang="da-DK" sz="3250" dirty="0" smtClean="0">
                <a:latin typeface="CBS NEW" panose="02000506080000020004" pitchFamily="2" charset="0"/>
              </a:rPr>
              <a:t>, as KE notes</a:t>
            </a:r>
            <a:r>
              <a:rPr lang="da-DK" sz="3250" dirty="0" smtClean="0">
                <a:latin typeface="CBS NEW" panose="02000506080000020004" pitchFamily="2" charset="0"/>
              </a:rPr>
              <a:t>…</a:t>
            </a:r>
          </a:p>
          <a:p>
            <a:r>
              <a:rPr lang="da-DK" sz="3250" dirty="0" smtClean="0">
                <a:latin typeface="CBS NEW" panose="02000506080000020004" pitchFamily="2" charset="0"/>
              </a:rPr>
              <a:t>Is </a:t>
            </a:r>
            <a:r>
              <a:rPr lang="da-DK" sz="3250" dirty="0" err="1" smtClean="0">
                <a:latin typeface="CBS NEW" panose="02000506080000020004" pitchFamily="2" charset="0"/>
              </a:rPr>
              <a:t>there</a:t>
            </a:r>
            <a:r>
              <a:rPr lang="da-DK" sz="3250" dirty="0" smtClean="0">
                <a:latin typeface="CBS NEW" panose="02000506080000020004" pitchFamily="2" charset="0"/>
              </a:rPr>
              <a:t> as ”</a:t>
            </a:r>
            <a:r>
              <a:rPr lang="da-DK" sz="3250" dirty="0" err="1" smtClean="0">
                <a:latin typeface="CBS NEW" panose="02000506080000020004" pitchFamily="2" charset="0"/>
              </a:rPr>
              <a:t>threshold</a:t>
            </a:r>
            <a:r>
              <a:rPr lang="da-DK" sz="3250" dirty="0" smtClean="0">
                <a:latin typeface="CBS NEW" panose="02000506080000020004" pitchFamily="2" charset="0"/>
              </a:rPr>
              <a:t>” of </a:t>
            </a:r>
            <a:r>
              <a:rPr lang="da-DK" sz="3250" dirty="0" err="1" smtClean="0">
                <a:latin typeface="CBS NEW" panose="02000506080000020004" pitchFamily="2" charset="0"/>
              </a:rPr>
              <a:t>cross</a:t>
            </a:r>
            <a:r>
              <a:rPr lang="da-DK" sz="3250" dirty="0" smtClean="0">
                <a:latin typeface="CBS NEW" panose="02000506080000020004" pitchFamily="2" charset="0"/>
              </a:rPr>
              <a:t>-border </a:t>
            </a:r>
            <a:r>
              <a:rPr lang="da-DK" sz="3250" dirty="0" err="1" smtClean="0">
                <a:latin typeface="CBS NEW" panose="02000506080000020004" pitchFamily="2" charset="0"/>
              </a:rPr>
              <a:t>banking</a:t>
            </a:r>
            <a:r>
              <a:rPr lang="da-DK" sz="3250" dirty="0" smtClean="0">
                <a:latin typeface="CBS NEW" panose="02000506080000020004" pitchFamily="2" charset="0"/>
              </a:rPr>
              <a:t>: if </a:t>
            </a:r>
            <a:r>
              <a:rPr lang="da-DK" sz="3250" dirty="0" err="1" smtClean="0">
                <a:latin typeface="CBS NEW" panose="02000506080000020004" pitchFamily="2" charset="0"/>
              </a:rPr>
              <a:t>above</a:t>
            </a:r>
            <a:r>
              <a:rPr lang="da-DK" sz="3250" dirty="0" smtClean="0">
                <a:latin typeface="CBS NEW" panose="02000506080000020004" pitchFamily="2" charset="0"/>
              </a:rPr>
              <a:t>, EUNEZ </a:t>
            </a:r>
            <a:r>
              <a:rPr lang="da-DK" sz="3250" dirty="0" err="1" smtClean="0">
                <a:latin typeface="CBS NEW" panose="02000506080000020004" pitchFamily="2" charset="0"/>
              </a:rPr>
              <a:t>should</a:t>
            </a:r>
            <a:r>
              <a:rPr lang="da-DK" sz="3250" dirty="0" smtClean="0">
                <a:latin typeface="CBS NEW" panose="02000506080000020004" pitchFamily="2" charset="0"/>
              </a:rPr>
              <a:t> </a:t>
            </a:r>
            <a:r>
              <a:rPr lang="da-DK" sz="3250" dirty="0" err="1" smtClean="0">
                <a:latin typeface="CBS NEW" panose="02000506080000020004" pitchFamily="2" charset="0"/>
              </a:rPr>
              <a:t>join</a:t>
            </a:r>
            <a:r>
              <a:rPr lang="da-DK" sz="3250" dirty="0" smtClean="0">
                <a:latin typeface="CBS NEW" panose="02000506080000020004" pitchFamily="2" charset="0"/>
              </a:rPr>
              <a:t> BU…?</a:t>
            </a:r>
            <a:r>
              <a:rPr lang="da-DK" sz="3300" dirty="0" smtClean="0">
                <a:latin typeface="CBS NEW" panose="02000506080000020004" pitchFamily="2" charset="0"/>
              </a:rPr>
              <a:t> </a:t>
            </a:r>
            <a:endParaRPr lang="da-DK" sz="3300" dirty="0" smtClean="0">
              <a:latin typeface="CBS NEW" panose="02000506080000020004" pitchFamily="2" charset="0"/>
            </a:endParaRPr>
          </a:p>
          <a:p>
            <a:pPr marL="457200" lvl="1" indent="0">
              <a:buNone/>
            </a:pPr>
            <a:endParaRPr lang="da-DK" dirty="0" smtClean="0">
              <a:latin typeface="CBS NEW" panose="02000506080000020004" pitchFamily="2" charset="0"/>
            </a:endParaRPr>
          </a:p>
          <a:p>
            <a:endParaRPr lang="en-GB" dirty="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smtClean="0">
                <a:latin typeface="CBS NEW" panose="02000506080000020004" pitchFamily="2" charset="0"/>
              </a:rPr>
              <a:t>SSM</a:t>
            </a:r>
            <a:endParaRPr lang="en-GB" dirty="0">
              <a:latin typeface="CBS NEW" panose="02000506080000020004" pitchFamily="2" charset="0"/>
            </a:endParaRPr>
          </a:p>
        </p:txBody>
      </p:sp>
    </p:spTree>
    <p:extLst>
      <p:ext uri="{BB962C8B-B14F-4D97-AF65-F5344CB8AC3E}">
        <p14:creationId xmlns:p14="http://schemas.microsoft.com/office/powerpoint/2010/main" val="3937715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Mind the </a:t>
            </a:r>
            <a:r>
              <a:rPr lang="da-DK" sz="4400" dirty="0" err="1" smtClean="0">
                <a:latin typeface="CBS NEW" panose="02000506080000020004" pitchFamily="2" charset="0"/>
              </a:rPr>
              <a:t>gap</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0" y="1484784"/>
            <a:ext cx="12192000" cy="5373216"/>
          </a:xfrm>
        </p:spPr>
        <p:txBody>
          <a:bodyPr/>
          <a:lstStyle/>
          <a:p>
            <a:r>
              <a:rPr lang="en-GB" sz="4000" dirty="0">
                <a:latin typeface="CBS NEW" panose="02000506080000020004" pitchFamily="2" charset="0"/>
              </a:rPr>
              <a:t>How about </a:t>
            </a:r>
            <a:r>
              <a:rPr lang="en-GB" sz="4000" dirty="0" smtClean="0">
                <a:latin typeface="CBS NEW" panose="02000506080000020004" pitchFamily="2" charset="0"/>
              </a:rPr>
              <a:t>BRRD </a:t>
            </a:r>
            <a:r>
              <a:rPr lang="en-GB" sz="4000" dirty="0">
                <a:latin typeface="CBS NEW" panose="02000506080000020004" pitchFamily="2" charset="0"/>
              </a:rPr>
              <a:t>(Bank Recovery and Resolution Directive</a:t>
            </a:r>
            <a:r>
              <a:rPr lang="en-GB" sz="4000" dirty="0" smtClean="0">
                <a:latin typeface="CBS NEW" panose="02000506080000020004" pitchFamily="2" charset="0"/>
              </a:rPr>
              <a:t>) – which </a:t>
            </a:r>
            <a:r>
              <a:rPr lang="en-US" sz="4000" dirty="0" smtClean="0">
                <a:latin typeface="CBS NEW" panose="02000506080000020004" pitchFamily="2" charset="0"/>
              </a:rPr>
              <a:t>applies </a:t>
            </a:r>
            <a:r>
              <a:rPr lang="en-US" sz="4000" dirty="0">
                <a:latin typeface="CBS NEW" panose="02000506080000020004" pitchFamily="2" charset="0"/>
              </a:rPr>
              <a:t>to all EU countries</a:t>
            </a:r>
            <a:r>
              <a:rPr lang="en-GB" sz="4000" dirty="0" smtClean="0">
                <a:latin typeface="CBS NEW" panose="02000506080000020004" pitchFamily="2" charset="0"/>
              </a:rPr>
              <a:t>?</a:t>
            </a:r>
            <a:endParaRPr lang="en-GB" sz="4000" dirty="0" smtClean="0">
              <a:latin typeface="CBS NEW" panose="02000506080000020004" pitchFamily="2" charset="0"/>
            </a:endParaRPr>
          </a:p>
          <a:p>
            <a:r>
              <a:rPr lang="en-GB" sz="4000" dirty="0" smtClean="0">
                <a:latin typeface="CBS NEW" panose="02000506080000020004" pitchFamily="2" charset="0"/>
              </a:rPr>
              <a:t>“</a:t>
            </a:r>
            <a:r>
              <a:rPr lang="en-GB" sz="4000" dirty="0" smtClean="0">
                <a:latin typeface="CBS NEW" panose="02000506080000020004" pitchFamily="2" charset="0"/>
              </a:rPr>
              <a:t>In </a:t>
            </a:r>
            <a:r>
              <a:rPr lang="en-GB" sz="4000" dirty="0">
                <a:latin typeface="CBS NEW" panose="02000506080000020004" pitchFamily="2" charset="0"/>
              </a:rPr>
              <a:t>principle, the introduction of a common framework for bank resolution through BRRD should reduce the risk of inefficient outcomes regarding cross-border banks in financial distress</a:t>
            </a:r>
            <a:r>
              <a:rPr lang="en-GB" sz="4000" dirty="0" smtClean="0">
                <a:latin typeface="CBS NEW" panose="02000506080000020004" pitchFamily="2" charset="0"/>
              </a:rPr>
              <a:t>.”</a:t>
            </a:r>
            <a:endParaRPr lang="en-GB" sz="4000" dirty="0">
              <a:latin typeface="CBS NEW" panose="02000506080000020004" pitchFamily="2" charset="0"/>
            </a:endParaRPr>
          </a:p>
          <a:p>
            <a:r>
              <a:rPr lang="en-GB" sz="4000" dirty="0" smtClean="0">
                <a:latin typeface="CBS NEW" panose="02000506080000020004" pitchFamily="2" charset="0"/>
              </a:rPr>
              <a:t>So</a:t>
            </a:r>
            <a:r>
              <a:rPr lang="en-GB" sz="4000" dirty="0" smtClean="0">
                <a:latin typeface="CBS NEW" panose="02000506080000020004" pitchFamily="2" charset="0"/>
              </a:rPr>
              <a:t>, </a:t>
            </a:r>
            <a:r>
              <a:rPr lang="en-GB" sz="4000" dirty="0" smtClean="0">
                <a:latin typeface="CBS NEW" panose="02000506080000020004" pitchFamily="2" charset="0"/>
              </a:rPr>
              <a:t>there may be a way out through BRRD – without joining the BU?  How far </a:t>
            </a:r>
            <a:r>
              <a:rPr lang="en-GB" sz="4000" dirty="0" smtClean="0">
                <a:latin typeface="CBS NEW" panose="02000506080000020004" pitchFamily="2" charset="0"/>
              </a:rPr>
              <a:t>is </a:t>
            </a:r>
            <a:r>
              <a:rPr lang="en-GB" sz="4000" dirty="0" smtClean="0">
                <a:latin typeface="CBS NEW" panose="02000506080000020004" pitchFamily="2" charset="0"/>
              </a:rPr>
              <a:t>BRRD from producing outcomes similar to those of BU?</a:t>
            </a:r>
          </a:p>
          <a:p>
            <a:endParaRPr lang="en-GB" sz="4400" dirty="0" smtClean="0">
              <a:latin typeface="CBS NEW" panose="02000506080000020004" pitchFamily="2" charset="0"/>
            </a:endParaRPr>
          </a:p>
          <a:p>
            <a:pPr marL="0" indent="0">
              <a:buNone/>
            </a:pPr>
            <a:r>
              <a:rPr lang="en-GB" sz="4400" dirty="0" smtClean="0">
                <a:latin typeface="CBS NEW" panose="02000506080000020004" pitchFamily="2" charset="0"/>
              </a:rPr>
              <a:t> </a:t>
            </a:r>
            <a:endParaRPr lang="en-GB" sz="4400" dirty="0">
              <a:latin typeface="CBS NEW" panose="02000506080000020004" pitchFamily="2" charset="0"/>
            </a:endParaRPr>
          </a:p>
          <a:p>
            <a:endParaRPr lang="en-GB" dirty="0"/>
          </a:p>
          <a:p>
            <a:endParaRPr lang="en-GB" dirty="0"/>
          </a:p>
        </p:txBody>
      </p:sp>
      <p:sp>
        <p:nvSpPr>
          <p:cNvPr id="4" name="Text Placeholder 3"/>
          <p:cNvSpPr>
            <a:spLocks noGrp="1"/>
          </p:cNvSpPr>
          <p:nvPr>
            <p:ph type="body" sz="quarter" idx="12"/>
          </p:nvPr>
        </p:nvSpPr>
        <p:spPr/>
        <p:txBody>
          <a:bodyPr/>
          <a:lstStyle/>
          <a:p>
            <a:r>
              <a:rPr lang="da-DK" dirty="0" smtClean="0">
                <a:latin typeface="CBS NEW" panose="02000506080000020004" pitchFamily="2" charset="0"/>
              </a:rPr>
              <a:t>SRM</a:t>
            </a:r>
            <a:endParaRPr lang="en-GB" dirty="0">
              <a:latin typeface="CBS NEW" panose="02000506080000020004" pitchFamily="2" charset="0"/>
            </a:endParaRPr>
          </a:p>
        </p:txBody>
      </p:sp>
    </p:spTree>
    <p:extLst>
      <p:ext uri="{BB962C8B-B14F-4D97-AF65-F5344CB8AC3E}">
        <p14:creationId xmlns:p14="http://schemas.microsoft.com/office/powerpoint/2010/main" val="1595065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Mind the </a:t>
            </a:r>
            <a:r>
              <a:rPr lang="da-DK" sz="4400" dirty="0" err="1" smtClean="0">
                <a:latin typeface="CBS NEW" panose="02000506080000020004" pitchFamily="2" charset="0"/>
              </a:rPr>
              <a:t>gap</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17755" y="1402672"/>
            <a:ext cx="12209755" cy="5455328"/>
          </a:xfrm>
        </p:spPr>
        <p:txBody>
          <a:bodyPr/>
          <a:lstStyle/>
          <a:p>
            <a:r>
              <a:rPr lang="en-US" sz="4200" dirty="0" smtClean="0">
                <a:latin typeface="CBS NEW" panose="02000506080000020004" pitchFamily="2" charset="0"/>
              </a:rPr>
              <a:t>If EUNEZ joins BU, it will have to transfer an amount of contributions to the SRF corresponding to what it would have transferred if it had participated in the SSM and SRM at the outset. </a:t>
            </a:r>
          </a:p>
          <a:p>
            <a:r>
              <a:rPr lang="en-US" sz="4200" dirty="0" smtClean="0">
                <a:latin typeface="CBS NEW" panose="02000506080000020004" pitchFamily="2" charset="0"/>
              </a:rPr>
              <a:t>But if EUNEZ decides to leave, will the contributions transferred to the SRF be transferred back? </a:t>
            </a:r>
          </a:p>
          <a:p>
            <a:r>
              <a:rPr lang="en-GB" sz="4200" dirty="0" smtClean="0">
                <a:latin typeface="CBS NEW" panose="02000506080000020004" pitchFamily="2" charset="0"/>
              </a:rPr>
              <a:t>Has it been finally agreed to use the ESM as a backstop for SRF? And if EUNEZ joins BU, is the treatment the same as for EZ members?</a:t>
            </a:r>
          </a:p>
          <a:p>
            <a:endParaRPr lang="en-GB" sz="4000" dirty="0">
              <a:latin typeface="CBS NEW" panose="02000506080000020004" pitchFamily="2" charset="0"/>
            </a:endParaRPr>
          </a:p>
          <a:p>
            <a:endParaRPr lang="en-GB" dirty="0"/>
          </a:p>
        </p:txBody>
      </p:sp>
      <p:sp>
        <p:nvSpPr>
          <p:cNvPr id="4" name="Text Placeholder 3"/>
          <p:cNvSpPr>
            <a:spLocks noGrp="1"/>
          </p:cNvSpPr>
          <p:nvPr>
            <p:ph type="body" sz="quarter" idx="12"/>
          </p:nvPr>
        </p:nvSpPr>
        <p:spPr/>
        <p:txBody>
          <a:bodyPr/>
          <a:lstStyle/>
          <a:p>
            <a:r>
              <a:rPr lang="da-DK" dirty="0" smtClean="0">
                <a:latin typeface="CBS NEW" panose="02000506080000020004" pitchFamily="2" charset="0"/>
              </a:rPr>
              <a:t>SRM</a:t>
            </a:r>
            <a:endParaRPr lang="en-GB" dirty="0">
              <a:latin typeface="CBS NEW" panose="02000506080000020004" pitchFamily="2" charset="0"/>
            </a:endParaRPr>
          </a:p>
        </p:txBody>
      </p:sp>
    </p:spTree>
    <p:extLst>
      <p:ext uri="{BB962C8B-B14F-4D97-AF65-F5344CB8AC3E}">
        <p14:creationId xmlns:p14="http://schemas.microsoft.com/office/powerpoint/2010/main" val="172861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Mind the </a:t>
            </a:r>
            <a:r>
              <a:rPr lang="da-DK" sz="4400" dirty="0" err="1" smtClean="0">
                <a:latin typeface="CBS NEW" panose="02000506080000020004" pitchFamily="2" charset="0"/>
              </a:rPr>
              <a:t>gap</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18937" y="1476552"/>
            <a:ext cx="12192000" cy="5355717"/>
          </a:xfrm>
        </p:spPr>
        <p:txBody>
          <a:bodyPr/>
          <a:lstStyle/>
          <a:p>
            <a:r>
              <a:rPr lang="en-GB" sz="4800" dirty="0" smtClean="0">
                <a:latin typeface="CBS NEW" panose="02000506080000020004" pitchFamily="2" charset="0"/>
              </a:rPr>
              <a:t>Clearest </a:t>
            </a:r>
            <a:r>
              <a:rPr lang="en-GB" sz="4800" dirty="0">
                <a:latin typeface="CBS NEW" panose="02000506080000020004" pitchFamily="2" charset="0"/>
              </a:rPr>
              <a:t>economic benefit of enlarging the banking union is the prospects of more efficient resolution of cross-border </a:t>
            </a:r>
            <a:r>
              <a:rPr lang="en-GB" sz="4800" dirty="0" smtClean="0">
                <a:latin typeface="CBS NEW" panose="02000506080000020004" pitchFamily="2" charset="0"/>
              </a:rPr>
              <a:t>banks. </a:t>
            </a:r>
            <a:endParaRPr lang="en-GB" sz="4800" dirty="0" smtClean="0">
              <a:latin typeface="CBS NEW" panose="02000506080000020004" pitchFamily="2" charset="0"/>
            </a:endParaRPr>
          </a:p>
          <a:p>
            <a:r>
              <a:rPr lang="en-GB" sz="4800" dirty="0" smtClean="0">
                <a:latin typeface="CBS NEW" panose="02000506080000020004" pitchFamily="2" charset="0"/>
              </a:rPr>
              <a:t>But </a:t>
            </a:r>
            <a:r>
              <a:rPr lang="en-GB" sz="4800" dirty="0" smtClean="0">
                <a:latin typeface="CBS NEW" panose="02000506080000020004" pitchFamily="2" charset="0"/>
              </a:rPr>
              <a:t>how are the gains distributed</a:t>
            </a:r>
            <a:r>
              <a:rPr lang="en-GB" sz="4800" dirty="0" smtClean="0">
                <a:latin typeface="CBS NEW" panose="02000506080000020004" pitchFamily="2" charset="0"/>
              </a:rPr>
              <a:t>?</a:t>
            </a:r>
          </a:p>
          <a:p>
            <a:r>
              <a:rPr lang="en-US" sz="4800" dirty="0">
                <a:latin typeface="CBS NEW" panose="02000506080000020004" pitchFamily="2" charset="0"/>
              </a:rPr>
              <a:t>Cherry picking countries (DK; SE</a:t>
            </a:r>
            <a:r>
              <a:rPr lang="en-US" sz="4800" dirty="0" smtClean="0">
                <a:latin typeface="CBS NEW" panose="02000506080000020004" pitchFamily="2" charset="0"/>
              </a:rPr>
              <a:t>)</a:t>
            </a:r>
          </a:p>
          <a:p>
            <a:r>
              <a:rPr lang="en-US" sz="4800" dirty="0" smtClean="0">
                <a:latin typeface="CBS NEW" panose="02000506080000020004" pitchFamily="2" charset="0"/>
              </a:rPr>
              <a:t>Could “flexible” membership be considered (“LIFO?)  </a:t>
            </a:r>
            <a:endParaRPr lang="en-GB" sz="4800" dirty="0" smtClean="0">
              <a:latin typeface="CBS NEW" panose="02000506080000020004" pitchFamily="2" charset="0"/>
            </a:endParaRPr>
          </a:p>
        </p:txBody>
      </p:sp>
      <p:sp>
        <p:nvSpPr>
          <p:cNvPr id="4" name="Text Placeholder 3"/>
          <p:cNvSpPr>
            <a:spLocks noGrp="1"/>
          </p:cNvSpPr>
          <p:nvPr>
            <p:ph type="body" sz="quarter" idx="12"/>
          </p:nvPr>
        </p:nvSpPr>
        <p:spPr/>
        <p:txBody>
          <a:bodyPr/>
          <a:lstStyle/>
          <a:p>
            <a:r>
              <a:rPr lang="en-US" dirty="0">
                <a:latin typeface="CBS NEW" panose="02000506080000020004" pitchFamily="2" charset="0"/>
              </a:rPr>
              <a:t>Why it’s difficult to persuade the Scandinavian EUNEZ</a:t>
            </a:r>
          </a:p>
          <a:p>
            <a:endParaRPr lang="en-GB" dirty="0">
              <a:latin typeface="CBS NEW" panose="02000506080000020004" pitchFamily="2" charset="0"/>
            </a:endParaRPr>
          </a:p>
        </p:txBody>
      </p:sp>
    </p:spTree>
    <p:extLst>
      <p:ext uri="{BB962C8B-B14F-4D97-AF65-F5344CB8AC3E}">
        <p14:creationId xmlns:p14="http://schemas.microsoft.com/office/powerpoint/2010/main" val="24540416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sz="4000" dirty="0">
                <a:latin typeface="CBS NEW" panose="02000506080000020004" pitchFamily="2" charset="0"/>
              </a:rPr>
              <a:t>Non-performing loans ratios</a:t>
            </a:r>
            <a:r>
              <a:rPr lang="en-US" sz="4000" dirty="0">
                <a:latin typeface="CBS NEW" panose="02000506080000020004" pitchFamily="2" charset="0"/>
              </a:rPr>
              <a:t> </a:t>
            </a:r>
            <a:r>
              <a:rPr lang="en-US" sz="4000" dirty="0" smtClean="0">
                <a:latin typeface="CBS NEW" panose="02000506080000020004" pitchFamily="2" charset="0"/>
              </a:rPr>
              <a:t>(</a:t>
            </a:r>
            <a:r>
              <a:rPr lang="en-US" sz="4000" dirty="0">
                <a:latin typeface="CBS NEW" panose="02000506080000020004" pitchFamily="2" charset="0"/>
              </a:rPr>
              <a:t>%</a:t>
            </a:r>
            <a:r>
              <a:rPr lang="en-US" sz="4000" dirty="0" smtClean="0">
                <a:latin typeface="CBS NEW" panose="02000506080000020004" pitchFamily="2" charset="0"/>
              </a:rPr>
              <a:t>)</a:t>
            </a:r>
            <a:r>
              <a:rPr lang="en-GB" sz="4000" dirty="0" smtClean="0">
                <a:latin typeface="CBS NEW" panose="02000506080000020004" pitchFamily="2" charset="0"/>
              </a:rPr>
              <a:t> </a:t>
            </a:r>
            <a:r>
              <a:rPr lang="en-GB" sz="4000" dirty="0">
                <a:latin typeface="CBS NEW" panose="02000506080000020004" pitchFamily="2" charset="0"/>
              </a:rPr>
              <a:t>in the banking </a:t>
            </a:r>
            <a:r>
              <a:rPr lang="en-GB" sz="4000" dirty="0" smtClean="0">
                <a:latin typeface="CBS NEW" panose="02000506080000020004" pitchFamily="2" charset="0"/>
              </a:rPr>
              <a:t>union </a:t>
            </a:r>
            <a:endParaRPr lang="en-GB" sz="4000" dirty="0">
              <a:latin typeface="CBS NEW" panose="02000506080000020004" pitchFamily="2" charset="0"/>
            </a:endParaRPr>
          </a:p>
        </p:txBody>
      </p:sp>
      <p:pic>
        <p:nvPicPr>
          <p:cNvPr id="5" name="Content Placeholder 4"/>
          <p:cNvPicPr>
            <a:picLocks noGrp="1" noChangeAspect="1"/>
          </p:cNvPicPr>
          <p:nvPr>
            <p:ph sz="quarter" idx="11"/>
          </p:nvPr>
        </p:nvPicPr>
        <p:blipFill>
          <a:blip r:embed="rId2"/>
          <a:stretch>
            <a:fillRect/>
          </a:stretch>
        </p:blipFill>
        <p:spPr>
          <a:xfrm>
            <a:off x="2207568" y="1764647"/>
            <a:ext cx="7765558" cy="5069926"/>
          </a:xfrm>
          <a:prstGeom prst="rect">
            <a:avLst/>
          </a:prstGeom>
        </p:spPr>
      </p:pic>
      <p:sp>
        <p:nvSpPr>
          <p:cNvPr id="4" name="Text Placeholder 3"/>
          <p:cNvSpPr>
            <a:spLocks noGrp="1"/>
          </p:cNvSpPr>
          <p:nvPr>
            <p:ph type="body" sz="quarter" idx="12"/>
          </p:nvPr>
        </p:nvSpPr>
        <p:spPr/>
        <p:txBody>
          <a:bodyPr/>
          <a:lstStyle/>
          <a:p>
            <a:r>
              <a:rPr lang="en-US" i="1" dirty="0"/>
              <a:t>Q2 2019</a:t>
            </a:r>
            <a:endParaRPr lang="en-US" i="1" dirty="0"/>
          </a:p>
        </p:txBody>
      </p:sp>
    </p:spTree>
    <p:extLst>
      <p:ext uri="{BB962C8B-B14F-4D97-AF65-F5344CB8AC3E}">
        <p14:creationId xmlns:p14="http://schemas.microsoft.com/office/powerpoint/2010/main" val="1997138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Mind the </a:t>
            </a:r>
            <a:r>
              <a:rPr lang="da-DK" sz="4400" dirty="0" err="1" smtClean="0">
                <a:latin typeface="CBS NEW" panose="02000506080000020004" pitchFamily="2" charset="0"/>
              </a:rPr>
              <a:t>gap</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18937" y="1476552"/>
            <a:ext cx="12192000" cy="5355717"/>
          </a:xfrm>
        </p:spPr>
        <p:txBody>
          <a:bodyPr/>
          <a:lstStyle/>
          <a:p>
            <a:r>
              <a:rPr lang="en-GB" sz="2600" dirty="0" smtClean="0">
                <a:latin typeface="CBS NEW" panose="02000506080000020004" pitchFamily="2" charset="0"/>
              </a:rPr>
              <a:t>“Clearest </a:t>
            </a:r>
            <a:r>
              <a:rPr lang="en-GB" sz="2600" dirty="0">
                <a:latin typeface="CBS NEW" panose="02000506080000020004" pitchFamily="2" charset="0"/>
              </a:rPr>
              <a:t>cost is the loss of regulatory and supervisory </a:t>
            </a:r>
            <a:r>
              <a:rPr lang="en-GB" sz="2600" dirty="0" smtClean="0">
                <a:latin typeface="CBS NEW" panose="02000506080000020004" pitchFamily="2" charset="0"/>
              </a:rPr>
              <a:t>independence”. However</a:t>
            </a:r>
            <a:r>
              <a:rPr lang="en-GB" sz="2600" dirty="0">
                <a:latin typeface="CBS NEW" panose="02000506080000020004" pitchFamily="2" charset="0"/>
              </a:rPr>
              <a:t>, the size of that cost may be small in a world where financial markets are highly </a:t>
            </a:r>
            <a:r>
              <a:rPr lang="en-GB" sz="2600" dirty="0" smtClean="0">
                <a:latin typeface="CBS NEW" panose="02000506080000020004" pitchFamily="2" charset="0"/>
              </a:rPr>
              <a:t>integrated.” Well, should perhaps be counted as a benefit.</a:t>
            </a:r>
          </a:p>
          <a:p>
            <a:r>
              <a:rPr lang="en-GB" sz="2600" dirty="0">
                <a:latin typeface="CBS NEW" panose="02000506080000020004" pitchFamily="2" charset="0"/>
              </a:rPr>
              <a:t>“The SSM has significant resources and will over time gain extensive experience in supervising different types of institutions (Beck, 2019). The fact that it is located far from most of the institutions that it supervises may also reduce the risk of regulatory capture.”</a:t>
            </a:r>
          </a:p>
          <a:p>
            <a:r>
              <a:rPr lang="da-DK" sz="2600" dirty="0">
                <a:latin typeface="CBS NEW" panose="02000506080000020004" pitchFamily="2" charset="0"/>
              </a:rPr>
              <a:t>To </a:t>
            </a:r>
            <a:r>
              <a:rPr lang="da-DK" sz="2600" dirty="0" err="1">
                <a:latin typeface="CBS NEW" panose="02000506080000020004" pitchFamily="2" charset="0"/>
              </a:rPr>
              <a:t>me</a:t>
            </a:r>
            <a:r>
              <a:rPr lang="da-DK" sz="2600" dirty="0">
                <a:latin typeface="CBS NEW" panose="02000506080000020004" pitchFamily="2" charset="0"/>
              </a:rPr>
              <a:t>, </a:t>
            </a:r>
            <a:r>
              <a:rPr lang="da-DK" sz="2600" dirty="0" err="1">
                <a:latin typeface="CBS NEW" panose="02000506080000020004" pitchFamily="2" charset="0"/>
              </a:rPr>
              <a:t>this</a:t>
            </a:r>
            <a:r>
              <a:rPr lang="da-DK" sz="2600" dirty="0">
                <a:latin typeface="CBS NEW" panose="02000506080000020004" pitchFamily="2" charset="0"/>
              </a:rPr>
              <a:t> </a:t>
            </a:r>
            <a:r>
              <a:rPr lang="da-DK" sz="2600" dirty="0" err="1">
                <a:latin typeface="CBS NEW" panose="02000506080000020004" pitchFamily="2" charset="0"/>
              </a:rPr>
              <a:t>may</a:t>
            </a:r>
            <a:r>
              <a:rPr lang="da-DK" sz="2600" dirty="0">
                <a:latin typeface="CBS NEW" panose="02000506080000020004" pitchFamily="2" charset="0"/>
              </a:rPr>
              <a:t> </a:t>
            </a:r>
            <a:r>
              <a:rPr lang="da-DK" sz="2600" dirty="0" err="1">
                <a:latin typeface="CBS NEW" panose="02000506080000020004" pitchFamily="2" charset="0"/>
              </a:rPr>
              <a:t>be</a:t>
            </a:r>
            <a:r>
              <a:rPr lang="da-DK" sz="2600" dirty="0">
                <a:latin typeface="CBS NEW" panose="02000506080000020004" pitchFamily="2" charset="0"/>
              </a:rPr>
              <a:t> a </a:t>
            </a:r>
            <a:r>
              <a:rPr lang="da-DK" sz="2600" dirty="0" err="1">
                <a:latin typeface="CBS NEW" panose="02000506080000020004" pitchFamily="2" charset="0"/>
              </a:rPr>
              <a:t>key</a:t>
            </a:r>
            <a:r>
              <a:rPr lang="da-DK" sz="2600" dirty="0">
                <a:latin typeface="CBS NEW" panose="02000506080000020004" pitchFamily="2" charset="0"/>
              </a:rPr>
              <a:t> </a:t>
            </a:r>
            <a:r>
              <a:rPr lang="da-DK" sz="2600" dirty="0" err="1">
                <a:latin typeface="CBS NEW" panose="02000506080000020004" pitchFamily="2" charset="0"/>
              </a:rPr>
              <a:t>benefit</a:t>
            </a:r>
            <a:r>
              <a:rPr lang="da-DK" sz="2600" dirty="0">
                <a:latin typeface="CBS NEW" panose="02000506080000020004" pitchFamily="2" charset="0"/>
              </a:rPr>
              <a:t> of </a:t>
            </a:r>
            <a:r>
              <a:rPr lang="da-DK" sz="2600" dirty="0" err="1">
                <a:latin typeface="CBS NEW" panose="02000506080000020004" pitchFamily="2" charset="0"/>
              </a:rPr>
              <a:t>joining</a:t>
            </a:r>
            <a:r>
              <a:rPr lang="da-DK" sz="2600" dirty="0">
                <a:latin typeface="CBS NEW" panose="02000506080000020004" pitchFamily="2" charset="0"/>
              </a:rPr>
              <a:t> the </a:t>
            </a:r>
            <a:r>
              <a:rPr lang="da-DK" sz="2600" dirty="0" smtClean="0">
                <a:latin typeface="CBS NEW" panose="02000506080000020004" pitchFamily="2" charset="0"/>
              </a:rPr>
              <a:t>BU – perhaps the most </a:t>
            </a:r>
            <a:r>
              <a:rPr lang="da-DK" sz="2600" dirty="0" err="1" smtClean="0">
                <a:latin typeface="CBS NEW" panose="02000506080000020004" pitchFamily="2" charset="0"/>
              </a:rPr>
              <a:t>important</a:t>
            </a:r>
            <a:r>
              <a:rPr lang="da-DK" sz="2600" dirty="0" smtClean="0">
                <a:latin typeface="CBS NEW" panose="02000506080000020004" pitchFamily="2" charset="0"/>
              </a:rPr>
              <a:t> </a:t>
            </a:r>
            <a:r>
              <a:rPr lang="da-DK" sz="2600" dirty="0" err="1" smtClean="0">
                <a:latin typeface="CBS NEW" panose="02000506080000020004" pitchFamily="2" charset="0"/>
              </a:rPr>
              <a:t>one</a:t>
            </a:r>
            <a:r>
              <a:rPr lang="da-DK" sz="2600" dirty="0" smtClean="0">
                <a:latin typeface="CBS NEW" panose="02000506080000020004" pitchFamily="2" charset="0"/>
              </a:rPr>
              <a:t>!</a:t>
            </a:r>
            <a:endParaRPr lang="da-DK" sz="2600" dirty="0">
              <a:latin typeface="CBS NEW" panose="02000506080000020004" pitchFamily="2" charset="0"/>
            </a:endParaRPr>
          </a:p>
          <a:p>
            <a:r>
              <a:rPr lang="da-DK" sz="2600" dirty="0">
                <a:latin typeface="CBS NEW" panose="02000506080000020004" pitchFamily="2" charset="0"/>
              </a:rPr>
              <a:t>The SSM, </a:t>
            </a:r>
            <a:r>
              <a:rPr lang="da-DK" sz="2600" dirty="0" err="1">
                <a:latin typeface="CBS NEW" panose="02000506080000020004" pitchFamily="2" charset="0"/>
              </a:rPr>
              <a:t>based</a:t>
            </a:r>
            <a:r>
              <a:rPr lang="da-DK" sz="2600" dirty="0">
                <a:latin typeface="CBS NEW" panose="02000506080000020004" pitchFamily="2" charset="0"/>
              </a:rPr>
              <a:t> in the ECB, </a:t>
            </a:r>
            <a:r>
              <a:rPr lang="da-DK" sz="2600" dirty="0" err="1">
                <a:latin typeface="CBS NEW" panose="02000506080000020004" pitchFamily="2" charset="0"/>
              </a:rPr>
              <a:t>would</a:t>
            </a:r>
            <a:r>
              <a:rPr lang="da-DK" sz="2600" dirty="0">
                <a:latin typeface="CBS NEW" panose="02000506080000020004" pitchFamily="2" charset="0"/>
              </a:rPr>
              <a:t> </a:t>
            </a:r>
            <a:r>
              <a:rPr lang="da-DK" sz="2600" dirty="0" err="1">
                <a:latin typeface="CBS NEW" panose="02000506080000020004" pitchFamily="2" charset="0"/>
              </a:rPr>
              <a:t>be</a:t>
            </a:r>
            <a:r>
              <a:rPr lang="da-DK" sz="2600" dirty="0">
                <a:latin typeface="CBS NEW" panose="02000506080000020004" pitchFamily="2" charset="0"/>
              </a:rPr>
              <a:t> </a:t>
            </a:r>
            <a:r>
              <a:rPr lang="da-DK" sz="2600" dirty="0" err="1">
                <a:latin typeface="CBS NEW" panose="02000506080000020004" pitchFamily="2" charset="0"/>
              </a:rPr>
              <a:t>able</a:t>
            </a:r>
            <a:r>
              <a:rPr lang="da-DK" sz="2600" dirty="0">
                <a:latin typeface="CBS NEW" panose="02000506080000020004" pitchFamily="2" charset="0"/>
              </a:rPr>
              <a:t> to not </a:t>
            </a:r>
            <a:r>
              <a:rPr lang="da-DK" sz="2600" dirty="0" err="1">
                <a:latin typeface="CBS NEW" panose="02000506080000020004" pitchFamily="2" charset="0"/>
              </a:rPr>
              <a:t>only</a:t>
            </a:r>
            <a:r>
              <a:rPr lang="da-DK" sz="2600" dirty="0">
                <a:latin typeface="CBS NEW" panose="02000506080000020004" pitchFamily="2" charset="0"/>
              </a:rPr>
              <a:t> </a:t>
            </a:r>
            <a:r>
              <a:rPr lang="da-DK" sz="2600" dirty="0" err="1">
                <a:latin typeface="CBS NEW" panose="02000506080000020004" pitchFamily="2" charset="0"/>
              </a:rPr>
              <a:t>attract</a:t>
            </a:r>
            <a:r>
              <a:rPr lang="da-DK" sz="2600" dirty="0">
                <a:latin typeface="CBS NEW" panose="02000506080000020004" pitchFamily="2" charset="0"/>
              </a:rPr>
              <a:t> talent and </a:t>
            </a:r>
            <a:r>
              <a:rPr lang="da-DK" sz="2600" dirty="0" err="1">
                <a:latin typeface="CBS NEW" panose="02000506080000020004" pitchFamily="2" charset="0"/>
              </a:rPr>
              <a:t>develop</a:t>
            </a:r>
            <a:r>
              <a:rPr lang="da-DK" sz="2600" dirty="0">
                <a:latin typeface="CBS NEW" panose="02000506080000020004" pitchFamily="2" charset="0"/>
              </a:rPr>
              <a:t> </a:t>
            </a:r>
            <a:r>
              <a:rPr lang="da-DK" sz="2600" dirty="0" err="1">
                <a:latin typeface="CBS NEW" panose="02000506080000020004" pitchFamily="2" charset="0"/>
              </a:rPr>
              <a:t>seniority</a:t>
            </a:r>
            <a:r>
              <a:rPr lang="da-DK" sz="2600" dirty="0">
                <a:latin typeface="CBS NEW" panose="02000506080000020004" pitchFamily="2" charset="0"/>
              </a:rPr>
              <a:t>, </a:t>
            </a:r>
            <a:r>
              <a:rPr lang="da-DK" sz="2600" dirty="0" err="1">
                <a:latin typeface="CBS NEW" panose="02000506080000020004" pitchFamily="2" charset="0"/>
              </a:rPr>
              <a:t>having</a:t>
            </a:r>
            <a:r>
              <a:rPr lang="da-DK" sz="2600" dirty="0">
                <a:latin typeface="CBS NEW" panose="02000506080000020004" pitchFamily="2" charset="0"/>
              </a:rPr>
              <a:t> a team of </a:t>
            </a:r>
            <a:r>
              <a:rPr lang="da-DK" sz="2600" dirty="0" err="1">
                <a:latin typeface="CBS NEW" panose="02000506080000020004" pitchFamily="2" charset="0"/>
              </a:rPr>
              <a:t>very</a:t>
            </a:r>
            <a:r>
              <a:rPr lang="da-DK" sz="2600" dirty="0">
                <a:latin typeface="CBS NEW" panose="02000506080000020004" pitchFamily="2" charset="0"/>
              </a:rPr>
              <a:t> </a:t>
            </a:r>
            <a:r>
              <a:rPr lang="da-DK" sz="2600" dirty="0" err="1">
                <a:latin typeface="CBS NEW" panose="02000506080000020004" pitchFamily="2" charset="0"/>
              </a:rPr>
              <a:t>experienced</a:t>
            </a:r>
            <a:r>
              <a:rPr lang="da-DK" sz="2600" dirty="0">
                <a:latin typeface="CBS NEW" panose="02000506080000020004" pitchFamily="2" charset="0"/>
              </a:rPr>
              <a:t>, </a:t>
            </a:r>
            <a:r>
              <a:rPr lang="da-DK" sz="2600" dirty="0" err="1">
                <a:latin typeface="CBS NEW" panose="02000506080000020004" pitchFamily="2" charset="0"/>
              </a:rPr>
              <a:t>highly</a:t>
            </a:r>
            <a:r>
              <a:rPr lang="da-DK" sz="2600" dirty="0">
                <a:latin typeface="CBS NEW" panose="02000506080000020004" pitchFamily="2" charset="0"/>
              </a:rPr>
              <a:t> professional and </a:t>
            </a:r>
            <a:r>
              <a:rPr lang="da-DK" sz="2600" dirty="0" err="1">
                <a:latin typeface="CBS NEW" panose="02000506080000020004" pitchFamily="2" charset="0"/>
              </a:rPr>
              <a:t>well-paid</a:t>
            </a:r>
            <a:r>
              <a:rPr lang="da-DK" sz="2600" dirty="0">
                <a:latin typeface="CBS NEW" panose="02000506080000020004" pitchFamily="2" charset="0"/>
              </a:rPr>
              <a:t> </a:t>
            </a:r>
            <a:r>
              <a:rPr lang="da-DK" sz="2600" dirty="0" err="1">
                <a:latin typeface="CBS NEW" panose="02000506080000020004" pitchFamily="2" charset="0"/>
              </a:rPr>
              <a:t>staff</a:t>
            </a:r>
            <a:r>
              <a:rPr lang="da-DK" sz="2600" dirty="0">
                <a:latin typeface="CBS NEW" panose="02000506080000020004" pitchFamily="2" charset="0"/>
              </a:rPr>
              <a:t>. </a:t>
            </a:r>
          </a:p>
          <a:p>
            <a:r>
              <a:rPr lang="da-DK" sz="2600" dirty="0" err="1">
                <a:latin typeface="CBS NEW" panose="02000506080000020004" pitchFamily="2" charset="0"/>
              </a:rPr>
              <a:t>FSAs</a:t>
            </a:r>
            <a:r>
              <a:rPr lang="da-DK" sz="2600" dirty="0">
                <a:latin typeface="CBS NEW" panose="02000506080000020004" pitchFamily="2" charset="0"/>
              </a:rPr>
              <a:t> in smaller </a:t>
            </a:r>
            <a:r>
              <a:rPr lang="da-DK" sz="2600" dirty="0" err="1">
                <a:latin typeface="CBS NEW" panose="02000506080000020004" pitchFamily="2" charset="0"/>
              </a:rPr>
              <a:t>EUNEZs</a:t>
            </a:r>
            <a:r>
              <a:rPr lang="da-DK" sz="2600" dirty="0">
                <a:latin typeface="CBS NEW" panose="02000506080000020004" pitchFamily="2" charset="0"/>
              </a:rPr>
              <a:t> </a:t>
            </a:r>
            <a:r>
              <a:rPr lang="da-DK" sz="2600" dirty="0" err="1">
                <a:latin typeface="CBS NEW" panose="02000506080000020004" pitchFamily="2" charset="0"/>
              </a:rPr>
              <a:t>typically</a:t>
            </a:r>
            <a:r>
              <a:rPr lang="da-DK" sz="2600" dirty="0">
                <a:latin typeface="CBS NEW" panose="02000506080000020004" pitchFamily="2" charset="0"/>
              </a:rPr>
              <a:t> have </a:t>
            </a:r>
            <a:r>
              <a:rPr lang="da-DK" sz="2600" dirty="0" err="1">
                <a:latin typeface="CBS NEW" panose="02000506080000020004" pitchFamily="2" charset="0"/>
              </a:rPr>
              <a:t>high</a:t>
            </a:r>
            <a:r>
              <a:rPr lang="da-DK" sz="2600" dirty="0">
                <a:latin typeface="CBS NEW" panose="02000506080000020004" pitchFamily="2" charset="0"/>
              </a:rPr>
              <a:t> </a:t>
            </a:r>
            <a:r>
              <a:rPr lang="da-DK" sz="2600" dirty="0" err="1">
                <a:latin typeface="CBS NEW" panose="02000506080000020004" pitchFamily="2" charset="0"/>
              </a:rPr>
              <a:t>turnover</a:t>
            </a:r>
            <a:r>
              <a:rPr lang="da-DK" sz="2600" dirty="0">
                <a:latin typeface="CBS NEW" panose="02000506080000020004" pitchFamily="2" charset="0"/>
              </a:rPr>
              <a:t> rates, with the </a:t>
            </a:r>
            <a:r>
              <a:rPr lang="da-DK" sz="2600" dirty="0" err="1">
                <a:latin typeface="CBS NEW" panose="02000506080000020004" pitchFamily="2" charset="0"/>
              </a:rPr>
              <a:t>best</a:t>
            </a:r>
            <a:r>
              <a:rPr lang="da-DK" sz="2600" dirty="0">
                <a:latin typeface="CBS NEW" panose="02000506080000020004" pitchFamily="2" charset="0"/>
              </a:rPr>
              <a:t> and most </a:t>
            </a:r>
            <a:r>
              <a:rPr lang="da-DK" sz="2600" dirty="0" err="1">
                <a:latin typeface="CBS NEW" panose="02000506080000020004" pitchFamily="2" charset="0"/>
              </a:rPr>
              <a:t>ambitious</a:t>
            </a:r>
            <a:r>
              <a:rPr lang="da-DK" sz="2600" dirty="0">
                <a:latin typeface="CBS NEW" panose="02000506080000020004" pitchFamily="2" charset="0"/>
              </a:rPr>
              <a:t> </a:t>
            </a:r>
            <a:r>
              <a:rPr lang="da-DK" sz="2600" dirty="0" err="1" smtClean="0">
                <a:latin typeface="CBS NEW" panose="02000506080000020004" pitchFamily="2" charset="0"/>
              </a:rPr>
              <a:t>staff</a:t>
            </a:r>
            <a:r>
              <a:rPr lang="da-DK" sz="2600" dirty="0" smtClean="0">
                <a:latin typeface="CBS NEW" panose="02000506080000020004" pitchFamily="2" charset="0"/>
              </a:rPr>
              <a:t> </a:t>
            </a:r>
            <a:r>
              <a:rPr lang="da-DK" sz="2600" dirty="0" err="1" smtClean="0">
                <a:latin typeface="CBS NEW" panose="02000506080000020004" pitchFamily="2" charset="0"/>
              </a:rPr>
              <a:t>moving</a:t>
            </a:r>
            <a:r>
              <a:rPr lang="da-DK" sz="2600" dirty="0" smtClean="0">
                <a:latin typeface="CBS NEW" panose="02000506080000020004" pitchFamily="2" charset="0"/>
              </a:rPr>
              <a:t> </a:t>
            </a:r>
            <a:r>
              <a:rPr lang="da-DK" sz="2600" dirty="0">
                <a:latin typeface="CBS NEW" panose="02000506080000020004" pitchFamily="2" charset="0"/>
              </a:rPr>
              <a:t>to the private </a:t>
            </a:r>
            <a:r>
              <a:rPr lang="da-DK" sz="2600" dirty="0" err="1">
                <a:latin typeface="CBS NEW" panose="02000506080000020004" pitchFamily="2" charset="0"/>
              </a:rPr>
              <a:t>financial</a:t>
            </a:r>
            <a:r>
              <a:rPr lang="da-DK" sz="2600" dirty="0">
                <a:latin typeface="CBS NEW" panose="02000506080000020004" pitchFamily="2" charset="0"/>
              </a:rPr>
              <a:t> </a:t>
            </a:r>
            <a:r>
              <a:rPr lang="da-DK" sz="2600" dirty="0" err="1">
                <a:latin typeface="CBS NEW" panose="02000506080000020004" pitchFamily="2" charset="0"/>
              </a:rPr>
              <a:t>sector</a:t>
            </a:r>
            <a:r>
              <a:rPr lang="da-DK" sz="2600" dirty="0">
                <a:latin typeface="CBS NEW" panose="02000506080000020004" pitchFamily="2" charset="0"/>
              </a:rPr>
              <a:t>.</a:t>
            </a:r>
          </a:p>
          <a:p>
            <a:r>
              <a:rPr lang="da-DK" sz="2600" dirty="0">
                <a:latin typeface="CBS NEW" panose="02000506080000020004" pitchFamily="2" charset="0"/>
              </a:rPr>
              <a:t>But supervision is </a:t>
            </a:r>
            <a:r>
              <a:rPr lang="da-DK" sz="2600" dirty="0" err="1">
                <a:latin typeface="CBS NEW" panose="02000506080000020004" pitchFamily="2" charset="0"/>
              </a:rPr>
              <a:t>complex</a:t>
            </a:r>
            <a:r>
              <a:rPr lang="da-DK" sz="2600" dirty="0">
                <a:latin typeface="CBS NEW" panose="02000506080000020004" pitchFamily="2" charset="0"/>
              </a:rPr>
              <a:t>, and </a:t>
            </a:r>
            <a:r>
              <a:rPr lang="da-DK" sz="2600" dirty="0" err="1">
                <a:latin typeface="CBS NEW" panose="02000506080000020004" pitchFamily="2" charset="0"/>
              </a:rPr>
              <a:t>make</a:t>
            </a:r>
            <a:r>
              <a:rPr lang="da-DK" sz="2600" dirty="0">
                <a:latin typeface="CBS NEW" panose="02000506080000020004" pitchFamily="2" charset="0"/>
              </a:rPr>
              <a:t> heavy </a:t>
            </a:r>
            <a:r>
              <a:rPr lang="da-DK" sz="2600" dirty="0" err="1">
                <a:latin typeface="CBS NEW" panose="02000506080000020004" pitchFamily="2" charset="0"/>
              </a:rPr>
              <a:t>demands</a:t>
            </a:r>
            <a:r>
              <a:rPr lang="da-DK" sz="2600" dirty="0">
                <a:latin typeface="CBS NEW" panose="02000506080000020004" pitchFamily="2" charset="0"/>
              </a:rPr>
              <a:t> on </a:t>
            </a:r>
            <a:r>
              <a:rPr lang="da-DK" sz="2600" dirty="0" err="1">
                <a:latin typeface="CBS NEW" panose="02000506080000020004" pitchFamily="2" charset="0"/>
              </a:rPr>
              <a:t>skills</a:t>
            </a:r>
            <a:r>
              <a:rPr lang="da-DK" sz="2600" dirty="0">
                <a:latin typeface="CBS NEW" panose="02000506080000020004" pitchFamily="2" charset="0"/>
              </a:rPr>
              <a:t> to match the </a:t>
            </a:r>
            <a:r>
              <a:rPr lang="da-DK" sz="2600" dirty="0" err="1">
                <a:latin typeface="CBS NEW" panose="02000506080000020004" pitchFamily="2" charset="0"/>
              </a:rPr>
              <a:t>expertise</a:t>
            </a:r>
            <a:r>
              <a:rPr lang="da-DK" sz="2600" dirty="0">
                <a:latin typeface="CBS NEW" panose="02000506080000020004" pitchFamily="2" charset="0"/>
              </a:rPr>
              <a:t> </a:t>
            </a:r>
            <a:r>
              <a:rPr lang="da-DK" sz="2600" dirty="0" err="1">
                <a:latin typeface="CBS NEW" panose="02000506080000020004" pitchFamily="2" charset="0"/>
              </a:rPr>
              <a:t>available</a:t>
            </a:r>
            <a:r>
              <a:rPr lang="da-DK" sz="2600" dirty="0">
                <a:latin typeface="CBS NEW" panose="02000506080000020004" pitchFamily="2" charset="0"/>
              </a:rPr>
              <a:t> in </a:t>
            </a:r>
            <a:r>
              <a:rPr lang="da-DK" sz="2600" dirty="0" err="1">
                <a:latin typeface="CBS NEW" panose="02000506080000020004" pitchFamily="2" charset="0"/>
              </a:rPr>
              <a:t>commercial</a:t>
            </a:r>
            <a:r>
              <a:rPr lang="da-DK" sz="2600" dirty="0">
                <a:latin typeface="CBS NEW" panose="02000506080000020004" pitchFamily="2" charset="0"/>
              </a:rPr>
              <a:t> banks etc.</a:t>
            </a:r>
            <a:endParaRPr lang="en-GB" sz="2600" dirty="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smtClean="0">
                <a:latin typeface="CBS NEW" panose="02000506080000020004" pitchFamily="2" charset="0"/>
              </a:rPr>
              <a:t>SSM</a:t>
            </a:r>
            <a:endParaRPr lang="en-GB" dirty="0">
              <a:latin typeface="CBS NEW" panose="02000506080000020004" pitchFamily="2" charset="0"/>
            </a:endParaRPr>
          </a:p>
        </p:txBody>
      </p:sp>
    </p:spTree>
    <p:extLst>
      <p:ext uri="{BB962C8B-B14F-4D97-AF65-F5344CB8AC3E}">
        <p14:creationId xmlns:p14="http://schemas.microsoft.com/office/powerpoint/2010/main" val="3387520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800" dirty="0" err="1" smtClean="0">
                <a:latin typeface="CBS NEW"/>
              </a:rPr>
              <a:t>Structure</a:t>
            </a:r>
            <a:endParaRPr lang="da-DK" sz="4800" dirty="0">
              <a:latin typeface="CBS NEW"/>
            </a:endParaRPr>
          </a:p>
        </p:txBody>
      </p:sp>
      <p:sp>
        <p:nvSpPr>
          <p:cNvPr id="3" name="Content Placeholder 2"/>
          <p:cNvSpPr>
            <a:spLocks noGrp="1"/>
          </p:cNvSpPr>
          <p:nvPr>
            <p:ph sz="quarter" idx="11"/>
          </p:nvPr>
        </p:nvSpPr>
        <p:spPr>
          <a:xfrm>
            <a:off x="0" y="1484784"/>
            <a:ext cx="12192000" cy="5373216"/>
          </a:xfrm>
        </p:spPr>
        <p:txBody>
          <a:bodyPr/>
          <a:lstStyle/>
          <a:p>
            <a:pPr lvl="1"/>
            <a:r>
              <a:rPr lang="en-US" sz="5400" b="1" dirty="0" smtClean="0">
                <a:latin typeface="CBS NEW" panose="02000506080000020004" pitchFamily="2" charset="0"/>
              </a:rPr>
              <a:t>Rationale</a:t>
            </a:r>
            <a:endParaRPr lang="en-US" sz="5400" dirty="0" smtClean="0">
              <a:latin typeface="CBS NEW" panose="02000506080000020004" pitchFamily="2" charset="0"/>
            </a:endParaRPr>
          </a:p>
          <a:p>
            <a:pPr lvl="1"/>
            <a:r>
              <a:rPr lang="en-US" sz="5400" b="1" dirty="0" smtClean="0">
                <a:latin typeface="CBS NEW" panose="02000506080000020004" pitchFamily="2" charset="0"/>
              </a:rPr>
              <a:t>Orders of magnitude</a:t>
            </a:r>
            <a:endParaRPr lang="en-US" sz="5400" b="1" dirty="0" smtClean="0">
              <a:latin typeface="CBS NEW" panose="02000506080000020004" pitchFamily="2" charset="0"/>
            </a:endParaRPr>
          </a:p>
          <a:p>
            <a:pPr lvl="1"/>
            <a:r>
              <a:rPr lang="en-US" sz="5400" b="1" dirty="0" smtClean="0">
                <a:latin typeface="CBS NEW" panose="02000506080000020004" pitchFamily="2" charset="0"/>
              </a:rPr>
              <a:t>EUNEZ, m</a:t>
            </a:r>
            <a:r>
              <a:rPr lang="en-US" sz="5400" b="1" dirty="0" smtClean="0">
                <a:latin typeface="CBS NEW" panose="02000506080000020004" pitchFamily="2" charset="0"/>
              </a:rPr>
              <a:t>ind </a:t>
            </a:r>
            <a:r>
              <a:rPr lang="en-US" sz="5400" b="1" dirty="0" smtClean="0">
                <a:latin typeface="CBS NEW" panose="02000506080000020004" pitchFamily="2" charset="0"/>
              </a:rPr>
              <a:t>the gap…</a:t>
            </a:r>
          </a:p>
          <a:p>
            <a:pPr lvl="1"/>
            <a:r>
              <a:rPr lang="en-US" sz="5400" b="1" dirty="0" smtClean="0">
                <a:latin typeface="CBS NEW" panose="02000506080000020004" pitchFamily="2" charset="0"/>
              </a:rPr>
              <a:t>AOB</a:t>
            </a:r>
            <a:endParaRPr lang="en-US" sz="5400" dirty="0">
              <a:latin typeface="CBS NEW" panose="02000506080000020004" pitchFamily="2" charset="0"/>
            </a:endParaRPr>
          </a:p>
          <a:p>
            <a:endParaRPr lang="en-US" sz="4400" dirty="0" smtClean="0">
              <a:latin typeface="CBS NEW" panose="02000506080000020004" pitchFamily="2" charset="0"/>
            </a:endParaRPr>
          </a:p>
          <a:p>
            <a:endParaRPr lang="da-DK" dirty="0" smtClean="0">
              <a:latin typeface="CBS NEW" panose="02000506080000020004" pitchFamily="2" charset="0"/>
            </a:endParaRPr>
          </a:p>
          <a:p>
            <a:endParaRPr lang="da-DK" dirty="0" smtClean="0">
              <a:latin typeface="CBS NEW" panose="02000506080000020004" pitchFamily="2" charset="0"/>
            </a:endParaRPr>
          </a:p>
          <a:p>
            <a:endParaRPr lang="da-DK" dirty="0">
              <a:latin typeface="CBS NEW" panose="02000506080000020004" pitchFamily="2" charset="0"/>
            </a:endParaRPr>
          </a:p>
        </p:txBody>
      </p:sp>
      <p:sp>
        <p:nvSpPr>
          <p:cNvPr id="4" name="Text Placeholder 3"/>
          <p:cNvSpPr>
            <a:spLocks noGrp="1"/>
          </p:cNvSpPr>
          <p:nvPr>
            <p:ph type="body" sz="quarter" idx="12"/>
          </p:nvPr>
        </p:nvSpPr>
        <p:spPr/>
        <p:txBody>
          <a:bodyPr/>
          <a:lstStyle/>
          <a:p>
            <a:endParaRPr lang="da-DK" dirty="0">
              <a:latin typeface="CBS NEW"/>
            </a:endParaRPr>
          </a:p>
        </p:txBody>
      </p:sp>
    </p:spTree>
    <p:extLst>
      <p:ext uri="{BB962C8B-B14F-4D97-AF65-F5344CB8AC3E}">
        <p14:creationId xmlns:p14="http://schemas.microsoft.com/office/powerpoint/2010/main" val="3186721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Rationale</a:t>
            </a:r>
            <a:endParaRPr lang="da-DK" sz="4400" dirty="0">
              <a:latin typeface="CBS NEW" panose="02000506080000020004" pitchFamily="2" charset="0"/>
            </a:endParaRPr>
          </a:p>
        </p:txBody>
      </p:sp>
      <p:sp>
        <p:nvSpPr>
          <p:cNvPr id="3" name="Content Placeholder 2"/>
          <p:cNvSpPr>
            <a:spLocks noGrp="1"/>
          </p:cNvSpPr>
          <p:nvPr>
            <p:ph sz="quarter" idx="11"/>
          </p:nvPr>
        </p:nvSpPr>
        <p:spPr>
          <a:xfrm>
            <a:off x="0" y="1412776"/>
            <a:ext cx="12144672" cy="5445224"/>
          </a:xfrm>
        </p:spPr>
        <p:txBody>
          <a:bodyPr/>
          <a:lstStyle/>
          <a:p>
            <a:r>
              <a:rPr lang="da-DK" sz="2800" dirty="0" smtClean="0">
                <a:latin typeface="CBS NEW" panose="02000506080000020004" pitchFamily="2" charset="0"/>
              </a:rPr>
              <a:t>The </a:t>
            </a:r>
            <a:r>
              <a:rPr lang="da-DK" sz="2800" dirty="0" err="1" smtClean="0">
                <a:latin typeface="CBS NEW" panose="02000506080000020004" pitchFamily="2" charset="0"/>
              </a:rPr>
              <a:t>academic</a:t>
            </a:r>
            <a:r>
              <a:rPr lang="da-DK" sz="2800" dirty="0" smtClean="0">
                <a:latin typeface="CBS NEW" panose="02000506080000020004" pitchFamily="2" charset="0"/>
              </a:rPr>
              <a:t> </a:t>
            </a:r>
            <a:r>
              <a:rPr lang="da-DK" sz="2800" dirty="0" err="1" smtClean="0">
                <a:latin typeface="CBS NEW" panose="02000506080000020004" pitchFamily="2" charset="0"/>
              </a:rPr>
              <a:t>literature</a:t>
            </a:r>
            <a:r>
              <a:rPr lang="da-DK" sz="2800" dirty="0" smtClean="0">
                <a:latin typeface="CBS NEW" panose="02000506080000020004" pitchFamily="2" charset="0"/>
              </a:rPr>
              <a:t> has for long </a:t>
            </a:r>
            <a:r>
              <a:rPr lang="da-DK" sz="2800" dirty="0" err="1" smtClean="0">
                <a:latin typeface="CBS NEW" panose="02000506080000020004" pitchFamily="2" charset="0"/>
              </a:rPr>
              <a:t>pointed</a:t>
            </a:r>
            <a:r>
              <a:rPr lang="da-DK" sz="2800" dirty="0" smtClean="0">
                <a:latin typeface="CBS NEW" panose="02000506080000020004" pitchFamily="2" charset="0"/>
              </a:rPr>
              <a:t> to the </a:t>
            </a:r>
            <a:r>
              <a:rPr lang="da-DK" sz="2800" dirty="0" err="1" smtClean="0">
                <a:latin typeface="CBS NEW" panose="02000506080000020004" pitchFamily="2" charset="0"/>
              </a:rPr>
              <a:t>need</a:t>
            </a:r>
            <a:r>
              <a:rPr lang="da-DK" sz="2800" dirty="0" smtClean="0">
                <a:latin typeface="CBS NEW" panose="02000506080000020004" pitchFamily="2" charset="0"/>
              </a:rPr>
              <a:t> for a </a:t>
            </a:r>
            <a:r>
              <a:rPr lang="da-DK" sz="2800" i="1" dirty="0" err="1" smtClean="0">
                <a:latin typeface="CBS NEW" panose="02000506080000020004" pitchFamily="2" charset="0"/>
              </a:rPr>
              <a:t>banking</a:t>
            </a:r>
            <a:r>
              <a:rPr lang="da-DK" sz="2800" i="1" dirty="0" smtClean="0">
                <a:latin typeface="CBS NEW" panose="02000506080000020004" pitchFamily="2" charset="0"/>
              </a:rPr>
              <a:t> union</a:t>
            </a:r>
            <a:r>
              <a:rPr lang="da-DK" sz="2800" dirty="0" smtClean="0">
                <a:latin typeface="CBS NEW" panose="02000506080000020004" pitchFamily="2" charset="0"/>
              </a:rPr>
              <a:t> </a:t>
            </a:r>
            <a:r>
              <a:rPr lang="da-DK" sz="2800" dirty="0" err="1" smtClean="0">
                <a:latin typeface="CBS NEW" panose="02000506080000020004" pitchFamily="2" charset="0"/>
              </a:rPr>
              <a:t>when</a:t>
            </a:r>
            <a:r>
              <a:rPr lang="da-DK" sz="2800" dirty="0" smtClean="0">
                <a:latin typeface="CBS NEW" panose="02000506080000020004" pitchFamily="2" charset="0"/>
              </a:rPr>
              <a:t> </a:t>
            </a:r>
            <a:r>
              <a:rPr lang="da-DK" sz="2800" dirty="0" err="1" smtClean="0">
                <a:latin typeface="CBS NEW" panose="02000506080000020004" pitchFamily="2" charset="0"/>
              </a:rPr>
              <a:t>there</a:t>
            </a:r>
            <a:r>
              <a:rPr lang="da-DK" sz="2800" dirty="0" smtClean="0">
                <a:latin typeface="CBS NEW" panose="02000506080000020004" pitchFamily="2" charset="0"/>
              </a:rPr>
              <a:t> is </a:t>
            </a:r>
            <a:r>
              <a:rPr lang="da-DK" sz="2800" dirty="0" err="1" smtClean="0">
                <a:latin typeface="CBS NEW" panose="02000506080000020004" pitchFamily="2" charset="0"/>
              </a:rPr>
              <a:t>cross</a:t>
            </a:r>
            <a:r>
              <a:rPr lang="da-DK" sz="2800" dirty="0" smtClean="0">
                <a:latin typeface="CBS NEW" panose="02000506080000020004" pitchFamily="2" charset="0"/>
              </a:rPr>
              <a:t>-border </a:t>
            </a:r>
            <a:r>
              <a:rPr lang="da-DK" sz="2800" dirty="0" err="1" smtClean="0">
                <a:latin typeface="CBS NEW" panose="02000506080000020004" pitchFamily="2" charset="0"/>
              </a:rPr>
              <a:t>banking</a:t>
            </a:r>
            <a:r>
              <a:rPr lang="da-DK" sz="2800" dirty="0">
                <a:latin typeface="CBS NEW" panose="02000506080000020004" pitchFamily="2" charset="0"/>
              </a:rPr>
              <a:t>.</a:t>
            </a:r>
            <a:endParaRPr lang="da-DK" sz="2800" dirty="0" smtClean="0">
              <a:latin typeface="CBS NEW" panose="02000506080000020004" pitchFamily="2" charset="0"/>
            </a:endParaRPr>
          </a:p>
          <a:p>
            <a:r>
              <a:rPr lang="da-DK" sz="2800" dirty="0" smtClean="0">
                <a:latin typeface="CBS NEW" panose="02000506080000020004" pitchFamily="2" charset="0"/>
              </a:rPr>
              <a:t>Papers </a:t>
            </a:r>
            <a:r>
              <a:rPr lang="da-DK" sz="2800" dirty="0" err="1" smtClean="0">
                <a:latin typeface="CBS NEW" panose="02000506080000020004" pitchFamily="2" charset="0"/>
              </a:rPr>
              <a:t>include</a:t>
            </a:r>
            <a:r>
              <a:rPr lang="da-DK" sz="2800" dirty="0" smtClean="0">
                <a:latin typeface="CBS NEW" panose="02000506080000020004" pitchFamily="2" charset="0"/>
              </a:rPr>
              <a:t> </a:t>
            </a:r>
            <a:r>
              <a:rPr lang="en-GB" sz="2800" dirty="0" err="1">
                <a:latin typeface="CBS NEW" panose="02000506080000020004" pitchFamily="2" charset="0"/>
              </a:rPr>
              <a:t>Folkerts</a:t>
            </a:r>
            <a:r>
              <a:rPr lang="en-GB" sz="2800" dirty="0">
                <a:latin typeface="CBS NEW" panose="02000506080000020004" pitchFamily="2" charset="0"/>
              </a:rPr>
              <a:t>-Landau and </a:t>
            </a:r>
            <a:r>
              <a:rPr lang="en-GB" sz="2800" dirty="0" smtClean="0">
                <a:latin typeface="CBS NEW" panose="02000506080000020004" pitchFamily="2" charset="0"/>
              </a:rPr>
              <a:t>Garber</a:t>
            </a:r>
            <a:r>
              <a:rPr lang="en-GB" sz="2800" dirty="0">
                <a:latin typeface="CBS NEW" panose="02000506080000020004" pitchFamily="2" charset="0"/>
              </a:rPr>
              <a:t> </a:t>
            </a:r>
            <a:r>
              <a:rPr lang="en-GB" sz="2800" dirty="0" smtClean="0">
                <a:latin typeface="CBS NEW" panose="02000506080000020004" pitchFamily="2" charset="0"/>
              </a:rPr>
              <a:t>(NBER, </a:t>
            </a:r>
            <a:r>
              <a:rPr lang="nl-NL" sz="2800" dirty="0" smtClean="0">
                <a:latin typeface="CBS NEW" panose="02000506080000020004" pitchFamily="2" charset="0"/>
              </a:rPr>
              <a:t>1992); Schoenmaker (Kluwer, 1997); Vives (JFSR, </a:t>
            </a:r>
            <a:r>
              <a:rPr lang="nl-NL" sz="2800" dirty="0">
                <a:latin typeface="CBS NEW" panose="02000506080000020004" pitchFamily="2" charset="0"/>
              </a:rPr>
              <a:t>2001</a:t>
            </a:r>
            <a:r>
              <a:rPr lang="nl-NL" sz="2800" dirty="0" smtClean="0">
                <a:latin typeface="CBS NEW" panose="02000506080000020004" pitchFamily="2" charset="0"/>
              </a:rPr>
              <a:t>).</a:t>
            </a:r>
          </a:p>
          <a:p>
            <a:r>
              <a:rPr lang="da-DK" sz="2800" dirty="0" smtClean="0">
                <a:latin typeface="CBS NEW" panose="02000506080000020004" pitchFamily="2" charset="0"/>
              </a:rPr>
              <a:t>The ”</a:t>
            </a:r>
            <a:r>
              <a:rPr lang="da-DK" sz="2800" dirty="0" err="1" smtClean="0">
                <a:latin typeface="CBS NEW" panose="02000506080000020004" pitchFamily="2" charset="0"/>
              </a:rPr>
              <a:t>trigger</a:t>
            </a:r>
            <a:r>
              <a:rPr lang="da-DK" sz="2800" dirty="0" smtClean="0">
                <a:latin typeface="CBS NEW" panose="02000506080000020004" pitchFamily="2" charset="0"/>
              </a:rPr>
              <a:t>” is </a:t>
            </a:r>
            <a:r>
              <a:rPr lang="da-DK" sz="2800" dirty="0" err="1" smtClean="0">
                <a:latin typeface="CBS NEW" panose="02000506080000020004" pitchFamily="2" charset="0"/>
              </a:rPr>
              <a:t>similar</a:t>
            </a:r>
            <a:r>
              <a:rPr lang="da-DK" sz="2800" dirty="0" smtClean="0">
                <a:latin typeface="CBS NEW" panose="02000506080000020004" pitchFamily="2" charset="0"/>
              </a:rPr>
              <a:t> </a:t>
            </a:r>
            <a:r>
              <a:rPr lang="da-DK" sz="2800" dirty="0" smtClean="0">
                <a:latin typeface="CBS NEW" panose="02000506080000020004" pitchFamily="2" charset="0"/>
              </a:rPr>
              <a:t>to the ”</a:t>
            </a:r>
            <a:r>
              <a:rPr lang="en-GB" sz="2800" i="1" dirty="0" smtClean="0">
                <a:latin typeface="CBS NEW" panose="02000506080000020004" pitchFamily="2" charset="0"/>
              </a:rPr>
              <a:t>inconsistent quartet</a:t>
            </a:r>
            <a:r>
              <a:rPr lang="en-GB" sz="2800" dirty="0" smtClean="0">
                <a:latin typeface="CBS NEW" panose="02000506080000020004" pitchFamily="2" charset="0"/>
              </a:rPr>
              <a:t>” in int’l finance: </a:t>
            </a:r>
            <a:r>
              <a:rPr lang="en-GB" sz="2800" dirty="0" smtClean="0">
                <a:latin typeface="CBS NEW" panose="02000506080000020004" pitchFamily="2" charset="0"/>
              </a:rPr>
              <a:t>free </a:t>
            </a:r>
            <a:r>
              <a:rPr lang="en-GB" sz="2800" dirty="0">
                <a:latin typeface="CBS NEW" panose="02000506080000020004" pitchFamily="2" charset="0"/>
              </a:rPr>
              <a:t>trade, capital mobility, </a:t>
            </a:r>
            <a:r>
              <a:rPr lang="en-GB" sz="2800" dirty="0" smtClean="0">
                <a:latin typeface="CBS NEW" panose="02000506080000020004" pitchFamily="2" charset="0"/>
              </a:rPr>
              <a:t>fixed/managed </a:t>
            </a:r>
            <a:r>
              <a:rPr lang="en-GB" sz="2800" dirty="0">
                <a:latin typeface="CBS NEW" panose="02000506080000020004" pitchFamily="2" charset="0"/>
              </a:rPr>
              <a:t>exchange rates, and monetary policy </a:t>
            </a:r>
            <a:r>
              <a:rPr lang="en-GB" sz="2800" dirty="0" smtClean="0">
                <a:latin typeface="CBS NEW" panose="02000506080000020004" pitchFamily="2" charset="0"/>
              </a:rPr>
              <a:t>independence (</a:t>
            </a:r>
            <a:r>
              <a:rPr lang="en-GB" sz="2800" dirty="0" err="1" smtClean="0">
                <a:latin typeface="CBS NEW" panose="02000506080000020004" pitchFamily="2" charset="0"/>
              </a:rPr>
              <a:t>Padoa-Schioppa</a:t>
            </a:r>
            <a:r>
              <a:rPr lang="en-GB" sz="2800" dirty="0" smtClean="0">
                <a:latin typeface="CBS NEW" panose="02000506080000020004" pitchFamily="2" charset="0"/>
              </a:rPr>
              <a:t>, 1982)</a:t>
            </a:r>
          </a:p>
          <a:p>
            <a:r>
              <a:rPr lang="en-GB" sz="2800" dirty="0" smtClean="0">
                <a:latin typeface="CBS NEW" panose="02000506080000020004" pitchFamily="2" charset="0"/>
              </a:rPr>
              <a:t>Here’s a</a:t>
            </a:r>
            <a:r>
              <a:rPr lang="en-GB" sz="2800" dirty="0" smtClean="0">
                <a:latin typeface="CBS NEW" panose="02000506080000020004" pitchFamily="2" charset="0"/>
              </a:rPr>
              <a:t> </a:t>
            </a:r>
            <a:r>
              <a:rPr lang="en-GB" sz="2800" i="1" dirty="0" smtClean="0">
                <a:latin typeface="CBS NEW" panose="02000506080000020004" pitchFamily="2" charset="0"/>
              </a:rPr>
              <a:t>financial </a:t>
            </a:r>
            <a:r>
              <a:rPr lang="en-GB" sz="2800" i="1" dirty="0" smtClean="0">
                <a:latin typeface="CBS NEW" panose="02000506080000020004" pitchFamily="2" charset="0"/>
              </a:rPr>
              <a:t>trilemma</a:t>
            </a:r>
            <a:r>
              <a:rPr lang="en-GB" sz="2800" dirty="0" smtClean="0">
                <a:latin typeface="CBS NEW" panose="02000506080000020004" pitchFamily="2" charset="0"/>
              </a:rPr>
              <a:t>, stating that </a:t>
            </a:r>
            <a:r>
              <a:rPr lang="en-GB" sz="2800" dirty="0" smtClean="0">
                <a:latin typeface="CBS NEW" panose="02000506080000020004" pitchFamily="2" charset="0"/>
              </a:rPr>
              <a:t>the three objectives of financial stability, cross-border banking and national financial polices cannot be </a:t>
            </a:r>
            <a:r>
              <a:rPr lang="en-GB" sz="2800" dirty="0" err="1" smtClean="0">
                <a:latin typeface="CBS NEW" panose="02000506080000020004" pitchFamily="2" charset="0"/>
              </a:rPr>
              <a:t>achiéved</a:t>
            </a:r>
            <a:r>
              <a:rPr lang="en-GB" sz="2800" dirty="0" smtClean="0">
                <a:latin typeface="CBS NEW" panose="02000506080000020004" pitchFamily="2" charset="0"/>
              </a:rPr>
              <a:t> </a:t>
            </a:r>
            <a:r>
              <a:rPr lang="en-GB" sz="2800" dirty="0" smtClean="0">
                <a:latin typeface="CBS NEW" panose="02000506080000020004" pitchFamily="2" charset="0"/>
              </a:rPr>
              <a:t>at the same time (</a:t>
            </a:r>
            <a:r>
              <a:rPr lang="en-GB" sz="2800" dirty="0" err="1" smtClean="0">
                <a:latin typeface="CBS NEW" panose="02000506080000020004" pitchFamily="2" charset="0"/>
              </a:rPr>
              <a:t>Schoenmaker</a:t>
            </a:r>
            <a:r>
              <a:rPr lang="en-GB" sz="2800" dirty="0" smtClean="0">
                <a:latin typeface="CBS NEW" panose="02000506080000020004" pitchFamily="2" charset="0"/>
              </a:rPr>
              <a:t>, 2011)</a:t>
            </a:r>
          </a:p>
          <a:p>
            <a:r>
              <a:rPr lang="en-US" sz="2800" dirty="0">
                <a:latin typeface="CBS NEW" panose="02000506080000020004" pitchFamily="2" charset="0"/>
              </a:rPr>
              <a:t>More generally, the interests of </a:t>
            </a:r>
            <a:r>
              <a:rPr lang="en-US" sz="2800" i="1" dirty="0">
                <a:latin typeface="CBS NEW" panose="02000506080000020004" pitchFamily="2" charset="0"/>
              </a:rPr>
              <a:t>home</a:t>
            </a:r>
            <a:r>
              <a:rPr lang="en-US" sz="2800" dirty="0">
                <a:latin typeface="CBS NEW" panose="02000506080000020004" pitchFamily="2" charset="0"/>
              </a:rPr>
              <a:t> and </a:t>
            </a:r>
            <a:r>
              <a:rPr lang="en-US" sz="2800" i="1" dirty="0">
                <a:latin typeface="CBS NEW" panose="02000506080000020004" pitchFamily="2" charset="0"/>
              </a:rPr>
              <a:t>host</a:t>
            </a:r>
            <a:r>
              <a:rPr lang="en-US" sz="2800" dirty="0">
                <a:latin typeface="CBS NEW" panose="02000506080000020004" pitchFamily="2" charset="0"/>
              </a:rPr>
              <a:t> countries of cross-border banks are likely to deviate in distressed situations. </a:t>
            </a:r>
            <a:endParaRPr lang="en-GB" sz="2800" dirty="0" smtClean="0">
              <a:latin typeface="CBS NEW" panose="02000506080000020004" pitchFamily="2" charset="0"/>
            </a:endParaRPr>
          </a:p>
          <a:p>
            <a:r>
              <a:rPr lang="da-DK" sz="2800" dirty="0" err="1" smtClean="0">
                <a:latin typeface="CBS NEW" panose="02000506080000020004" pitchFamily="2" charset="0"/>
              </a:rPr>
              <a:t>Interestingly</a:t>
            </a:r>
            <a:r>
              <a:rPr lang="da-DK" sz="2800" dirty="0" smtClean="0">
                <a:latin typeface="CBS NEW" panose="02000506080000020004" pitchFamily="2" charset="0"/>
              </a:rPr>
              <a:t>, </a:t>
            </a:r>
            <a:r>
              <a:rPr lang="da-DK" sz="2800" dirty="0" err="1" smtClean="0">
                <a:latin typeface="CBS NEW" panose="02000506080000020004" pitchFamily="2" charset="0"/>
              </a:rPr>
              <a:t>this</a:t>
            </a:r>
            <a:r>
              <a:rPr lang="da-DK" sz="2800" dirty="0" smtClean="0">
                <a:latin typeface="CBS NEW" panose="02000506080000020004" pitchFamily="2" charset="0"/>
              </a:rPr>
              <a:t> point is </a:t>
            </a:r>
            <a:r>
              <a:rPr lang="da-DK" sz="2800" dirty="0" err="1" smtClean="0">
                <a:latin typeface="CBS NEW" panose="02000506080000020004" pitchFamily="2" charset="0"/>
              </a:rPr>
              <a:t>listed</a:t>
            </a:r>
            <a:r>
              <a:rPr lang="da-DK" sz="2800" dirty="0" smtClean="0">
                <a:latin typeface="CBS NEW" panose="02000506080000020004" pitchFamily="2" charset="0"/>
              </a:rPr>
              <a:t> by KE as a potential </a:t>
            </a:r>
            <a:r>
              <a:rPr lang="da-DK" sz="2800" dirty="0" err="1" smtClean="0">
                <a:latin typeface="CBS NEW" panose="02000506080000020004" pitchFamily="2" charset="0"/>
              </a:rPr>
              <a:t>benefit</a:t>
            </a:r>
            <a:r>
              <a:rPr lang="da-DK" sz="2800" dirty="0" smtClean="0">
                <a:latin typeface="CBS NEW" panose="02000506080000020004" pitchFamily="2" charset="0"/>
              </a:rPr>
              <a:t> of a </a:t>
            </a:r>
            <a:r>
              <a:rPr lang="da-DK" sz="2800" dirty="0" err="1" smtClean="0">
                <a:latin typeface="CBS NEW" panose="02000506080000020004" pitchFamily="2" charset="0"/>
              </a:rPr>
              <a:t>banking</a:t>
            </a:r>
            <a:r>
              <a:rPr lang="da-DK" sz="2800" dirty="0" smtClean="0">
                <a:latin typeface="CBS NEW" panose="02000506080000020004" pitchFamily="2" charset="0"/>
              </a:rPr>
              <a:t> union. </a:t>
            </a:r>
            <a:endParaRPr lang="da-DK" sz="2800" dirty="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err="1" smtClean="0">
                <a:latin typeface="CBS NEW" panose="02000506080000020004" pitchFamily="2" charset="0"/>
              </a:rPr>
              <a:t>Coordination</a:t>
            </a:r>
            <a:r>
              <a:rPr lang="da-DK" dirty="0" smtClean="0">
                <a:latin typeface="CBS NEW" panose="02000506080000020004" pitchFamily="2" charset="0"/>
              </a:rPr>
              <a:t> </a:t>
            </a:r>
            <a:r>
              <a:rPr lang="da-DK" dirty="0" err="1" smtClean="0">
                <a:latin typeface="CBS NEW" panose="02000506080000020004" pitchFamily="2" charset="0"/>
              </a:rPr>
              <a:t>failure</a:t>
            </a:r>
            <a:endParaRPr lang="da-DK" dirty="0">
              <a:latin typeface="CBS NEW" panose="02000506080000020004" pitchFamily="2" charset="0"/>
            </a:endParaRPr>
          </a:p>
        </p:txBody>
      </p:sp>
    </p:spTree>
    <p:extLst>
      <p:ext uri="{BB962C8B-B14F-4D97-AF65-F5344CB8AC3E}">
        <p14:creationId xmlns:p14="http://schemas.microsoft.com/office/powerpoint/2010/main" val="130070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Rationale</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0" y="1412776"/>
            <a:ext cx="12192000" cy="5445224"/>
          </a:xfrm>
        </p:spPr>
        <p:txBody>
          <a:bodyPr/>
          <a:lstStyle/>
          <a:p>
            <a:r>
              <a:rPr lang="da-DK" sz="3600" dirty="0" err="1" smtClean="0">
                <a:latin typeface="CBS NEW" panose="02000506080000020004" pitchFamily="2" charset="0"/>
              </a:rPr>
              <a:t>Suppose</a:t>
            </a:r>
            <a:r>
              <a:rPr lang="da-DK" sz="3600" dirty="0" smtClean="0">
                <a:latin typeface="CBS NEW" panose="02000506080000020004" pitchFamily="2" charset="0"/>
              </a:rPr>
              <a:t> </a:t>
            </a:r>
            <a:r>
              <a:rPr lang="da-DK" sz="3600" dirty="0" smtClean="0">
                <a:latin typeface="CBS NEW" panose="02000506080000020004" pitchFamily="2" charset="0"/>
              </a:rPr>
              <a:t>country </a:t>
            </a:r>
            <a:r>
              <a:rPr lang="da-DK" sz="3600" dirty="0" smtClean="0">
                <a:latin typeface="CBS NEW" panose="02000506080000020004" pitchFamily="2" charset="0"/>
              </a:rPr>
              <a:t>A is not </a:t>
            </a:r>
            <a:r>
              <a:rPr lang="da-DK" sz="3600" dirty="0" err="1" smtClean="0">
                <a:latin typeface="CBS NEW" panose="02000506080000020004" pitchFamily="2" charset="0"/>
              </a:rPr>
              <a:t>only</a:t>
            </a:r>
            <a:r>
              <a:rPr lang="da-DK" sz="3600" dirty="0" smtClean="0">
                <a:latin typeface="CBS NEW" panose="02000506080000020004" pitchFamily="2" charset="0"/>
              </a:rPr>
              <a:t> the </a:t>
            </a:r>
            <a:r>
              <a:rPr lang="da-DK" sz="3600" i="1" dirty="0" err="1" smtClean="0">
                <a:latin typeface="CBS NEW" panose="02000506080000020004" pitchFamily="2" charset="0"/>
              </a:rPr>
              <a:t>home</a:t>
            </a:r>
            <a:r>
              <a:rPr lang="da-DK" sz="3600" dirty="0" smtClean="0">
                <a:latin typeface="CBS NEW" panose="02000506080000020004" pitchFamily="2" charset="0"/>
              </a:rPr>
              <a:t> country of banks from country A but </a:t>
            </a:r>
            <a:r>
              <a:rPr lang="da-DK" sz="3600" dirty="0" err="1" smtClean="0">
                <a:latin typeface="CBS NEW" panose="02000506080000020004" pitchFamily="2" charset="0"/>
              </a:rPr>
              <a:t>also</a:t>
            </a:r>
            <a:r>
              <a:rPr lang="da-DK" sz="3600" dirty="0" smtClean="0">
                <a:latin typeface="CBS NEW" panose="02000506080000020004" pitchFamily="2" charset="0"/>
              </a:rPr>
              <a:t> </a:t>
            </a:r>
            <a:r>
              <a:rPr lang="da-DK" sz="3600" i="1" dirty="0" smtClean="0">
                <a:latin typeface="CBS NEW" panose="02000506080000020004" pitchFamily="2" charset="0"/>
              </a:rPr>
              <a:t>host</a:t>
            </a:r>
            <a:r>
              <a:rPr lang="da-DK" sz="3600" dirty="0" smtClean="0">
                <a:latin typeface="CBS NEW" panose="02000506080000020004" pitchFamily="2" charset="0"/>
              </a:rPr>
              <a:t> country of banks from country B. </a:t>
            </a:r>
            <a:endParaRPr lang="da-DK" sz="3600" dirty="0">
              <a:latin typeface="CBS NEW" panose="02000506080000020004" pitchFamily="2" charset="0"/>
            </a:endParaRPr>
          </a:p>
          <a:p>
            <a:r>
              <a:rPr lang="da-DK" sz="3600" dirty="0" smtClean="0">
                <a:latin typeface="CBS NEW" panose="02000506080000020004" pitchFamily="2" charset="0"/>
              </a:rPr>
              <a:t>In </a:t>
            </a:r>
            <a:r>
              <a:rPr lang="da-DK" sz="3600" dirty="0" err="1" smtClean="0">
                <a:latin typeface="CBS NEW" panose="02000506080000020004" pitchFamily="2" charset="0"/>
              </a:rPr>
              <a:t>order</a:t>
            </a:r>
            <a:r>
              <a:rPr lang="da-DK" sz="3600" dirty="0" smtClean="0">
                <a:latin typeface="CBS NEW" panose="02000506080000020004" pitchFamily="2" charset="0"/>
              </a:rPr>
              <a:t> to provide </a:t>
            </a:r>
            <a:r>
              <a:rPr lang="da-DK" sz="3600" dirty="0" err="1" smtClean="0">
                <a:latin typeface="CBS NEW" panose="02000506080000020004" pitchFamily="2" charset="0"/>
              </a:rPr>
              <a:t>financial</a:t>
            </a:r>
            <a:r>
              <a:rPr lang="da-DK" sz="3600" dirty="0" smtClean="0">
                <a:latin typeface="CBS NEW" panose="02000506080000020004" pitchFamily="2" charset="0"/>
              </a:rPr>
              <a:t> </a:t>
            </a:r>
            <a:r>
              <a:rPr lang="da-DK" sz="3600" dirty="0" err="1" smtClean="0">
                <a:latin typeface="CBS NEW" panose="02000506080000020004" pitchFamily="2" charset="0"/>
              </a:rPr>
              <a:t>stability</a:t>
            </a:r>
            <a:r>
              <a:rPr lang="da-DK" sz="3600" dirty="0" smtClean="0">
                <a:latin typeface="CBS NEW" panose="02000506080000020004" pitchFamily="2" charset="0"/>
              </a:rPr>
              <a:t> in country A, the </a:t>
            </a:r>
            <a:r>
              <a:rPr lang="da-DK" sz="3600" dirty="0" err="1" smtClean="0">
                <a:latin typeface="CBS NEW" panose="02000506080000020004" pitchFamily="2" charset="0"/>
              </a:rPr>
              <a:t>authorities</a:t>
            </a:r>
            <a:r>
              <a:rPr lang="da-DK" sz="3600" dirty="0" smtClean="0">
                <a:latin typeface="CBS NEW" panose="02000506080000020004" pitchFamily="2" charset="0"/>
              </a:rPr>
              <a:t> </a:t>
            </a:r>
            <a:r>
              <a:rPr lang="da-DK" sz="3600" dirty="0" smtClean="0">
                <a:latin typeface="CBS NEW" panose="02000506080000020004" pitchFamily="2" charset="0"/>
              </a:rPr>
              <a:t>in</a:t>
            </a:r>
            <a:r>
              <a:rPr lang="da-DK" sz="3600" dirty="0" smtClean="0">
                <a:latin typeface="CBS NEW" panose="02000506080000020004" pitchFamily="2" charset="0"/>
              </a:rPr>
              <a:t> </a:t>
            </a:r>
            <a:r>
              <a:rPr lang="da-DK" sz="3600" dirty="0" smtClean="0">
                <a:latin typeface="CBS NEW" panose="02000506080000020004" pitchFamily="2" charset="0"/>
              </a:rPr>
              <a:t>country A </a:t>
            </a:r>
            <a:r>
              <a:rPr lang="da-DK" sz="3600" dirty="0" err="1" smtClean="0">
                <a:latin typeface="CBS NEW" panose="02000506080000020004" pitchFamily="2" charset="0"/>
              </a:rPr>
              <a:t>would</a:t>
            </a:r>
            <a:r>
              <a:rPr lang="da-DK" sz="3600" dirty="0" smtClean="0">
                <a:latin typeface="CBS NEW" panose="02000506080000020004" pitchFamily="2" charset="0"/>
              </a:rPr>
              <a:t> </a:t>
            </a:r>
            <a:r>
              <a:rPr lang="da-DK" sz="3600" dirty="0" err="1" smtClean="0">
                <a:latin typeface="CBS NEW" panose="02000506080000020004" pitchFamily="2" charset="0"/>
              </a:rPr>
              <a:t>need</a:t>
            </a:r>
            <a:r>
              <a:rPr lang="da-DK" sz="3600" dirty="0" smtClean="0">
                <a:latin typeface="CBS NEW" panose="02000506080000020004" pitchFamily="2" charset="0"/>
              </a:rPr>
              <a:t> information </a:t>
            </a:r>
            <a:r>
              <a:rPr lang="da-DK" sz="3600" dirty="0" smtClean="0">
                <a:latin typeface="CBS NEW" panose="02000506080000020004" pitchFamily="2" charset="0"/>
              </a:rPr>
              <a:t>(</a:t>
            </a:r>
            <a:r>
              <a:rPr lang="da-DK" sz="3600" dirty="0" err="1" smtClean="0">
                <a:latin typeface="CBS NEW" panose="02000506080000020004" pitchFamily="2" charset="0"/>
              </a:rPr>
              <a:t>about</a:t>
            </a:r>
            <a:r>
              <a:rPr lang="da-DK" sz="3600" dirty="0" smtClean="0">
                <a:latin typeface="CBS NEW" panose="02000506080000020004" pitchFamily="2" charset="0"/>
              </a:rPr>
              <a:t> </a:t>
            </a:r>
            <a:r>
              <a:rPr lang="da-DK" sz="3600" dirty="0" err="1" smtClean="0">
                <a:latin typeface="CBS NEW" panose="02000506080000020004" pitchFamily="2" charset="0"/>
              </a:rPr>
              <a:t>capital</a:t>
            </a:r>
            <a:r>
              <a:rPr lang="da-DK" sz="3600" dirty="0" smtClean="0">
                <a:latin typeface="CBS NEW" panose="02000506080000020004" pitchFamily="2" charset="0"/>
              </a:rPr>
              <a:t> and </a:t>
            </a:r>
            <a:r>
              <a:rPr lang="da-DK" sz="3600" dirty="0" err="1" smtClean="0">
                <a:latin typeface="CBS NEW" panose="02000506080000020004" pitchFamily="2" charset="0"/>
              </a:rPr>
              <a:t>liquidity</a:t>
            </a:r>
            <a:r>
              <a:rPr lang="da-DK" sz="3600" dirty="0" smtClean="0">
                <a:latin typeface="CBS NEW" panose="02000506080000020004" pitchFamily="2" charset="0"/>
              </a:rPr>
              <a:t> positions of </a:t>
            </a:r>
            <a:r>
              <a:rPr lang="da-DK" sz="3600" dirty="0" err="1" smtClean="0">
                <a:latin typeface="CBS NEW" panose="02000506080000020004" pitchFamily="2" charset="0"/>
              </a:rPr>
              <a:t>distressed</a:t>
            </a:r>
            <a:r>
              <a:rPr lang="da-DK" sz="3600" dirty="0" smtClean="0">
                <a:latin typeface="CBS NEW" panose="02000506080000020004" pitchFamily="2" charset="0"/>
              </a:rPr>
              <a:t> banks) from </a:t>
            </a:r>
            <a:r>
              <a:rPr lang="da-DK" sz="3600" dirty="0" smtClean="0">
                <a:latin typeface="CBS NEW" panose="02000506080000020004" pitchFamily="2" charset="0"/>
              </a:rPr>
              <a:t>the </a:t>
            </a:r>
            <a:r>
              <a:rPr lang="da-DK" sz="3600" dirty="0" err="1" smtClean="0">
                <a:latin typeface="CBS NEW" panose="02000506080000020004" pitchFamily="2" charset="0"/>
              </a:rPr>
              <a:t>supervisory</a:t>
            </a:r>
            <a:r>
              <a:rPr lang="da-DK" sz="3600" dirty="0" smtClean="0">
                <a:latin typeface="CBS NEW" panose="02000506080000020004" pitchFamily="2" charset="0"/>
              </a:rPr>
              <a:t> </a:t>
            </a:r>
            <a:r>
              <a:rPr lang="da-DK" sz="3600" dirty="0" err="1" smtClean="0">
                <a:latin typeface="CBS NEW" panose="02000506080000020004" pitchFamily="2" charset="0"/>
              </a:rPr>
              <a:t>authorities</a:t>
            </a:r>
            <a:r>
              <a:rPr lang="da-DK" sz="3600" dirty="0" smtClean="0">
                <a:latin typeface="CBS NEW" panose="02000506080000020004" pitchFamily="2" charset="0"/>
              </a:rPr>
              <a:t> of country B. </a:t>
            </a:r>
            <a:endParaRPr lang="da-DK" sz="3600" dirty="0">
              <a:latin typeface="CBS NEW" panose="02000506080000020004" pitchFamily="2" charset="0"/>
            </a:endParaRPr>
          </a:p>
          <a:p>
            <a:r>
              <a:rPr lang="da-DK" sz="3600" dirty="0" err="1" smtClean="0">
                <a:latin typeface="CBS NEW" panose="02000506080000020004" pitchFamily="2" charset="0"/>
              </a:rPr>
              <a:t>However</a:t>
            </a:r>
            <a:r>
              <a:rPr lang="da-DK" sz="3600" dirty="0" smtClean="0">
                <a:latin typeface="CBS NEW" panose="02000506080000020004" pitchFamily="2" charset="0"/>
              </a:rPr>
              <a:t>, country B </a:t>
            </a:r>
            <a:r>
              <a:rPr lang="da-DK" sz="3600" dirty="0" err="1" smtClean="0">
                <a:latin typeface="CBS NEW" panose="02000506080000020004" pitchFamily="2" charset="0"/>
              </a:rPr>
              <a:t>may</a:t>
            </a:r>
            <a:r>
              <a:rPr lang="da-DK" sz="3600" dirty="0" smtClean="0">
                <a:latin typeface="CBS NEW" panose="02000506080000020004" pitchFamily="2" charset="0"/>
              </a:rPr>
              <a:t> have </a:t>
            </a:r>
            <a:r>
              <a:rPr lang="da-DK" sz="3600" dirty="0" err="1" smtClean="0">
                <a:latin typeface="CBS NEW" panose="02000506080000020004" pitchFamily="2" charset="0"/>
              </a:rPr>
              <a:t>reasons</a:t>
            </a:r>
            <a:r>
              <a:rPr lang="da-DK" sz="3600" dirty="0" smtClean="0">
                <a:latin typeface="CBS NEW" panose="02000506080000020004" pitchFamily="2" charset="0"/>
              </a:rPr>
              <a:t> to hold back </a:t>
            </a:r>
            <a:r>
              <a:rPr lang="da-DK" sz="3600" dirty="0" err="1" smtClean="0">
                <a:latin typeface="CBS NEW" panose="02000506080000020004" pitchFamily="2" charset="0"/>
              </a:rPr>
              <a:t>such</a:t>
            </a:r>
            <a:r>
              <a:rPr lang="da-DK" sz="3600" dirty="0" smtClean="0">
                <a:latin typeface="CBS NEW" panose="02000506080000020004" pitchFamily="2" charset="0"/>
              </a:rPr>
              <a:t> information. </a:t>
            </a:r>
          </a:p>
          <a:p>
            <a:r>
              <a:rPr lang="da-DK" sz="3600" dirty="0" err="1" smtClean="0">
                <a:latin typeface="CBS NEW" panose="02000506080000020004" pitchFamily="2" charset="0"/>
              </a:rPr>
              <a:t>Failure</a:t>
            </a:r>
            <a:r>
              <a:rPr lang="da-DK" sz="3600" dirty="0" smtClean="0">
                <a:latin typeface="CBS NEW" panose="02000506080000020004" pitchFamily="2" charset="0"/>
              </a:rPr>
              <a:t> to </a:t>
            </a:r>
            <a:r>
              <a:rPr lang="da-DK" sz="3600" dirty="0" err="1" smtClean="0">
                <a:latin typeface="CBS NEW" panose="02000506080000020004" pitchFamily="2" charset="0"/>
              </a:rPr>
              <a:t>get</a:t>
            </a:r>
            <a:r>
              <a:rPr lang="da-DK" sz="3600" dirty="0" smtClean="0">
                <a:latin typeface="CBS NEW" panose="02000506080000020004" pitchFamily="2" charset="0"/>
              </a:rPr>
              <a:t> </a:t>
            </a:r>
            <a:r>
              <a:rPr lang="da-DK" sz="3600" dirty="0" err="1" smtClean="0">
                <a:latin typeface="CBS NEW" panose="02000506080000020004" pitchFamily="2" charset="0"/>
              </a:rPr>
              <a:t>this</a:t>
            </a:r>
            <a:r>
              <a:rPr lang="da-DK" sz="3600" dirty="0" smtClean="0">
                <a:latin typeface="CBS NEW" panose="02000506080000020004" pitchFamily="2" charset="0"/>
              </a:rPr>
              <a:t> information, </a:t>
            </a:r>
            <a:r>
              <a:rPr lang="da-DK" sz="3600" dirty="0" err="1" smtClean="0">
                <a:latin typeface="CBS NEW" panose="02000506080000020004" pitchFamily="2" charset="0"/>
              </a:rPr>
              <a:t>fully</a:t>
            </a:r>
            <a:r>
              <a:rPr lang="da-DK" sz="3600" dirty="0" smtClean="0">
                <a:latin typeface="CBS NEW" panose="02000506080000020004" pitchFamily="2" charset="0"/>
              </a:rPr>
              <a:t> and on time, </a:t>
            </a:r>
            <a:r>
              <a:rPr lang="da-DK" sz="3600" dirty="0" err="1" smtClean="0">
                <a:latin typeface="CBS NEW" panose="02000506080000020004" pitchFamily="2" charset="0"/>
              </a:rPr>
              <a:t>might</a:t>
            </a:r>
            <a:r>
              <a:rPr lang="da-DK" sz="3600" dirty="0" smtClean="0">
                <a:latin typeface="CBS NEW" panose="02000506080000020004" pitchFamily="2" charset="0"/>
              </a:rPr>
              <a:t> (</a:t>
            </a:r>
            <a:r>
              <a:rPr lang="da-DK" sz="3600" dirty="0" err="1" smtClean="0">
                <a:latin typeface="CBS NEW" panose="02000506080000020004" pitchFamily="2" charset="0"/>
              </a:rPr>
              <a:t>seriously</a:t>
            </a:r>
            <a:r>
              <a:rPr lang="da-DK" sz="3600" dirty="0" smtClean="0">
                <a:latin typeface="CBS NEW" panose="02000506080000020004" pitchFamily="2" charset="0"/>
              </a:rPr>
              <a:t>) </a:t>
            </a:r>
            <a:r>
              <a:rPr lang="da-DK" sz="3600" dirty="0" err="1" smtClean="0">
                <a:latin typeface="CBS NEW" panose="02000506080000020004" pitchFamily="2" charset="0"/>
              </a:rPr>
              <a:t>jeopardize</a:t>
            </a:r>
            <a:r>
              <a:rPr lang="da-DK" sz="3600" dirty="0" smtClean="0">
                <a:latin typeface="CBS NEW" panose="02000506080000020004" pitchFamily="2" charset="0"/>
              </a:rPr>
              <a:t> the </a:t>
            </a:r>
            <a:r>
              <a:rPr lang="da-DK" sz="3600" dirty="0" err="1" smtClean="0">
                <a:latin typeface="CBS NEW" panose="02000506080000020004" pitchFamily="2" charset="0"/>
              </a:rPr>
              <a:t>possibility</a:t>
            </a:r>
            <a:r>
              <a:rPr lang="da-DK" sz="3600" dirty="0" smtClean="0">
                <a:latin typeface="CBS NEW" panose="02000506080000020004" pitchFamily="2" charset="0"/>
              </a:rPr>
              <a:t> for country A to deliver </a:t>
            </a:r>
            <a:r>
              <a:rPr lang="da-DK" sz="3600" dirty="0" err="1" smtClean="0">
                <a:latin typeface="CBS NEW" panose="02000506080000020004" pitchFamily="2" charset="0"/>
              </a:rPr>
              <a:t>financial</a:t>
            </a:r>
            <a:r>
              <a:rPr lang="da-DK" sz="3600" dirty="0" smtClean="0">
                <a:latin typeface="CBS NEW" panose="02000506080000020004" pitchFamily="2" charset="0"/>
              </a:rPr>
              <a:t> </a:t>
            </a:r>
            <a:r>
              <a:rPr lang="da-DK" sz="3600" dirty="0" err="1" smtClean="0">
                <a:latin typeface="CBS NEW" panose="02000506080000020004" pitchFamily="2" charset="0"/>
              </a:rPr>
              <a:t>stability</a:t>
            </a:r>
            <a:r>
              <a:rPr lang="da-DK" sz="3600" dirty="0" smtClean="0">
                <a:latin typeface="CBS NEW" panose="02000506080000020004" pitchFamily="2" charset="0"/>
              </a:rPr>
              <a:t> in </a:t>
            </a:r>
            <a:r>
              <a:rPr lang="da-DK" sz="3600" dirty="0" smtClean="0">
                <a:latin typeface="CBS NEW" panose="02000506080000020004" pitchFamily="2" charset="0"/>
              </a:rPr>
              <a:t>country A.</a:t>
            </a:r>
          </a:p>
          <a:p>
            <a:r>
              <a:rPr lang="da-DK" sz="3600" dirty="0" smtClean="0">
                <a:latin typeface="CBS NEW" panose="02000506080000020004" pitchFamily="2" charset="0"/>
              </a:rPr>
              <a:t>So, </a:t>
            </a:r>
            <a:r>
              <a:rPr lang="da-DK" sz="3600" dirty="0" err="1" smtClean="0">
                <a:latin typeface="CBS NEW" panose="02000506080000020004" pitchFamily="2" charset="0"/>
              </a:rPr>
              <a:t>there’s</a:t>
            </a:r>
            <a:r>
              <a:rPr lang="da-DK" sz="3600" dirty="0" smtClean="0">
                <a:latin typeface="CBS NEW" panose="02000506080000020004" pitchFamily="2" charset="0"/>
              </a:rPr>
              <a:t> a </a:t>
            </a:r>
            <a:r>
              <a:rPr lang="da-DK" sz="3600" dirty="0" err="1" smtClean="0">
                <a:latin typeface="CBS NEW" panose="02000506080000020004" pitchFamily="2" charset="0"/>
              </a:rPr>
              <a:t>need</a:t>
            </a:r>
            <a:r>
              <a:rPr lang="da-DK" sz="3600" dirty="0" smtClean="0">
                <a:latin typeface="CBS NEW" panose="02000506080000020004" pitchFamily="2" charset="0"/>
              </a:rPr>
              <a:t> for a supranational </a:t>
            </a:r>
            <a:r>
              <a:rPr lang="da-DK" sz="3600" dirty="0" err="1" smtClean="0">
                <a:latin typeface="CBS NEW" panose="02000506080000020004" pitchFamily="2" charset="0"/>
              </a:rPr>
              <a:t>authority</a:t>
            </a:r>
            <a:r>
              <a:rPr lang="da-DK" sz="3600" dirty="0" smtClean="0">
                <a:latin typeface="CBS NEW" panose="02000506080000020004" pitchFamily="2" charset="0"/>
              </a:rPr>
              <a:t>.</a:t>
            </a:r>
            <a:endParaRPr lang="da-DK" sz="3600" dirty="0" smtClean="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smtClean="0">
                <a:latin typeface="CBS NEW" panose="02000506080000020004" pitchFamily="2" charset="0"/>
              </a:rPr>
              <a:t>Cross-border </a:t>
            </a:r>
            <a:r>
              <a:rPr lang="da-DK" dirty="0" err="1" smtClean="0">
                <a:latin typeface="CBS NEW" panose="02000506080000020004" pitchFamily="2" charset="0"/>
              </a:rPr>
              <a:t>banking</a:t>
            </a:r>
            <a:endParaRPr lang="en-GB" dirty="0">
              <a:latin typeface="CBS NEW" panose="02000506080000020004" pitchFamily="2" charset="0"/>
            </a:endParaRPr>
          </a:p>
        </p:txBody>
      </p:sp>
    </p:spTree>
    <p:extLst>
      <p:ext uri="{BB962C8B-B14F-4D97-AF65-F5344CB8AC3E}">
        <p14:creationId xmlns:p14="http://schemas.microsoft.com/office/powerpoint/2010/main" val="3034315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Rationale</a:t>
            </a:r>
            <a:endParaRPr lang="da-DK" sz="4400" dirty="0">
              <a:latin typeface="CBS NEW" panose="02000506080000020004" pitchFamily="2" charset="0"/>
            </a:endParaRPr>
          </a:p>
        </p:txBody>
      </p:sp>
      <p:sp>
        <p:nvSpPr>
          <p:cNvPr id="3" name="Content Placeholder 2"/>
          <p:cNvSpPr>
            <a:spLocks noGrp="1"/>
          </p:cNvSpPr>
          <p:nvPr>
            <p:ph sz="quarter" idx="11"/>
          </p:nvPr>
        </p:nvSpPr>
        <p:spPr>
          <a:xfrm>
            <a:off x="0" y="1412776"/>
            <a:ext cx="12144672" cy="5445224"/>
          </a:xfrm>
        </p:spPr>
        <p:txBody>
          <a:bodyPr/>
          <a:lstStyle/>
          <a:p>
            <a:r>
              <a:rPr lang="en-US" sz="3200" dirty="0">
                <a:latin typeface="CBS NEW" panose="02000506080000020004" pitchFamily="2" charset="0"/>
              </a:rPr>
              <a:t>The </a:t>
            </a:r>
            <a:r>
              <a:rPr lang="en-US" sz="3200" dirty="0" smtClean="0">
                <a:latin typeface="CBS NEW" panose="02000506080000020004" pitchFamily="2" charset="0"/>
              </a:rPr>
              <a:t>actual </a:t>
            </a:r>
            <a:r>
              <a:rPr lang="en-US" sz="3200" dirty="0">
                <a:latin typeface="CBS NEW" panose="02000506080000020004" pitchFamily="2" charset="0"/>
              </a:rPr>
              <a:t>trigger for introducing banking </a:t>
            </a:r>
            <a:r>
              <a:rPr lang="en-US" sz="3200" dirty="0" smtClean="0">
                <a:latin typeface="CBS NEW" panose="02000506080000020004" pitchFamily="2" charset="0"/>
              </a:rPr>
              <a:t>union in 2012 </a:t>
            </a:r>
            <a:r>
              <a:rPr lang="en-US" sz="3200" dirty="0">
                <a:latin typeface="CBS NEW" panose="02000506080000020004" pitchFamily="2" charset="0"/>
              </a:rPr>
              <a:t>was the </a:t>
            </a:r>
            <a:r>
              <a:rPr lang="en-US" sz="3200" dirty="0" smtClean="0">
                <a:latin typeface="CBS NEW" panose="02000506080000020004" pitchFamily="2" charset="0"/>
              </a:rPr>
              <a:t>perceived need </a:t>
            </a:r>
            <a:r>
              <a:rPr lang="en-US" sz="3200" dirty="0">
                <a:latin typeface="CBS NEW" panose="02000506080000020004" pitchFamily="2" charset="0"/>
              </a:rPr>
              <a:t>to avoid that tax payers are stuck with </a:t>
            </a:r>
            <a:r>
              <a:rPr lang="en-US" sz="3200" dirty="0" smtClean="0">
                <a:latin typeface="CBS NEW" panose="02000506080000020004" pitchFamily="2" charset="0"/>
              </a:rPr>
              <a:t>the bill </a:t>
            </a:r>
            <a:r>
              <a:rPr lang="en-US" sz="3200" dirty="0">
                <a:latin typeface="CBS NEW" panose="02000506080000020004" pitchFamily="2" charset="0"/>
              </a:rPr>
              <a:t>when banks are </a:t>
            </a:r>
            <a:r>
              <a:rPr lang="en-US" sz="3200" dirty="0" smtClean="0">
                <a:latin typeface="CBS NEW" panose="02000506080000020004" pitchFamily="2" charset="0"/>
              </a:rPr>
              <a:t>rescued…</a:t>
            </a:r>
          </a:p>
          <a:p>
            <a:r>
              <a:rPr lang="da-DK" sz="3200" dirty="0" smtClean="0">
                <a:latin typeface="CBS NEW" panose="02000506080000020004" pitchFamily="2" charset="0"/>
              </a:rPr>
              <a:t>KE </a:t>
            </a:r>
            <a:r>
              <a:rPr lang="da-DK" sz="3200" dirty="0" err="1" smtClean="0">
                <a:latin typeface="CBS NEW" panose="02000506080000020004" pitchFamily="2" charset="0"/>
              </a:rPr>
              <a:t>r</a:t>
            </a:r>
            <a:r>
              <a:rPr lang="da-DK" sz="3200" dirty="0" err="1" smtClean="0">
                <a:latin typeface="CBS NEW" panose="02000506080000020004" pitchFamily="2" charset="0"/>
              </a:rPr>
              <a:t>efers</a:t>
            </a:r>
            <a:r>
              <a:rPr lang="da-DK" sz="3200" dirty="0" smtClean="0">
                <a:latin typeface="CBS NEW" panose="02000506080000020004" pitchFamily="2" charset="0"/>
              </a:rPr>
              <a:t> </a:t>
            </a:r>
            <a:r>
              <a:rPr lang="da-DK" sz="3200" dirty="0" smtClean="0">
                <a:latin typeface="CBS NEW" panose="02000506080000020004" pitchFamily="2" charset="0"/>
              </a:rPr>
              <a:t>to </a:t>
            </a:r>
            <a:r>
              <a:rPr lang="da-DK" sz="3200" dirty="0" err="1">
                <a:latin typeface="CBS NEW" panose="02000506080000020004" pitchFamily="2" charset="0"/>
              </a:rPr>
              <a:t>F</a:t>
            </a:r>
            <a:r>
              <a:rPr lang="da-DK" sz="3200" dirty="0" err="1" smtClean="0">
                <a:latin typeface="CBS NEW" panose="02000506080000020004" pitchFamily="2" charset="0"/>
              </a:rPr>
              <a:t>arbi</a:t>
            </a:r>
            <a:r>
              <a:rPr lang="da-DK" sz="3200" dirty="0" smtClean="0">
                <a:latin typeface="CBS NEW" panose="02000506080000020004" pitchFamily="2" charset="0"/>
              </a:rPr>
              <a:t> and </a:t>
            </a:r>
            <a:r>
              <a:rPr lang="da-DK" sz="3200" dirty="0" err="1" smtClean="0">
                <a:latin typeface="CBS NEW" panose="02000506080000020004" pitchFamily="2" charset="0"/>
              </a:rPr>
              <a:t>Tirole</a:t>
            </a:r>
            <a:r>
              <a:rPr lang="da-DK" sz="3200" dirty="0" smtClean="0">
                <a:latin typeface="CBS NEW" panose="02000506080000020004" pitchFamily="2" charset="0"/>
              </a:rPr>
              <a:t> (2018) as an </a:t>
            </a:r>
            <a:r>
              <a:rPr lang="da-DK" sz="3200" dirty="0" err="1" smtClean="0">
                <a:latin typeface="CBS NEW" panose="02000506080000020004" pitchFamily="2" charset="0"/>
              </a:rPr>
              <a:t>academic</a:t>
            </a:r>
            <a:r>
              <a:rPr lang="da-DK" sz="3200" dirty="0" smtClean="0">
                <a:latin typeface="CBS NEW" panose="02000506080000020004" pitchFamily="2" charset="0"/>
              </a:rPr>
              <a:t> </a:t>
            </a:r>
            <a:r>
              <a:rPr lang="da-DK" sz="3200" dirty="0" err="1" smtClean="0">
                <a:latin typeface="CBS NEW" panose="02000506080000020004" pitchFamily="2" charset="0"/>
              </a:rPr>
              <a:t>contribution</a:t>
            </a:r>
            <a:r>
              <a:rPr lang="da-DK" sz="3200" dirty="0" smtClean="0">
                <a:latin typeface="CBS NEW" panose="02000506080000020004" pitchFamily="2" charset="0"/>
              </a:rPr>
              <a:t> </a:t>
            </a:r>
            <a:r>
              <a:rPr lang="da-DK" sz="3200" dirty="0" err="1" smtClean="0">
                <a:latin typeface="CBS NEW" panose="02000506080000020004" pitchFamily="2" charset="0"/>
              </a:rPr>
              <a:t>showing</a:t>
            </a:r>
            <a:r>
              <a:rPr lang="da-DK" sz="3200" dirty="0" smtClean="0">
                <a:latin typeface="CBS NEW" panose="02000506080000020004" pitchFamily="2" charset="0"/>
              </a:rPr>
              <a:t> </a:t>
            </a:r>
            <a:r>
              <a:rPr lang="da-DK" sz="3200" dirty="0" err="1" smtClean="0">
                <a:latin typeface="CBS NEW" panose="02000506080000020004" pitchFamily="2" charset="0"/>
              </a:rPr>
              <a:t>how</a:t>
            </a:r>
            <a:r>
              <a:rPr lang="da-DK" sz="3200" dirty="0" smtClean="0">
                <a:latin typeface="CBS NEW" panose="02000506080000020004" pitchFamily="2" charset="0"/>
              </a:rPr>
              <a:t> the  </a:t>
            </a:r>
            <a:r>
              <a:rPr lang="da-DK" sz="3200" dirty="0" err="1" smtClean="0">
                <a:latin typeface="CBS NEW" panose="02000506080000020004" pitchFamily="2" charset="0"/>
              </a:rPr>
              <a:t>risk</a:t>
            </a:r>
            <a:r>
              <a:rPr lang="da-DK" sz="3200" dirty="0" smtClean="0">
                <a:latin typeface="CBS NEW" panose="02000506080000020004" pitchFamily="2" charset="0"/>
              </a:rPr>
              <a:t> of a </a:t>
            </a:r>
            <a:r>
              <a:rPr lang="da-DK" sz="3200" dirty="0" err="1" smtClean="0">
                <a:latin typeface="CBS NEW" panose="02000506080000020004" pitchFamily="2" charset="0"/>
              </a:rPr>
              <a:t>doom</a:t>
            </a:r>
            <a:r>
              <a:rPr lang="da-DK" sz="3200" dirty="0" smtClean="0">
                <a:latin typeface="CBS NEW" panose="02000506080000020004" pitchFamily="2" charset="0"/>
              </a:rPr>
              <a:t> loop </a:t>
            </a:r>
            <a:r>
              <a:rPr lang="da-DK" sz="3200" dirty="0" err="1" smtClean="0">
                <a:latin typeface="CBS NEW" panose="02000506080000020004" pitchFamily="2" charset="0"/>
              </a:rPr>
              <a:t>may</a:t>
            </a:r>
            <a:r>
              <a:rPr lang="da-DK" sz="3200" dirty="0" smtClean="0">
                <a:latin typeface="CBS NEW" panose="02000506080000020004" pitchFamily="2" charset="0"/>
              </a:rPr>
              <a:t> </a:t>
            </a:r>
            <a:r>
              <a:rPr lang="da-DK" sz="3200" dirty="0" err="1" smtClean="0">
                <a:latin typeface="CBS NEW" panose="02000506080000020004" pitchFamily="2" charset="0"/>
              </a:rPr>
              <a:t>create</a:t>
            </a:r>
            <a:r>
              <a:rPr lang="da-DK" sz="3200" dirty="0" smtClean="0">
                <a:latin typeface="CBS NEW" panose="02000506080000020004" pitchFamily="2" charset="0"/>
              </a:rPr>
              <a:t> a rationale for </a:t>
            </a:r>
            <a:r>
              <a:rPr lang="da-DK" sz="3200" dirty="0" err="1" smtClean="0">
                <a:latin typeface="CBS NEW" panose="02000506080000020004" pitchFamily="2" charset="0"/>
              </a:rPr>
              <a:t>centralized</a:t>
            </a:r>
            <a:r>
              <a:rPr lang="da-DK" sz="3200" dirty="0" smtClean="0">
                <a:latin typeface="CBS NEW" panose="02000506080000020004" pitchFamily="2" charset="0"/>
              </a:rPr>
              <a:t> </a:t>
            </a:r>
            <a:r>
              <a:rPr lang="da-DK" sz="3200" dirty="0" smtClean="0">
                <a:latin typeface="CBS NEW" panose="02000506080000020004" pitchFamily="2" charset="0"/>
              </a:rPr>
              <a:t>supervision.</a:t>
            </a:r>
            <a:endParaRPr lang="da-DK" sz="3200" dirty="0" smtClean="0">
              <a:latin typeface="CBS NEW" panose="02000506080000020004" pitchFamily="2" charset="0"/>
            </a:endParaRPr>
          </a:p>
          <a:p>
            <a:r>
              <a:rPr lang="en-US" sz="3200" dirty="0">
                <a:latin typeface="CBS NEW" panose="02000506080000020004" pitchFamily="2" charset="0"/>
                <a:ea typeface="Times New Roman" panose="02020603050405020304" pitchFamily="18" charset="0"/>
              </a:rPr>
              <a:t>The rationale for centralized supervision in this analysis arises partly because of cross-border externalities from sovereign default that are sufficiently large to justify transfers from foreign countries</a:t>
            </a:r>
            <a:r>
              <a:rPr lang="en-US" sz="3200" dirty="0" smtClean="0">
                <a:latin typeface="CBS NEW" panose="02000506080000020004" pitchFamily="2" charset="0"/>
                <a:ea typeface="Times New Roman" panose="02020603050405020304" pitchFamily="18" charset="0"/>
              </a:rPr>
              <a:t>.</a:t>
            </a:r>
          </a:p>
          <a:p>
            <a:r>
              <a:rPr lang="en-US" sz="3200" dirty="0" smtClean="0">
                <a:latin typeface="CBS NEW" panose="02000506080000020004" pitchFamily="2" charset="0"/>
                <a:ea typeface="Times New Roman" panose="02020603050405020304" pitchFamily="18" charset="0"/>
              </a:rPr>
              <a:t>For MU </a:t>
            </a:r>
            <a:r>
              <a:rPr lang="en-US" sz="3200" dirty="0" smtClean="0">
                <a:latin typeface="CBS NEW" panose="02000506080000020004" pitchFamily="2" charset="0"/>
                <a:ea typeface="Times New Roman" panose="02020603050405020304" pitchFamily="18" charset="0"/>
              </a:rPr>
              <a:t>members, </a:t>
            </a:r>
            <a:r>
              <a:rPr lang="en-US" sz="3200" dirty="0" smtClean="0">
                <a:latin typeface="CBS NEW" panose="02000506080000020004" pitchFamily="2" charset="0"/>
                <a:ea typeface="Times New Roman" panose="02020603050405020304" pitchFamily="18" charset="0"/>
              </a:rPr>
              <a:t>the MU can be at stake…</a:t>
            </a:r>
          </a:p>
          <a:p>
            <a:r>
              <a:rPr lang="en-US" sz="3200" dirty="0" smtClean="0">
                <a:latin typeface="CBS NEW" panose="02000506080000020004" pitchFamily="2" charset="0"/>
              </a:rPr>
              <a:t>For </a:t>
            </a:r>
            <a:r>
              <a:rPr lang="en-US" sz="3200" dirty="0" err="1" smtClean="0">
                <a:latin typeface="CBS NEW" panose="02000506080000020004" pitchFamily="2" charset="0"/>
              </a:rPr>
              <a:t>for</a:t>
            </a:r>
            <a:r>
              <a:rPr lang="en-US" sz="3200" dirty="0" smtClean="0">
                <a:latin typeface="CBS NEW" panose="02000506080000020004" pitchFamily="2" charset="0"/>
              </a:rPr>
              <a:t> small stand-alone</a:t>
            </a:r>
            <a:r>
              <a:rPr lang="en-US" sz="3200" dirty="0" smtClean="0">
                <a:latin typeface="CBS NEW" panose="02000506080000020004" pitchFamily="2" charset="0"/>
              </a:rPr>
              <a:t> countries the </a:t>
            </a:r>
            <a:r>
              <a:rPr lang="en-US" sz="3200" dirty="0" smtClean="0">
                <a:latin typeface="CBS NEW" panose="02000506080000020004" pitchFamily="2" charset="0"/>
              </a:rPr>
              <a:t>risk may be much smaller, as </a:t>
            </a:r>
            <a:r>
              <a:rPr lang="en-US" sz="3200" dirty="0" smtClean="0">
                <a:latin typeface="CBS NEW" panose="02000506080000020004" pitchFamily="2" charset="0"/>
              </a:rPr>
              <a:t>they aren’t constrained in the same way to act </a:t>
            </a:r>
            <a:r>
              <a:rPr lang="en-US" sz="3200" dirty="0" smtClean="0">
                <a:latin typeface="CBS NEW" panose="02000506080000020004" pitchFamily="2" charset="0"/>
              </a:rPr>
              <a:t>as </a:t>
            </a:r>
            <a:r>
              <a:rPr lang="en-US" sz="3200" dirty="0" smtClean="0">
                <a:latin typeface="CBS NEW" panose="02000506080000020004" pitchFamily="2" charset="0"/>
              </a:rPr>
              <a:t>LOLR vis-à-vis the government.</a:t>
            </a:r>
            <a:endParaRPr lang="da-DK" sz="3200" dirty="0" smtClean="0">
              <a:latin typeface="CBS NEW" panose="02000506080000020004" pitchFamily="2" charset="0"/>
            </a:endParaRPr>
          </a:p>
          <a:p>
            <a:endParaRPr lang="da-DK" dirty="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err="1" smtClean="0">
                <a:latin typeface="CBS NEW" panose="02000506080000020004" pitchFamily="2" charset="0"/>
              </a:rPr>
              <a:t>Doom</a:t>
            </a:r>
            <a:r>
              <a:rPr lang="da-DK" dirty="0" smtClean="0">
                <a:latin typeface="CBS NEW" panose="02000506080000020004" pitchFamily="2" charset="0"/>
              </a:rPr>
              <a:t> loop</a:t>
            </a:r>
            <a:endParaRPr lang="da-DK" dirty="0">
              <a:latin typeface="CBS NEW" panose="02000506080000020004" pitchFamily="2" charset="0"/>
            </a:endParaRPr>
          </a:p>
        </p:txBody>
      </p:sp>
    </p:spTree>
    <p:extLst>
      <p:ext uri="{BB962C8B-B14F-4D97-AF65-F5344CB8AC3E}">
        <p14:creationId xmlns:p14="http://schemas.microsoft.com/office/powerpoint/2010/main" val="3181818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da-DK" sz="4400" dirty="0" smtClean="0">
                <a:latin typeface="CBS NEW" panose="02000506080000020004" pitchFamily="2" charset="0"/>
              </a:rPr>
              <a:t>EUNEZ</a:t>
            </a:r>
            <a:endParaRPr lang="en-GB" sz="4400" dirty="0">
              <a:latin typeface="CBS NEW" panose="02000506080000020004" pitchFamily="2" charset="0"/>
            </a:endParaRPr>
          </a:p>
        </p:txBody>
      </p:sp>
      <p:sp>
        <p:nvSpPr>
          <p:cNvPr id="3" name="Content Placeholder 2"/>
          <p:cNvSpPr>
            <a:spLocks noGrp="1"/>
          </p:cNvSpPr>
          <p:nvPr>
            <p:ph sz="quarter" idx="11"/>
          </p:nvPr>
        </p:nvSpPr>
        <p:spPr>
          <a:xfrm>
            <a:off x="0" y="1412776"/>
            <a:ext cx="12192000" cy="5445224"/>
          </a:xfrm>
        </p:spPr>
        <p:txBody>
          <a:bodyPr/>
          <a:lstStyle/>
          <a:p>
            <a:r>
              <a:rPr lang="en-GB" sz="4800" dirty="0" smtClean="0">
                <a:latin typeface="CBS NEW" panose="02000506080000020004" pitchFamily="2" charset="0"/>
              </a:rPr>
              <a:t>P3: “</a:t>
            </a:r>
            <a:r>
              <a:rPr lang="en-US" sz="4800" dirty="0">
                <a:latin typeface="CBS NEW" panose="02000506080000020004" pitchFamily="2" charset="0"/>
              </a:rPr>
              <a:t>In this article, I am going to discuss the </a:t>
            </a:r>
            <a:r>
              <a:rPr lang="en-US" sz="4800" i="1" dirty="0">
                <a:latin typeface="CBS NEW" panose="02000506080000020004" pitchFamily="2" charset="0"/>
              </a:rPr>
              <a:t>pros</a:t>
            </a:r>
            <a:r>
              <a:rPr lang="en-US" sz="4800" dirty="0">
                <a:latin typeface="CBS NEW" panose="02000506080000020004" pitchFamily="2" charset="0"/>
              </a:rPr>
              <a:t> and </a:t>
            </a:r>
            <a:r>
              <a:rPr lang="en-US" sz="4800" i="1" dirty="0">
                <a:latin typeface="CBS NEW" panose="02000506080000020004" pitchFamily="2" charset="0"/>
              </a:rPr>
              <a:t>cons</a:t>
            </a:r>
            <a:r>
              <a:rPr lang="en-US" sz="4800" dirty="0">
                <a:latin typeface="CBS NEW" panose="02000506080000020004" pitchFamily="2" charset="0"/>
              </a:rPr>
              <a:t> of being a member of the banking union, mainly from the perspective of a country that is not obliged to participate because of its adoption of euro as its </a:t>
            </a:r>
            <a:r>
              <a:rPr lang="en-US" sz="4800" dirty="0" smtClean="0">
                <a:latin typeface="CBS NEW" panose="02000506080000020004" pitchFamily="2" charset="0"/>
              </a:rPr>
              <a:t>currency”</a:t>
            </a:r>
            <a:r>
              <a:rPr lang="en-GB" sz="4800" dirty="0" smtClean="0">
                <a:latin typeface="CBS NEW" panose="02000506080000020004" pitchFamily="2" charset="0"/>
              </a:rPr>
              <a:t>. </a:t>
            </a:r>
          </a:p>
          <a:p>
            <a:r>
              <a:rPr lang="en-GB" sz="4800" dirty="0" smtClean="0">
                <a:latin typeface="CBS NEW" panose="02000506080000020004" pitchFamily="2" charset="0"/>
              </a:rPr>
              <a:t>Effectively, </a:t>
            </a:r>
            <a:r>
              <a:rPr lang="en-GB" sz="4800" dirty="0" smtClean="0">
                <a:latin typeface="CBS NEW" panose="02000506080000020004" pitchFamily="2" charset="0"/>
              </a:rPr>
              <a:t>the focus of the paper is </a:t>
            </a:r>
            <a:r>
              <a:rPr lang="en-GB" sz="4800" dirty="0" smtClean="0">
                <a:latin typeface="CBS NEW" panose="02000506080000020004" pitchFamily="2" charset="0"/>
              </a:rPr>
              <a:t>a study of whether it would pay for Sweden </a:t>
            </a:r>
            <a:r>
              <a:rPr lang="en-GB" sz="4800" dirty="0" smtClean="0">
                <a:latin typeface="CBS NEW" panose="02000506080000020004" pitchFamily="2" charset="0"/>
              </a:rPr>
              <a:t>(and Denmark) to </a:t>
            </a:r>
            <a:r>
              <a:rPr lang="en-GB" sz="4800" dirty="0" smtClean="0">
                <a:latin typeface="CBS NEW" panose="02000506080000020004" pitchFamily="2" charset="0"/>
              </a:rPr>
              <a:t>join the banking union…</a:t>
            </a:r>
            <a:endParaRPr lang="en-GB" sz="4800" dirty="0">
              <a:latin typeface="CBS NEW" panose="02000506080000020004" pitchFamily="2" charset="0"/>
            </a:endParaRPr>
          </a:p>
        </p:txBody>
      </p:sp>
      <p:sp>
        <p:nvSpPr>
          <p:cNvPr id="4" name="Text Placeholder 3"/>
          <p:cNvSpPr>
            <a:spLocks noGrp="1"/>
          </p:cNvSpPr>
          <p:nvPr>
            <p:ph type="body" sz="quarter" idx="12"/>
          </p:nvPr>
        </p:nvSpPr>
        <p:spPr/>
        <p:txBody>
          <a:bodyPr/>
          <a:lstStyle/>
          <a:p>
            <a:r>
              <a:rPr lang="da-DK" dirty="0" smtClean="0"/>
              <a:t> </a:t>
            </a:r>
            <a:r>
              <a:rPr lang="da-DK" dirty="0" err="1" smtClean="0"/>
              <a:t>Ins</a:t>
            </a:r>
            <a:r>
              <a:rPr lang="da-DK" dirty="0" smtClean="0"/>
              <a:t> vs </a:t>
            </a:r>
            <a:r>
              <a:rPr lang="da-DK" dirty="0" err="1" smtClean="0"/>
              <a:t>Outs</a:t>
            </a:r>
            <a:endParaRPr lang="en-GB" dirty="0"/>
          </a:p>
        </p:txBody>
      </p:sp>
    </p:spTree>
    <p:extLst>
      <p:ext uri="{BB962C8B-B14F-4D97-AF65-F5344CB8AC3E}">
        <p14:creationId xmlns:p14="http://schemas.microsoft.com/office/powerpoint/2010/main" val="1804951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sz="4400" b="0" dirty="0">
                <a:latin typeface="CBS NEW" panose="02000506080000020004" pitchFamily="2" charset="0"/>
              </a:rPr>
              <a:t>Cross-border penetration of European banking</a:t>
            </a:r>
            <a:endParaRPr lang="da-DK" sz="4400" dirty="0">
              <a:latin typeface="CBS NEW" panose="02000506080000020004" pitchFamily="2" charset="0"/>
            </a:endParaRPr>
          </a:p>
        </p:txBody>
      </p:sp>
      <p:pic>
        <p:nvPicPr>
          <p:cNvPr id="5" name="Content Placeholder 4"/>
          <p:cNvPicPr>
            <a:picLocks noGrp="1" noChangeAspect="1"/>
          </p:cNvPicPr>
          <p:nvPr>
            <p:ph sz="quarter" idx="11"/>
          </p:nvPr>
        </p:nvPicPr>
        <p:blipFill>
          <a:blip r:embed="rId2"/>
          <a:stretch>
            <a:fillRect/>
          </a:stretch>
        </p:blipFill>
        <p:spPr>
          <a:xfrm>
            <a:off x="2079149" y="1664624"/>
            <a:ext cx="8033700" cy="4852727"/>
          </a:xfrm>
          <a:prstGeom prst="rect">
            <a:avLst/>
          </a:prstGeom>
        </p:spPr>
      </p:pic>
      <p:sp>
        <p:nvSpPr>
          <p:cNvPr id="4" name="Text Placeholder 3"/>
          <p:cNvSpPr>
            <a:spLocks noGrp="1"/>
          </p:cNvSpPr>
          <p:nvPr>
            <p:ph type="body" sz="quarter" idx="12"/>
          </p:nvPr>
        </p:nvSpPr>
        <p:spPr/>
        <p:txBody>
          <a:bodyPr/>
          <a:lstStyle/>
          <a:p>
            <a:r>
              <a:rPr lang="en-US" b="0" dirty="0">
                <a:latin typeface="CBS NEW" panose="02000506080000020004" pitchFamily="2" charset="0"/>
              </a:rPr>
              <a:t>EU; </a:t>
            </a:r>
            <a:r>
              <a:rPr lang="en-US" b="0" dirty="0" smtClean="0">
                <a:latin typeface="CBS NEW" panose="02000506080000020004" pitchFamily="2" charset="0"/>
              </a:rPr>
              <a:t>% </a:t>
            </a:r>
            <a:r>
              <a:rPr lang="en-US" b="0" dirty="0">
                <a:latin typeface="CBS NEW" panose="02000506080000020004" pitchFamily="2" charset="0"/>
              </a:rPr>
              <a:t>of total banking assets</a:t>
            </a:r>
            <a:endParaRPr lang="da-DK" dirty="0">
              <a:latin typeface="CBS NEW" panose="02000506080000020004" pitchFamily="2" charset="0"/>
            </a:endParaRPr>
          </a:p>
        </p:txBody>
      </p:sp>
    </p:spTree>
    <p:extLst>
      <p:ext uri="{BB962C8B-B14F-4D97-AF65-F5344CB8AC3E}">
        <p14:creationId xmlns:p14="http://schemas.microsoft.com/office/powerpoint/2010/main" val="2230504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sz="4400" b="0" dirty="0">
                <a:latin typeface="CBS NEW" panose="02000506080000020004" pitchFamily="2" charset="0"/>
              </a:rPr>
              <a:t>Banking systems across three regions: BU, EU and </a:t>
            </a:r>
            <a:r>
              <a:rPr lang="en-US" sz="4400" b="0" dirty="0" smtClean="0">
                <a:latin typeface="CBS NEW" panose="02000506080000020004" pitchFamily="2" charset="0"/>
              </a:rPr>
              <a:t>US</a:t>
            </a:r>
            <a:endParaRPr lang="da-DK" sz="4400" dirty="0">
              <a:latin typeface="CBS NEW" panose="02000506080000020004" pitchFamily="2" charset="0"/>
            </a:endParaRPr>
          </a:p>
        </p:txBody>
      </p:sp>
      <p:pic>
        <p:nvPicPr>
          <p:cNvPr id="5" name="Content Placeholder 4"/>
          <p:cNvPicPr>
            <a:picLocks noGrp="1" noChangeAspect="1"/>
          </p:cNvPicPr>
          <p:nvPr>
            <p:ph sz="quarter" idx="11"/>
          </p:nvPr>
        </p:nvPicPr>
        <p:blipFill>
          <a:blip r:embed="rId2"/>
          <a:stretch>
            <a:fillRect/>
          </a:stretch>
        </p:blipFill>
        <p:spPr>
          <a:xfrm>
            <a:off x="322509" y="2862368"/>
            <a:ext cx="11546981" cy="2597021"/>
          </a:xfrm>
          <a:prstGeom prst="rect">
            <a:avLst/>
          </a:prstGeom>
        </p:spPr>
      </p:pic>
      <p:sp>
        <p:nvSpPr>
          <p:cNvPr id="4" name="Text Placeholder 3"/>
          <p:cNvSpPr>
            <a:spLocks noGrp="1"/>
          </p:cNvSpPr>
          <p:nvPr>
            <p:ph type="body" sz="quarter" idx="12"/>
          </p:nvPr>
        </p:nvSpPr>
        <p:spPr/>
        <p:txBody>
          <a:bodyPr/>
          <a:lstStyle/>
          <a:p>
            <a:r>
              <a:rPr lang="en-US" b="0" dirty="0" smtClean="0">
                <a:latin typeface="CBS NEW" panose="02000506080000020004" pitchFamily="2" charset="0"/>
              </a:rPr>
              <a:t>End-2014</a:t>
            </a:r>
            <a:endParaRPr lang="da-DK" dirty="0">
              <a:latin typeface="CBS NEW" panose="02000506080000020004" pitchFamily="2" charset="0"/>
            </a:endParaRPr>
          </a:p>
          <a:p>
            <a:endParaRPr lang="da-DK" dirty="0"/>
          </a:p>
        </p:txBody>
      </p:sp>
    </p:spTree>
    <p:extLst>
      <p:ext uri="{BB962C8B-B14F-4D97-AF65-F5344CB8AC3E}">
        <p14:creationId xmlns:p14="http://schemas.microsoft.com/office/powerpoint/2010/main" val="1074255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sz="4400" b="0" dirty="0">
                <a:latin typeface="CBS NEW" panose="02000506080000020004" pitchFamily="2" charset="0"/>
              </a:rPr>
              <a:t>Cross-border banking penetration in non-euro area Member </a:t>
            </a:r>
            <a:r>
              <a:rPr lang="en-US" sz="4400" b="0" dirty="0" smtClean="0">
                <a:latin typeface="CBS NEW" panose="02000506080000020004" pitchFamily="2" charset="0"/>
              </a:rPr>
              <a:t>States</a:t>
            </a:r>
            <a:endParaRPr lang="da-DK" sz="4400" dirty="0">
              <a:latin typeface="CBS NEW" panose="02000506080000020004" pitchFamily="2" charset="0"/>
            </a:endParaRPr>
          </a:p>
        </p:txBody>
      </p:sp>
      <p:pic>
        <p:nvPicPr>
          <p:cNvPr id="5" name="Content Placeholder 4"/>
          <p:cNvPicPr>
            <a:picLocks noGrp="1" noChangeAspect="1"/>
          </p:cNvPicPr>
          <p:nvPr>
            <p:ph sz="quarter" idx="11"/>
          </p:nvPr>
        </p:nvPicPr>
        <p:blipFill>
          <a:blip r:embed="rId2"/>
          <a:stretch>
            <a:fillRect/>
          </a:stretch>
        </p:blipFill>
        <p:spPr>
          <a:xfrm>
            <a:off x="551384" y="1517540"/>
            <a:ext cx="10592429" cy="5340460"/>
          </a:xfrm>
          <a:prstGeom prst="rect">
            <a:avLst/>
          </a:prstGeom>
        </p:spPr>
      </p:pic>
      <p:sp>
        <p:nvSpPr>
          <p:cNvPr id="4" name="Text Placeholder 3"/>
          <p:cNvSpPr>
            <a:spLocks noGrp="1"/>
          </p:cNvSpPr>
          <p:nvPr>
            <p:ph type="body" sz="quarter" idx="12"/>
          </p:nvPr>
        </p:nvSpPr>
        <p:spPr/>
        <p:txBody>
          <a:bodyPr/>
          <a:lstStyle/>
          <a:p>
            <a:r>
              <a:rPr lang="da-DK" dirty="0">
                <a:latin typeface="CBS NEW" panose="02000506080000020004" pitchFamily="2" charset="0"/>
              </a:rPr>
              <a:t>E</a:t>
            </a:r>
            <a:r>
              <a:rPr lang="da-DK" dirty="0" smtClean="0">
                <a:latin typeface="CBS NEW" panose="02000506080000020004" pitchFamily="2" charset="0"/>
              </a:rPr>
              <a:t>nd-2014</a:t>
            </a:r>
            <a:endParaRPr lang="da-DK" dirty="0">
              <a:latin typeface="CBS NEW" panose="02000506080000020004" pitchFamily="2" charset="0"/>
            </a:endParaRPr>
          </a:p>
        </p:txBody>
      </p:sp>
    </p:spTree>
    <p:extLst>
      <p:ext uri="{BB962C8B-B14F-4D97-AF65-F5344CB8AC3E}">
        <p14:creationId xmlns:p14="http://schemas.microsoft.com/office/powerpoint/2010/main" val="3600940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Kontortema">
  <a:themeElements>
    <a:clrScheme name="">
      <a:dk1>
        <a:srgbClr val="000000"/>
      </a:dk1>
      <a:lt1>
        <a:srgbClr val="FFFFFF"/>
      </a:lt1>
      <a:dk2>
        <a:srgbClr val="000000"/>
      </a:dk2>
      <a:lt2>
        <a:srgbClr val="FFFFFF"/>
      </a:lt2>
      <a:accent1>
        <a:srgbClr val="EAEAEA"/>
      </a:accent1>
      <a:accent2>
        <a:srgbClr val="5F5F5F"/>
      </a:accent2>
      <a:accent3>
        <a:srgbClr val="FFFFFF"/>
      </a:accent3>
      <a:accent4>
        <a:srgbClr val="000000"/>
      </a:accent4>
      <a:accent5>
        <a:srgbClr val="F3F3F3"/>
      </a:accent5>
      <a:accent6>
        <a:srgbClr val="555555"/>
      </a:accent6>
      <a:hlink>
        <a:srgbClr val="CBCBCB"/>
      </a:hlink>
      <a:folHlink>
        <a:srgbClr val="FFFFFF"/>
      </a:folHlink>
    </a:clrScheme>
    <a:fontScheme name="Kontortema">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Kontortema 1">
        <a:dk1>
          <a:srgbClr val="000000"/>
        </a:dk1>
        <a:lt1>
          <a:srgbClr val="FFCC66"/>
        </a:lt1>
        <a:dk2>
          <a:srgbClr val="996633"/>
        </a:dk2>
        <a:lt2>
          <a:srgbClr val="CC6600"/>
        </a:lt2>
        <a:accent1>
          <a:srgbClr val="FF9933"/>
        </a:accent1>
        <a:accent2>
          <a:srgbClr val="CCCCCC"/>
        </a:accent2>
        <a:accent3>
          <a:srgbClr val="FFE2B8"/>
        </a:accent3>
        <a:accent4>
          <a:srgbClr val="000000"/>
        </a:accent4>
        <a:accent5>
          <a:srgbClr val="FFCAAD"/>
        </a:accent5>
        <a:accent6>
          <a:srgbClr val="B9B9B9"/>
        </a:accent6>
        <a:hlink>
          <a:srgbClr val="CC9900"/>
        </a:hlink>
        <a:folHlink>
          <a:srgbClr val="993366"/>
        </a:folHlink>
      </a:clrScheme>
      <a:clrMap bg1="lt1" tx1="dk1" bg2="lt2" tx2="dk2" accent1="accent1" accent2="accent2" accent3="accent3" accent4="accent4" accent5="accent5" accent6="accent6" hlink="hlink" folHlink="folHlink"/>
    </a:extraClrScheme>
    <a:extraClrScheme>
      <a:clrScheme name="Kontortema 2">
        <a:dk1>
          <a:srgbClr val="000000"/>
        </a:dk1>
        <a:lt1>
          <a:srgbClr val="FFFFCC"/>
        </a:lt1>
        <a:dk2>
          <a:srgbClr val="996633"/>
        </a:dk2>
        <a:lt2>
          <a:srgbClr val="CC9900"/>
        </a:lt2>
        <a:accent1>
          <a:srgbClr val="FF9933"/>
        </a:accent1>
        <a:accent2>
          <a:srgbClr val="FFFFFF"/>
        </a:accent2>
        <a:accent3>
          <a:srgbClr val="FFFFE2"/>
        </a:accent3>
        <a:accent4>
          <a:srgbClr val="000000"/>
        </a:accent4>
        <a:accent5>
          <a:srgbClr val="FFCAAD"/>
        </a:accent5>
        <a:accent6>
          <a:srgbClr val="E7E7E7"/>
        </a:accent6>
        <a:hlink>
          <a:srgbClr val="FFCC66"/>
        </a:hlink>
        <a:folHlink>
          <a:srgbClr val="993366"/>
        </a:folHlink>
      </a:clrScheme>
      <a:clrMap bg1="lt1" tx1="dk1" bg2="lt2" tx2="dk2" accent1="accent1" accent2="accent2" accent3="accent3" accent4="accent4" accent5="accent5" accent6="accent6" hlink="hlink" folHlink="folHlink"/>
    </a:extraClrScheme>
    <a:extraClrScheme>
      <a:clrScheme name="Kontortema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CBCBCB"/>
        </a:hlink>
        <a:folHlink>
          <a:srgbClr val="FFFFFF"/>
        </a:folHlink>
      </a:clrScheme>
      <a:clrMap bg1="lt1" tx1="dk1" bg2="lt2" tx2="dk2" accent1="accent1" accent2="accent2" accent3="accent3" accent4="accent4" accent5="accent5" accent6="accent6" hlink="hlink" folHlink="folHlink"/>
    </a:extraClrScheme>
    <a:extraClrScheme>
      <a:clrScheme name="Kontortema 4">
        <a:dk1>
          <a:srgbClr val="000000"/>
        </a:dk1>
        <a:lt1>
          <a:srgbClr val="F8F8F8"/>
        </a:lt1>
        <a:dk2>
          <a:srgbClr val="006600"/>
        </a:dk2>
        <a:lt2>
          <a:srgbClr val="FFCC00"/>
        </a:lt2>
        <a:accent1>
          <a:srgbClr val="9999FF"/>
        </a:accent1>
        <a:accent2>
          <a:srgbClr val="003300"/>
        </a:accent2>
        <a:accent3>
          <a:srgbClr val="AAB8AA"/>
        </a:accent3>
        <a:accent4>
          <a:srgbClr val="D4D4D4"/>
        </a:accent4>
        <a:accent5>
          <a:srgbClr val="CACAFF"/>
        </a:accent5>
        <a:accent6>
          <a:srgbClr val="002D00"/>
        </a:accent6>
        <a:hlink>
          <a:srgbClr val="009966"/>
        </a:hlink>
        <a:folHlink>
          <a:srgbClr val="6600CC"/>
        </a:folHlink>
      </a:clrScheme>
      <a:clrMap bg1="dk2" tx1="lt1" bg2="dk1" tx2="lt2" accent1="accent1" accent2="accent2" accent3="accent3" accent4="accent4" accent5="accent5" accent6="accent6" hlink="hlink" folHlink="folHlink"/>
    </a:extraClrScheme>
    <a:extraClrScheme>
      <a:clrScheme name="Kontortema 5">
        <a:dk1>
          <a:srgbClr val="000000"/>
        </a:dk1>
        <a:lt1>
          <a:srgbClr val="F8F8F8"/>
        </a:lt1>
        <a:dk2>
          <a:srgbClr val="990099"/>
        </a:dk2>
        <a:lt2>
          <a:srgbClr val="FFCC00"/>
        </a:lt2>
        <a:accent1>
          <a:srgbClr val="9999FF"/>
        </a:accent1>
        <a:accent2>
          <a:srgbClr val="660066"/>
        </a:accent2>
        <a:accent3>
          <a:srgbClr val="CAAACA"/>
        </a:accent3>
        <a:accent4>
          <a:srgbClr val="D4D4D4"/>
        </a:accent4>
        <a:accent5>
          <a:srgbClr val="CACAFF"/>
        </a:accent5>
        <a:accent6>
          <a:srgbClr val="5C005C"/>
        </a:accent6>
        <a:hlink>
          <a:srgbClr val="CC00CC"/>
        </a:hlink>
        <a:folHlink>
          <a:srgbClr val="6600C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16B2CA258BEE489E4A37E4CE03F549" ma:contentTypeVersion="1" ma:contentTypeDescription="Create a new document." ma:contentTypeScope="" ma:versionID="409a0584542da8a09431b018309b29c9">
  <xsd:schema xmlns:xsd="http://www.w3.org/2001/XMLSchema" xmlns:p="http://schemas.microsoft.com/office/2006/metadata/properties" xmlns:ns1="http://schemas.microsoft.com/sharepoint/v3" targetNamespace="http://schemas.microsoft.com/office/2006/metadata/properties" ma:root="true" ma:fieldsID="75e9651b000e115573d622212c3e5a75"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F42FDFD-B087-426A-84BC-EB77E8A9F488}">
  <ds:schemaRefs>
    <ds:schemaRef ds:uri="http://schemas.microsoft.com/sharepoint/v3/contenttype/forms"/>
  </ds:schemaRefs>
</ds:datastoreItem>
</file>

<file path=customXml/itemProps2.xml><?xml version="1.0" encoding="utf-8"?>
<ds:datastoreItem xmlns:ds="http://schemas.openxmlformats.org/officeDocument/2006/customXml" ds:itemID="{CFB91DBB-B759-4BBF-A600-A2C3E30262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BC4AD45-9EBF-48B6-9A4B-68BD8BEDEA01}">
  <ds:schemaRefs>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27966</TotalTime>
  <Words>1111</Words>
  <Application>Microsoft Office PowerPoint</Application>
  <PresentationFormat>Widescreen</PresentationFormat>
  <Paragraphs>84</Paragraphs>
  <Slides>16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Arial</vt:lpstr>
      <vt:lpstr>Book Antiqua</vt:lpstr>
      <vt:lpstr>CBS NEW</vt:lpstr>
      <vt:lpstr>Tahoma</vt:lpstr>
      <vt:lpstr>Times New Roman</vt:lpstr>
      <vt:lpstr>ヒラギノ角ゴ Pro W3</vt:lpstr>
      <vt:lpstr>1_Default Design</vt:lpstr>
      <vt:lpstr>1_Kontortema</vt:lpstr>
      <vt:lpstr>  Discussion of paper by Karolina Ekholm:  “Pros and cons of taking part in the banking union”  NEPR conference on “Financial Regulation and Macroeconomic Stability"  Ministry of Finance, Helsinki, 12 December, 2019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Janie Huus Tange</dc:creator>
  <cp:lastModifiedBy>Svend Erik Hougaard Jensen</cp:lastModifiedBy>
  <cp:revision>1357</cp:revision>
  <cp:lastPrinted>2019-12-10T12:04:39Z</cp:lastPrinted>
  <dcterms:created xsi:type="dcterms:W3CDTF">2003-09-08T13:00:15Z</dcterms:created>
  <dcterms:modified xsi:type="dcterms:W3CDTF">2019-12-11T20:52:33Z</dcterms:modified>
</cp:coreProperties>
</file>