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1" r:id="rId3"/>
  </p:sldMasterIdLst>
  <p:notesMasterIdLst>
    <p:notesMasterId r:id="rId30"/>
  </p:notesMasterIdLst>
  <p:sldIdLst>
    <p:sldId id="261" r:id="rId4"/>
    <p:sldId id="366" r:id="rId5"/>
    <p:sldId id="383" r:id="rId6"/>
    <p:sldId id="363" r:id="rId7"/>
    <p:sldId id="398" r:id="rId8"/>
    <p:sldId id="723" r:id="rId9"/>
    <p:sldId id="350" r:id="rId10"/>
    <p:sldId id="728" r:id="rId11"/>
    <p:sldId id="432" r:id="rId12"/>
    <p:sldId id="478" r:id="rId13"/>
    <p:sldId id="729" r:id="rId14"/>
    <p:sldId id="724" r:id="rId15"/>
    <p:sldId id="722" r:id="rId16"/>
    <p:sldId id="1030" r:id="rId17"/>
    <p:sldId id="1031" r:id="rId18"/>
    <p:sldId id="1032" r:id="rId19"/>
    <p:sldId id="257" r:id="rId20"/>
    <p:sldId id="262" r:id="rId21"/>
    <p:sldId id="1033" r:id="rId22"/>
    <p:sldId id="1034" r:id="rId23"/>
    <p:sldId id="1035" r:id="rId24"/>
    <p:sldId id="1036" r:id="rId25"/>
    <p:sldId id="1037" r:id="rId26"/>
    <p:sldId id="1038" r:id="rId27"/>
    <p:sldId id="272" r:id="rId28"/>
    <p:sldId id="1039" r:id="rId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61" d="100"/>
          <a:sy n="161" d="100"/>
        </p:scale>
        <p:origin x="15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ngus02\AppData\Local\Microsoft\Windows\INetCache\Content.Outlook\WE2RCM8K\Diagramunderla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325447147545502E-2"/>
          <c:y val="3.4253561881728255E-2"/>
          <c:w val="0.91467455285245447"/>
          <c:h val="0.79405186208903111"/>
        </c:manualLayout>
      </c:layout>
      <c:barChart>
        <c:barDir val="col"/>
        <c:grouping val="clustered"/>
        <c:varyColors val="0"/>
        <c:ser>
          <c:idx val="0"/>
          <c:order val="0"/>
          <c:tx>
            <c:strRef>
              <c:f>'Inköp k-m'!$A$5</c:f>
              <c:strCache>
                <c:ptCount val="1"/>
                <c:pt idx="0">
                  <c:v>Kvinnor</c:v>
                </c:pt>
              </c:strCache>
            </c:strRef>
          </c:tx>
          <c:spPr>
            <a:solidFill>
              <a:schemeClr val="accent6"/>
            </a:solidFill>
            <a:ln>
              <a:noFill/>
            </a:ln>
            <a:effectLst/>
          </c:spPr>
          <c:invertIfNegative val="0"/>
          <c:cat>
            <c:strRef>
              <c:f>'Inköp k-m'!$B$4:$D$4</c:f>
              <c:strCache>
                <c:ptCount val="3"/>
                <c:pt idx="0">
                  <c:v>Jag</c:v>
                </c:pt>
                <c:pt idx="1">
                  <c:v>Annan vuxen</c:v>
                </c:pt>
                <c:pt idx="2">
                  <c:v>Planerar ungefär lika ofta</c:v>
                </c:pt>
              </c:strCache>
            </c:strRef>
          </c:cat>
          <c:val>
            <c:numRef>
              <c:f>'Inköp k-m'!$B$5:$D$5</c:f>
              <c:numCache>
                <c:formatCode>0%</c:formatCode>
                <c:ptCount val="3"/>
                <c:pt idx="0">
                  <c:v>0.71436609208605484</c:v>
                </c:pt>
                <c:pt idx="1">
                  <c:v>6.0961256513861591E-2</c:v>
                </c:pt>
                <c:pt idx="2">
                  <c:v>0.2246726514000835</c:v>
                </c:pt>
              </c:numCache>
            </c:numRef>
          </c:val>
          <c:extLst>
            <c:ext xmlns:c16="http://schemas.microsoft.com/office/drawing/2014/chart" uri="{C3380CC4-5D6E-409C-BE32-E72D297353CC}">
              <c16:uniqueId val="{00000000-7CB1-435F-BF06-3FA7F3EC818D}"/>
            </c:ext>
          </c:extLst>
        </c:ser>
        <c:ser>
          <c:idx val="1"/>
          <c:order val="1"/>
          <c:tx>
            <c:strRef>
              <c:f>'Inköp k-m'!$A$6</c:f>
              <c:strCache>
                <c:ptCount val="1"/>
                <c:pt idx="0">
                  <c:v>Män</c:v>
                </c:pt>
              </c:strCache>
            </c:strRef>
          </c:tx>
          <c:spPr>
            <a:solidFill>
              <a:schemeClr val="accent5"/>
            </a:solidFill>
            <a:ln>
              <a:noFill/>
            </a:ln>
            <a:effectLst/>
          </c:spPr>
          <c:invertIfNegative val="0"/>
          <c:cat>
            <c:strRef>
              <c:f>'Inköp k-m'!$B$4:$D$4</c:f>
              <c:strCache>
                <c:ptCount val="3"/>
                <c:pt idx="0">
                  <c:v>Jag</c:v>
                </c:pt>
                <c:pt idx="1">
                  <c:v>Annan vuxen</c:v>
                </c:pt>
                <c:pt idx="2">
                  <c:v>Planerar ungefär lika ofta</c:v>
                </c:pt>
              </c:strCache>
            </c:strRef>
          </c:cat>
          <c:val>
            <c:numRef>
              <c:f>'Inköp k-m'!$B$6:$D$6</c:f>
              <c:numCache>
                <c:formatCode>0%</c:formatCode>
                <c:ptCount val="3"/>
                <c:pt idx="0">
                  <c:v>0.34775938131655476</c:v>
                </c:pt>
                <c:pt idx="1">
                  <c:v>0.29042250846876583</c:v>
                </c:pt>
                <c:pt idx="2">
                  <c:v>0.36181811021467941</c:v>
                </c:pt>
              </c:numCache>
            </c:numRef>
          </c:val>
          <c:extLst>
            <c:ext xmlns:c16="http://schemas.microsoft.com/office/drawing/2014/chart" uri="{C3380CC4-5D6E-409C-BE32-E72D297353CC}">
              <c16:uniqueId val="{00000001-7CB1-435F-BF06-3FA7F3EC818D}"/>
            </c:ext>
          </c:extLst>
        </c:ser>
        <c:dLbls>
          <c:showLegendKey val="0"/>
          <c:showVal val="0"/>
          <c:showCatName val="0"/>
          <c:showSerName val="0"/>
          <c:showPercent val="0"/>
          <c:showBubbleSize val="0"/>
        </c:dLbls>
        <c:gapWidth val="219"/>
        <c:overlap val="-27"/>
        <c:axId val="795767528"/>
        <c:axId val="795768512"/>
      </c:barChart>
      <c:catAx>
        <c:axId val="795767528"/>
        <c:scaling>
          <c:orientation val="minMax"/>
        </c:scaling>
        <c:delete val="1"/>
        <c:axPos val="b"/>
        <c:numFmt formatCode="General" sourceLinked="1"/>
        <c:majorTickMark val="none"/>
        <c:minorTickMark val="none"/>
        <c:tickLblPos val="nextTo"/>
        <c:crossAx val="795768512"/>
        <c:crosses val="autoZero"/>
        <c:auto val="1"/>
        <c:lblAlgn val="ctr"/>
        <c:lblOffset val="100"/>
        <c:noMultiLvlLbl val="0"/>
      </c:catAx>
      <c:valAx>
        <c:axId val="795768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957675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sv-SE"/>
          </a:p>
        </c:txPr>
      </c:legendEntry>
      <c:layout>
        <c:manualLayout>
          <c:xMode val="edge"/>
          <c:yMode val="edge"/>
          <c:x val="0.49060548465924519"/>
          <c:y val="5.6346515777313373E-2"/>
          <c:w val="0.43806802754671342"/>
          <c:h val="0.100346402421371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drawing1.xml><?xml version="1.0" encoding="utf-8"?>
<c:userShapes xmlns:c="http://schemas.openxmlformats.org/drawingml/2006/chart">
  <cdr:relSizeAnchor xmlns:cdr="http://schemas.openxmlformats.org/drawingml/2006/chartDrawing">
    <cdr:from>
      <cdr:x>0.07367</cdr:x>
      <cdr:y>0.84618</cdr:y>
    </cdr:from>
    <cdr:to>
      <cdr:x>0.93574</cdr:x>
      <cdr:y>0.89082</cdr:y>
    </cdr:to>
    <cdr:sp macro="" textlink="">
      <cdr:nvSpPr>
        <cdr:cNvPr id="2" name="textruta 1">
          <a:extLst xmlns:a="http://schemas.openxmlformats.org/drawingml/2006/main">
            <a:ext uri="{FF2B5EF4-FFF2-40B4-BE49-F238E27FC236}">
              <a16:creationId xmlns:a16="http://schemas.microsoft.com/office/drawing/2014/main" id="{AF2369FA-FA0E-41E2-8C80-373B511A1343}"/>
            </a:ext>
          </a:extLst>
        </cdr:cNvPr>
        <cdr:cNvSpPr txBox="1"/>
      </cdr:nvSpPr>
      <cdr:spPr>
        <a:xfrm xmlns:a="http://schemas.openxmlformats.org/drawingml/2006/main">
          <a:off x="477519" y="3081121"/>
          <a:ext cx="5588000" cy="162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dirty="0"/>
        </a:p>
      </cdr:txBody>
    </cdr:sp>
  </cdr:relSizeAnchor>
  <cdr:relSizeAnchor xmlns:cdr="http://schemas.openxmlformats.org/drawingml/2006/chartDrawing">
    <cdr:from>
      <cdr:x>0.04281</cdr:x>
      <cdr:y>0.83671</cdr:y>
    </cdr:from>
    <cdr:to>
      <cdr:x>0.92899</cdr:x>
      <cdr:y>0.90925</cdr:y>
    </cdr:to>
    <cdr:sp macro="" textlink="">
      <cdr:nvSpPr>
        <cdr:cNvPr id="3" name="textruta 2">
          <a:extLst xmlns:a="http://schemas.openxmlformats.org/drawingml/2006/main">
            <a:ext uri="{FF2B5EF4-FFF2-40B4-BE49-F238E27FC236}">
              <a16:creationId xmlns:a16="http://schemas.microsoft.com/office/drawing/2014/main" id="{7CCB0225-D3E0-43E5-ACCE-6C6B510FD230}"/>
            </a:ext>
          </a:extLst>
        </cdr:cNvPr>
        <cdr:cNvSpPr txBox="1"/>
      </cdr:nvSpPr>
      <cdr:spPr>
        <a:xfrm xmlns:a="http://schemas.openxmlformats.org/drawingml/2006/main">
          <a:off x="284480" y="3011547"/>
          <a:ext cx="5888323" cy="261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200" b="1" dirty="0"/>
            <a:t>                    </a:t>
          </a:r>
          <a:r>
            <a:rPr lang="sv-SE" sz="1200" b="1" dirty="0" err="1"/>
            <a:t>Me</a:t>
          </a:r>
          <a:r>
            <a:rPr lang="sv-SE" sz="1200" b="1" dirty="0"/>
            <a:t> 	                         Another adult 		 </a:t>
          </a:r>
          <a:r>
            <a:rPr lang="sv-SE" sz="1200" b="1" dirty="0" err="1"/>
            <a:t>Equal</a:t>
          </a:r>
          <a:r>
            <a:rPr lang="sv-SE" sz="1200" b="1" dirty="0"/>
            <a:t> </a:t>
          </a:r>
          <a:r>
            <a:rPr lang="sv-SE" sz="1200" b="1" dirty="0" err="1"/>
            <a:t>share</a:t>
          </a:r>
          <a:r>
            <a:rPr lang="sv-SE" sz="1200" b="1" dirty="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E07CB-9115-4CF6-A255-3BE2D3706BB3}" type="datetimeFigureOut">
              <a:rPr lang="sv-SE" smtClean="0"/>
              <a:t>2019-11-11</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A1195-4A64-4790-ABC3-283532D9BFF1}" type="slidenum">
              <a:rPr lang="sv-SE" smtClean="0"/>
              <a:t>‹#›</a:t>
            </a:fld>
            <a:endParaRPr lang="sv-SE"/>
          </a:p>
        </p:txBody>
      </p:sp>
    </p:spTree>
    <p:extLst>
      <p:ext uri="{BB962C8B-B14F-4D97-AF65-F5344CB8AC3E}">
        <p14:creationId xmlns:p14="http://schemas.microsoft.com/office/powerpoint/2010/main" val="225143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271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CA" noProof="0" dirty="0"/>
              <a:t>The final result!</a:t>
            </a:r>
          </a:p>
          <a:p>
            <a:r>
              <a:rPr lang="en-CA" noProof="0" dirty="0"/>
              <a:t>It is called FRIZON (“Free zone”</a:t>
            </a:r>
          </a:p>
          <a:p>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A place to hang out where everybody will feel welcome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rPr>
              <a:t>The place is designed with an oval roof with windows in various </a:t>
            </a:r>
            <a:r>
              <a:rPr lang="en-US" b="0" dirty="0" err="1">
                <a:effectLst/>
              </a:rPr>
              <a:t>colours</a:t>
            </a:r>
            <a:r>
              <a:rPr lang="en-US" b="0" dirty="0">
                <a:effectLst/>
              </a:rPr>
              <a:t>. In the free zone, there are basket seats that were inspired by the gondolas on the 'Whirlwind' roundabout.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noProof="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err="1">
                <a:effectLst/>
              </a:rPr>
              <a:t>Årstidernas</a:t>
            </a:r>
            <a:r>
              <a:rPr lang="en-US" b="0" dirty="0">
                <a:effectLst/>
              </a:rPr>
              <a:t> Park is a central park in Umeå, where many young people are moving about and passing through. The aim was to create a place that is secure, light and inviting, it has many ways in and out, it is possible to be more and less visible,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rPr>
              <a:t>There were also wishes for it to be possible to connect the phone and play music from it, which is possible (Bluetooth) – a way of taking ownership over the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ffectLst/>
              </a:rPr>
              <a:t>The pattern around the roof has symbols made by the girls in one of the workshops – a permanent imprint from the girls participation in the physical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It is a place for everyone, but the planning has been made </a:t>
            </a:r>
            <a:r>
              <a:rPr lang="en-US" b="0" dirty="0">
                <a:effectLst/>
              </a:rPr>
              <a:t>against the needs and wishes of the target group. We cannot create environments that are only secure and open to half the population. One simple thing, for example, is to adapt the environment and seating places so they suit girls physically. The height of the back rests is adapted to a person around 1,60 tall, their bodies get to be the norm in this public place.</a:t>
            </a:r>
            <a:endParaRPr lang="en-CA" noProof="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33299-A21A-49CD-98A8-BDDEA02B13B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745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53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388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6753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Omsättning 3 miljoner, 4254 elever</a:t>
            </a:r>
            <a:r>
              <a:rPr lang="sv-SE" baseline="0" dirty="0"/>
              <a:t> i pedagogiska program, 275 grupper. 2, 5 anställda</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09359-5494-4ED7-B2E5-9E047A6750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41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dirty="0" err="1"/>
              <a:t>Today’s</a:t>
            </a:r>
            <a:r>
              <a:rPr lang="sv-SE" dirty="0"/>
              <a:t> presentation</a:t>
            </a:r>
          </a:p>
          <a:p>
            <a:pPr marL="342900" indent="-342900">
              <a:buFontTx/>
              <a:buChar char="-"/>
            </a:pPr>
            <a:r>
              <a:rPr lang="sv-SE" dirty="0"/>
              <a:t>Gender </a:t>
            </a:r>
            <a:r>
              <a:rPr lang="sv-SE" dirty="0" err="1"/>
              <a:t>equality</a:t>
            </a:r>
            <a:r>
              <a:rPr lang="sv-SE" dirty="0"/>
              <a:t> </a:t>
            </a:r>
            <a:r>
              <a:rPr lang="sv-SE" dirty="0" err="1"/>
              <a:t>politics</a:t>
            </a:r>
            <a:r>
              <a:rPr lang="sv-SE" dirty="0"/>
              <a:t> in Sweden and Umeå and </a:t>
            </a:r>
            <a:r>
              <a:rPr lang="sv-SE" dirty="0" err="1"/>
              <a:t>organization</a:t>
            </a:r>
            <a:r>
              <a:rPr lang="sv-SE" dirty="0"/>
              <a:t> </a:t>
            </a:r>
            <a:r>
              <a:rPr lang="sv-SE" dirty="0" err="1"/>
              <a:t>of</a:t>
            </a:r>
            <a:r>
              <a:rPr lang="sv-SE" dirty="0"/>
              <a:t> gender </a:t>
            </a:r>
            <a:r>
              <a:rPr lang="sv-SE" dirty="0" err="1"/>
              <a:t>equality</a:t>
            </a:r>
            <a:r>
              <a:rPr lang="sv-SE" dirty="0"/>
              <a:t> </a:t>
            </a:r>
            <a:r>
              <a:rPr lang="sv-SE" dirty="0" err="1"/>
              <a:t>work</a:t>
            </a:r>
            <a:r>
              <a:rPr lang="sv-SE" dirty="0"/>
              <a:t> in Umeå</a:t>
            </a:r>
          </a:p>
          <a:p>
            <a:pPr marL="342900" indent="-342900">
              <a:buFontTx/>
              <a:buChar char="-"/>
            </a:pPr>
            <a:r>
              <a:rPr lang="sv-SE" dirty="0" err="1"/>
              <a:t>Examples</a:t>
            </a:r>
            <a:r>
              <a:rPr lang="sv-SE" dirty="0"/>
              <a:t> from Umeå </a:t>
            </a:r>
            <a:r>
              <a:rPr lang="sv-SE" dirty="0" err="1"/>
              <a:t>of</a:t>
            </a:r>
            <a:r>
              <a:rPr lang="sv-SE" dirty="0"/>
              <a:t> </a:t>
            </a:r>
            <a:r>
              <a:rPr lang="sv-SE" dirty="0" err="1"/>
              <a:t>how</a:t>
            </a:r>
            <a:r>
              <a:rPr lang="sv-SE" dirty="0"/>
              <a:t> </a:t>
            </a:r>
            <a:r>
              <a:rPr lang="sv-SE" dirty="0" err="1"/>
              <a:t>we</a:t>
            </a:r>
            <a:r>
              <a:rPr lang="sv-SE" dirty="0"/>
              <a:t> </a:t>
            </a:r>
            <a:r>
              <a:rPr lang="sv-SE" dirty="0" err="1"/>
              <a:t>put</a:t>
            </a:r>
            <a:r>
              <a:rPr lang="sv-SE" dirty="0"/>
              <a:t> </a:t>
            </a:r>
            <a:r>
              <a:rPr lang="sv-SE" dirty="0" err="1"/>
              <a:t>this</a:t>
            </a:r>
            <a:r>
              <a:rPr lang="sv-SE" dirty="0"/>
              <a:t> </a:t>
            </a:r>
            <a:r>
              <a:rPr lang="sv-SE" dirty="0" err="1"/>
              <a:t>into</a:t>
            </a:r>
            <a:r>
              <a:rPr lang="sv-SE" dirty="0"/>
              <a:t> </a:t>
            </a:r>
            <a:r>
              <a:rPr lang="sv-SE" dirty="0" err="1"/>
              <a:t>practice</a:t>
            </a:r>
            <a:r>
              <a:rPr lang="sv-SE" dirty="0"/>
              <a:t> and </a:t>
            </a:r>
            <a:r>
              <a:rPr lang="sv-SE" dirty="0" err="1"/>
              <a:t>work</a:t>
            </a:r>
            <a:r>
              <a:rPr lang="sv-SE" dirty="0"/>
              <a:t> </a:t>
            </a:r>
            <a:r>
              <a:rPr lang="sv-SE" dirty="0" err="1"/>
              <a:t>with</a:t>
            </a:r>
            <a:r>
              <a:rPr lang="sv-SE" dirty="0"/>
              <a:t> gender </a:t>
            </a:r>
            <a:r>
              <a:rPr lang="sv-SE" dirty="0" err="1"/>
              <a:t>equality</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92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271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eaLnBrk="1" hangingPunct="1">
              <a:buFont typeface="Arial" panose="020B0604020202020204" pitchFamily="34" charset="0"/>
              <a:buChar char="•"/>
            </a:pPr>
            <a:r>
              <a:rPr lang="sv-SE" altLang="sv-SE" dirty="0">
                <a:latin typeface="+mn-lt"/>
              </a:rPr>
              <a:t>Umeå has for a long </a:t>
            </a:r>
            <a:r>
              <a:rPr lang="sv-SE" altLang="sv-SE" dirty="0" err="1">
                <a:latin typeface="+mn-lt"/>
              </a:rPr>
              <a:t>time</a:t>
            </a:r>
            <a:r>
              <a:rPr lang="sv-SE" altLang="sv-SE" dirty="0">
                <a:latin typeface="+mn-lt"/>
              </a:rPr>
              <a:t> </a:t>
            </a:r>
            <a:r>
              <a:rPr lang="sv-SE" altLang="sv-SE" dirty="0" err="1">
                <a:latin typeface="+mn-lt"/>
              </a:rPr>
              <a:t>had</a:t>
            </a:r>
            <a:r>
              <a:rPr lang="sv-SE" altLang="sv-SE" dirty="0">
                <a:latin typeface="+mn-lt"/>
              </a:rPr>
              <a:t> a </a:t>
            </a:r>
            <a:r>
              <a:rPr lang="sv-SE" altLang="sv-SE" dirty="0" err="1">
                <a:latin typeface="+mn-lt"/>
              </a:rPr>
              <a:t>goal</a:t>
            </a:r>
            <a:r>
              <a:rPr lang="sv-SE" altLang="sv-SE" dirty="0">
                <a:latin typeface="+mn-lt"/>
              </a:rPr>
              <a:t> on gender </a:t>
            </a:r>
            <a:r>
              <a:rPr lang="sv-SE" altLang="sv-SE" dirty="0" err="1">
                <a:latin typeface="+mn-lt"/>
              </a:rPr>
              <a:t>equality</a:t>
            </a:r>
            <a:r>
              <a:rPr lang="sv-SE" altLang="sv-SE" dirty="0">
                <a:latin typeface="+mn-lt"/>
              </a:rPr>
              <a:t>. It is an </a:t>
            </a:r>
            <a:r>
              <a:rPr lang="sv-SE" altLang="sv-SE" dirty="0" err="1">
                <a:latin typeface="+mn-lt"/>
              </a:rPr>
              <a:t>overarching</a:t>
            </a:r>
            <a:r>
              <a:rPr lang="sv-SE" altLang="sv-SE" dirty="0">
                <a:latin typeface="+mn-lt"/>
              </a:rPr>
              <a:t> </a:t>
            </a:r>
            <a:r>
              <a:rPr lang="sv-SE" altLang="sv-SE" dirty="0" err="1">
                <a:latin typeface="+mn-lt"/>
              </a:rPr>
              <a:t>goal</a:t>
            </a:r>
            <a:r>
              <a:rPr lang="sv-SE" altLang="sv-SE" dirty="0">
                <a:latin typeface="+mn-lt"/>
              </a:rPr>
              <a:t>, </a:t>
            </a:r>
            <a:r>
              <a:rPr lang="sv-SE" altLang="sv-SE" dirty="0" err="1">
                <a:latin typeface="+mn-lt"/>
              </a:rPr>
              <a:t>which</a:t>
            </a:r>
            <a:r>
              <a:rPr lang="sv-SE" altLang="sv-SE" dirty="0">
                <a:latin typeface="+mn-lt"/>
              </a:rPr>
              <a:t> </a:t>
            </a:r>
            <a:r>
              <a:rPr lang="sv-SE" altLang="sv-SE" dirty="0" err="1">
                <a:latin typeface="+mn-lt"/>
              </a:rPr>
              <a:t>means</a:t>
            </a:r>
            <a:r>
              <a:rPr lang="sv-SE" altLang="sv-SE" dirty="0">
                <a:latin typeface="+mn-lt"/>
              </a:rPr>
              <a:t> </a:t>
            </a:r>
            <a:r>
              <a:rPr lang="sv-SE" altLang="sv-SE" dirty="0" err="1">
                <a:latin typeface="+mn-lt"/>
              </a:rPr>
              <a:t>that</a:t>
            </a:r>
            <a:r>
              <a:rPr lang="sv-SE" altLang="sv-SE" dirty="0">
                <a:latin typeface="+mn-lt"/>
              </a:rPr>
              <a:t> all </a:t>
            </a:r>
            <a:r>
              <a:rPr lang="sv-SE" altLang="sv-SE" dirty="0" err="1">
                <a:latin typeface="+mn-lt"/>
              </a:rPr>
              <a:t>of</a:t>
            </a:r>
            <a:r>
              <a:rPr lang="sv-SE" altLang="sv-SE" dirty="0">
                <a:latin typeface="+mn-lt"/>
              </a:rPr>
              <a:t> the different </a:t>
            </a:r>
            <a:r>
              <a:rPr lang="sv-SE" altLang="sv-SE" dirty="0" err="1">
                <a:latin typeface="+mn-lt"/>
              </a:rPr>
              <a:t>branches</a:t>
            </a:r>
            <a:r>
              <a:rPr lang="sv-SE" altLang="sv-SE" dirty="0">
                <a:latin typeface="+mn-lt"/>
              </a:rPr>
              <a:t> </a:t>
            </a:r>
            <a:r>
              <a:rPr lang="sv-SE" altLang="sv-SE" dirty="0" err="1">
                <a:latin typeface="+mn-lt"/>
              </a:rPr>
              <a:t>of</a:t>
            </a:r>
            <a:r>
              <a:rPr lang="sv-SE" altLang="sv-SE" dirty="0">
                <a:latin typeface="+mn-lt"/>
              </a:rPr>
              <a:t> the </a:t>
            </a:r>
            <a:r>
              <a:rPr lang="sv-SE" altLang="sv-SE" dirty="0" err="1">
                <a:latin typeface="+mn-lt"/>
              </a:rPr>
              <a:t>municipality</a:t>
            </a:r>
            <a:r>
              <a:rPr lang="sv-SE" altLang="sv-SE" dirty="0">
                <a:latin typeface="+mn-lt"/>
              </a:rPr>
              <a:t> </a:t>
            </a:r>
            <a:r>
              <a:rPr lang="sv-SE" altLang="sv-SE" dirty="0" err="1">
                <a:latin typeface="+mn-lt"/>
              </a:rPr>
              <a:t>have</a:t>
            </a:r>
            <a:r>
              <a:rPr lang="sv-SE" altLang="sv-SE" dirty="0">
                <a:latin typeface="+mn-lt"/>
              </a:rPr>
              <a:t> to </a:t>
            </a:r>
            <a:r>
              <a:rPr lang="sv-SE" altLang="sv-SE" dirty="0" err="1">
                <a:latin typeface="+mn-lt"/>
              </a:rPr>
              <a:t>work</a:t>
            </a:r>
            <a:r>
              <a:rPr lang="sv-SE" altLang="sv-SE" dirty="0">
                <a:latin typeface="+mn-lt"/>
              </a:rPr>
              <a:t> </a:t>
            </a:r>
            <a:r>
              <a:rPr lang="sv-SE" altLang="sv-SE" dirty="0" err="1">
                <a:latin typeface="+mn-lt"/>
              </a:rPr>
              <a:t>towards</a:t>
            </a:r>
            <a:r>
              <a:rPr lang="sv-SE" altLang="sv-SE" dirty="0">
                <a:latin typeface="+mn-lt"/>
              </a:rPr>
              <a:t> </a:t>
            </a:r>
            <a:r>
              <a:rPr lang="sv-SE" altLang="sv-SE" dirty="0" err="1">
                <a:latin typeface="+mn-lt"/>
              </a:rPr>
              <a:t>this</a:t>
            </a:r>
            <a:r>
              <a:rPr lang="sv-SE" altLang="sv-SE" dirty="0">
                <a:latin typeface="+mn-lt"/>
              </a:rPr>
              <a:t> </a:t>
            </a:r>
            <a:r>
              <a:rPr lang="sv-SE" altLang="sv-SE" dirty="0" err="1">
                <a:latin typeface="+mn-lt"/>
              </a:rPr>
              <a:t>goal</a:t>
            </a:r>
            <a:r>
              <a:rPr lang="sv-SE" altLang="sv-SE" dirty="0">
                <a:latin typeface="+mn-lt"/>
              </a:rPr>
              <a:t> </a:t>
            </a:r>
            <a:r>
              <a:rPr lang="sv-SE" altLang="sv-SE" dirty="0" err="1">
                <a:latin typeface="+mn-lt"/>
              </a:rPr>
              <a:t>within</a:t>
            </a:r>
            <a:r>
              <a:rPr lang="sv-SE" altLang="sv-SE" dirty="0">
                <a:latin typeface="+mn-lt"/>
              </a:rPr>
              <a:t> the </a:t>
            </a:r>
            <a:r>
              <a:rPr lang="sv-SE" altLang="sv-SE" dirty="0" err="1">
                <a:latin typeface="+mn-lt"/>
              </a:rPr>
              <a:t>framework</a:t>
            </a:r>
            <a:r>
              <a:rPr lang="sv-SE" altLang="sv-SE" dirty="0">
                <a:latin typeface="+mn-lt"/>
              </a:rPr>
              <a:t> </a:t>
            </a:r>
            <a:r>
              <a:rPr lang="sv-SE" altLang="sv-SE" dirty="0" err="1">
                <a:latin typeface="+mn-lt"/>
              </a:rPr>
              <a:t>of</a:t>
            </a:r>
            <a:r>
              <a:rPr lang="sv-SE" altLang="sv-SE" dirty="0">
                <a:latin typeface="+mn-lt"/>
              </a:rPr>
              <a:t> </a:t>
            </a:r>
            <a:r>
              <a:rPr lang="sv-SE" altLang="sv-SE" dirty="0" err="1">
                <a:latin typeface="+mn-lt"/>
              </a:rPr>
              <a:t>their</a:t>
            </a:r>
            <a:r>
              <a:rPr lang="sv-SE" altLang="sv-SE" dirty="0">
                <a:latin typeface="+mn-lt"/>
              </a:rPr>
              <a:t> </a:t>
            </a:r>
            <a:r>
              <a:rPr lang="sv-SE" altLang="sv-SE" dirty="0" err="1">
                <a:latin typeface="+mn-lt"/>
              </a:rPr>
              <a:t>specific</a:t>
            </a:r>
            <a:r>
              <a:rPr lang="sv-SE" altLang="sv-SE" dirty="0">
                <a:latin typeface="+mn-lt"/>
              </a:rPr>
              <a:t> area </a:t>
            </a:r>
            <a:r>
              <a:rPr lang="sv-SE" altLang="sv-SE" dirty="0" err="1">
                <a:latin typeface="+mn-lt"/>
              </a:rPr>
              <a:t>of</a:t>
            </a:r>
            <a:r>
              <a:rPr lang="sv-SE" altLang="sv-SE" dirty="0">
                <a:latin typeface="+mn-lt"/>
              </a:rPr>
              <a:t> </a:t>
            </a:r>
            <a:r>
              <a:rPr lang="sv-SE" altLang="sv-SE" dirty="0" err="1">
                <a:latin typeface="+mn-lt"/>
              </a:rPr>
              <a:t>work</a:t>
            </a:r>
            <a:r>
              <a:rPr lang="sv-SE" altLang="sv-SE" dirty="0">
                <a:latin typeface="+mn-lt"/>
              </a:rPr>
              <a:t>., </a:t>
            </a:r>
            <a:r>
              <a:rPr lang="sv-SE" altLang="sv-SE" dirty="0" err="1">
                <a:latin typeface="+mn-lt"/>
              </a:rPr>
              <a:t>having</a:t>
            </a:r>
            <a:r>
              <a:rPr lang="sv-SE" altLang="sv-SE" dirty="0">
                <a:latin typeface="+mn-lt"/>
              </a:rPr>
              <a:t> </a:t>
            </a:r>
            <a:r>
              <a:rPr lang="sv-SE" altLang="sv-SE" dirty="0" err="1">
                <a:latin typeface="+mn-lt"/>
              </a:rPr>
              <a:t>activities</a:t>
            </a:r>
            <a:r>
              <a:rPr lang="sv-SE" altLang="sv-SE" dirty="0">
                <a:latin typeface="+mn-lt"/>
              </a:rPr>
              <a:t> </a:t>
            </a:r>
            <a:r>
              <a:rPr lang="sv-SE" altLang="sv-SE" dirty="0" err="1">
                <a:latin typeface="+mn-lt"/>
              </a:rPr>
              <a:t>aiming</a:t>
            </a:r>
            <a:r>
              <a:rPr lang="sv-SE" altLang="sv-SE" dirty="0">
                <a:latin typeface="+mn-lt"/>
              </a:rPr>
              <a:t> at  </a:t>
            </a:r>
            <a:r>
              <a:rPr lang="sv-SE" altLang="sv-SE" dirty="0" err="1">
                <a:latin typeface="+mn-lt"/>
              </a:rPr>
              <a:t>fulfulling</a:t>
            </a:r>
            <a:r>
              <a:rPr lang="sv-SE" altLang="sv-SE" dirty="0">
                <a:latin typeface="+mn-lt"/>
              </a:rPr>
              <a:t> the </a:t>
            </a:r>
            <a:r>
              <a:rPr lang="sv-SE" altLang="sv-SE" dirty="0" err="1">
                <a:latin typeface="+mn-lt"/>
              </a:rPr>
              <a:t>goal</a:t>
            </a:r>
            <a:r>
              <a:rPr lang="sv-SE" altLang="sv-SE" dirty="0">
                <a:latin typeface="+mn-lt"/>
              </a:rPr>
              <a:t>. </a:t>
            </a:r>
          </a:p>
          <a:p>
            <a:pPr marL="171450" indent="-171450" eaLnBrk="1" hangingPunct="1">
              <a:buFont typeface="Arial" panose="020B0604020202020204" pitchFamily="34" charset="0"/>
              <a:buChar char="•"/>
            </a:pPr>
            <a:endParaRPr lang="sv-SE" altLang="sv-SE" dirty="0">
              <a:latin typeface="+mn-lt"/>
            </a:endParaRPr>
          </a:p>
          <a:p>
            <a:pPr marL="171450" indent="-171450" eaLnBrk="1" hangingPunct="1">
              <a:buFont typeface="Arial" panose="020B0604020202020204" pitchFamily="34" charset="0"/>
              <a:buChar char="•"/>
            </a:pPr>
            <a:r>
              <a:rPr lang="sv-SE" altLang="sv-SE" dirty="0" err="1">
                <a:latin typeface="+mn-lt"/>
              </a:rPr>
              <a:t>This</a:t>
            </a:r>
            <a:r>
              <a:rPr lang="sv-SE" altLang="sv-SE" dirty="0">
                <a:latin typeface="+mn-lt"/>
              </a:rPr>
              <a:t> </a:t>
            </a:r>
            <a:r>
              <a:rPr lang="sv-SE" altLang="sv-SE" dirty="0" err="1">
                <a:latin typeface="+mn-lt"/>
              </a:rPr>
              <a:t>means</a:t>
            </a:r>
            <a:r>
              <a:rPr lang="sv-SE" altLang="sv-SE" dirty="0">
                <a:latin typeface="+mn-lt"/>
              </a:rPr>
              <a:t> the </a:t>
            </a:r>
            <a:r>
              <a:rPr lang="sv-SE" altLang="sv-SE" dirty="0" err="1">
                <a:latin typeface="+mn-lt"/>
              </a:rPr>
              <a:t>streets</a:t>
            </a:r>
            <a:r>
              <a:rPr lang="sv-SE" altLang="sv-SE" dirty="0">
                <a:latin typeface="+mn-lt"/>
              </a:rPr>
              <a:t> and park </a:t>
            </a:r>
            <a:r>
              <a:rPr lang="sv-SE" altLang="sv-SE" dirty="0" err="1">
                <a:latin typeface="+mn-lt"/>
              </a:rPr>
              <a:t>department</a:t>
            </a:r>
            <a:r>
              <a:rPr lang="sv-SE" altLang="sv-SE" dirty="0">
                <a:latin typeface="+mn-lt"/>
              </a:rPr>
              <a:t>, </a:t>
            </a:r>
            <a:r>
              <a:rPr lang="sv-SE" altLang="sv-SE" dirty="0" err="1">
                <a:latin typeface="+mn-lt"/>
              </a:rPr>
              <a:t>detailed</a:t>
            </a:r>
            <a:r>
              <a:rPr lang="sv-SE" altLang="sv-SE" dirty="0">
                <a:latin typeface="+mn-lt"/>
              </a:rPr>
              <a:t> planning, </a:t>
            </a:r>
            <a:r>
              <a:rPr lang="sv-SE" altLang="sv-SE" dirty="0" err="1">
                <a:latin typeface="+mn-lt"/>
              </a:rPr>
              <a:t>building</a:t>
            </a:r>
            <a:r>
              <a:rPr lang="sv-SE" altLang="sv-SE" dirty="0">
                <a:latin typeface="+mn-lt"/>
              </a:rPr>
              <a:t> </a:t>
            </a:r>
            <a:r>
              <a:rPr lang="sv-SE" altLang="sv-SE" dirty="0" err="1">
                <a:latin typeface="+mn-lt"/>
              </a:rPr>
              <a:t>permits</a:t>
            </a:r>
            <a:r>
              <a:rPr lang="sv-SE" altLang="sv-SE" dirty="0">
                <a:latin typeface="+mn-lt"/>
              </a:rPr>
              <a:t> and so on, all </a:t>
            </a:r>
            <a:r>
              <a:rPr lang="sv-SE" altLang="sv-SE" dirty="0" err="1">
                <a:latin typeface="+mn-lt"/>
              </a:rPr>
              <a:t>need</a:t>
            </a:r>
            <a:r>
              <a:rPr lang="sv-SE" altLang="sv-SE" dirty="0">
                <a:latin typeface="+mn-lt"/>
              </a:rPr>
              <a:t> to </a:t>
            </a:r>
            <a:r>
              <a:rPr lang="sv-SE" altLang="sv-SE" dirty="0" err="1">
                <a:latin typeface="+mn-lt"/>
              </a:rPr>
              <a:t>integrate</a:t>
            </a:r>
            <a:r>
              <a:rPr lang="sv-SE" altLang="sv-SE" dirty="0">
                <a:latin typeface="+mn-lt"/>
              </a:rPr>
              <a:t> the gender </a:t>
            </a:r>
            <a:r>
              <a:rPr lang="sv-SE" altLang="sv-SE" dirty="0" err="1">
                <a:latin typeface="+mn-lt"/>
              </a:rPr>
              <a:t>equality</a:t>
            </a:r>
            <a:r>
              <a:rPr lang="sv-SE" altLang="sv-SE" dirty="0">
                <a:latin typeface="+mn-lt"/>
              </a:rPr>
              <a:t> </a:t>
            </a:r>
            <a:r>
              <a:rPr lang="sv-SE" altLang="sv-SE" dirty="0" err="1">
                <a:latin typeface="+mn-lt"/>
              </a:rPr>
              <a:t>goal</a:t>
            </a:r>
            <a:r>
              <a:rPr lang="sv-SE" altLang="sv-SE" dirty="0">
                <a:latin typeface="+mn-lt"/>
              </a:rPr>
              <a:t> </a:t>
            </a:r>
            <a:r>
              <a:rPr lang="sv-SE" altLang="sv-SE" dirty="0" err="1">
                <a:latin typeface="+mn-lt"/>
              </a:rPr>
              <a:t>into</a:t>
            </a:r>
            <a:r>
              <a:rPr lang="sv-SE" altLang="sv-SE" dirty="0">
                <a:latin typeface="+mn-lt"/>
              </a:rPr>
              <a:t> the </a:t>
            </a:r>
            <a:r>
              <a:rPr lang="sv-SE" altLang="sv-SE" dirty="0" err="1">
                <a:latin typeface="+mn-lt"/>
              </a:rPr>
              <a:t>work</a:t>
            </a:r>
            <a:r>
              <a:rPr lang="sv-SE" altLang="sv-SE" dirty="0">
                <a:latin typeface="+mn-lt"/>
              </a:rPr>
              <a:t> </a:t>
            </a:r>
            <a:r>
              <a:rPr lang="sv-SE" altLang="sv-SE" dirty="0" err="1">
                <a:latin typeface="+mn-lt"/>
              </a:rPr>
              <a:t>of</a:t>
            </a:r>
            <a:r>
              <a:rPr lang="sv-SE" altLang="sv-SE" dirty="0">
                <a:latin typeface="+mn-lt"/>
              </a:rPr>
              <a:t> </a:t>
            </a:r>
            <a:r>
              <a:rPr lang="sv-SE" altLang="sv-SE" dirty="0" err="1">
                <a:latin typeface="+mn-lt"/>
              </a:rPr>
              <a:t>their</a:t>
            </a:r>
            <a:r>
              <a:rPr lang="sv-SE" altLang="sv-SE" dirty="0">
                <a:latin typeface="+mn-lt"/>
              </a:rPr>
              <a:t> </a:t>
            </a:r>
            <a:r>
              <a:rPr lang="sv-SE" altLang="sv-SE" dirty="0" err="1">
                <a:latin typeface="+mn-lt"/>
              </a:rPr>
              <a:t>department</a:t>
            </a:r>
            <a:r>
              <a:rPr lang="sv-SE" altLang="sv-SE" dirty="0">
                <a:latin typeface="+mn-lt"/>
              </a:rPr>
              <a:t>. </a:t>
            </a:r>
          </a:p>
          <a:p>
            <a:pPr marL="171450" indent="-171450" eaLnBrk="1" hangingPunct="1">
              <a:buFont typeface="Arial" panose="020B0604020202020204" pitchFamily="34" charset="0"/>
              <a:buChar char="•"/>
            </a:pPr>
            <a:endParaRPr lang="sv-SE" altLang="sv-SE" dirty="0">
              <a:latin typeface="+mn-lt"/>
            </a:endParaRPr>
          </a:p>
          <a:p>
            <a:pPr marL="171450" indent="-171450" eaLnBrk="1" hangingPunct="1">
              <a:buFont typeface="Arial" panose="020B0604020202020204" pitchFamily="34" charset="0"/>
              <a:buChar char="•"/>
            </a:pPr>
            <a:r>
              <a:rPr lang="sv-SE" altLang="sv-SE" dirty="0" err="1">
                <a:latin typeface="+mn-lt"/>
              </a:rPr>
              <a:t>There</a:t>
            </a:r>
            <a:r>
              <a:rPr lang="sv-SE" altLang="sv-SE" dirty="0">
                <a:latin typeface="+mn-lt"/>
              </a:rPr>
              <a:t> is </a:t>
            </a:r>
            <a:r>
              <a:rPr lang="sv-SE" altLang="sv-SE" dirty="0" err="1">
                <a:latin typeface="+mn-lt"/>
              </a:rPr>
              <a:t>also</a:t>
            </a:r>
            <a:r>
              <a:rPr lang="sv-SE" altLang="sv-SE" dirty="0">
                <a:latin typeface="+mn-lt"/>
              </a:rPr>
              <a:t> a </a:t>
            </a:r>
            <a:r>
              <a:rPr lang="sv-SE" altLang="sv-SE" dirty="0" err="1">
                <a:latin typeface="+mn-lt"/>
              </a:rPr>
              <a:t>specific</a:t>
            </a:r>
            <a:r>
              <a:rPr lang="sv-SE" altLang="sv-SE" dirty="0">
                <a:latin typeface="+mn-lt"/>
              </a:rPr>
              <a:t> </a:t>
            </a:r>
            <a:r>
              <a:rPr lang="sv-SE" altLang="sv-SE" dirty="0" err="1">
                <a:latin typeface="+mn-lt"/>
              </a:rPr>
              <a:t>political</a:t>
            </a:r>
            <a:r>
              <a:rPr lang="sv-SE" altLang="sv-SE" dirty="0">
                <a:latin typeface="+mn-lt"/>
              </a:rPr>
              <a:t> gender </a:t>
            </a:r>
            <a:r>
              <a:rPr lang="sv-SE" altLang="sv-SE" dirty="0" err="1">
                <a:latin typeface="+mn-lt"/>
              </a:rPr>
              <a:t>equality</a:t>
            </a:r>
            <a:r>
              <a:rPr lang="sv-SE" altLang="sv-SE" dirty="0">
                <a:latin typeface="+mn-lt"/>
              </a:rPr>
              <a:t> </a:t>
            </a:r>
            <a:r>
              <a:rPr lang="sv-SE" altLang="sv-SE" dirty="0" err="1">
                <a:latin typeface="+mn-lt"/>
              </a:rPr>
              <a:t>commitee</a:t>
            </a:r>
            <a:r>
              <a:rPr lang="sv-SE" altLang="sv-SE" dirty="0">
                <a:latin typeface="+mn-lt"/>
              </a:rPr>
              <a:t> </a:t>
            </a:r>
            <a:r>
              <a:rPr lang="sv-SE" altLang="sv-SE" dirty="0" err="1">
                <a:latin typeface="+mn-lt"/>
              </a:rPr>
              <a:t>connected</a:t>
            </a:r>
            <a:r>
              <a:rPr lang="sv-SE" altLang="sv-SE" dirty="0">
                <a:latin typeface="+mn-lt"/>
              </a:rPr>
              <a:t> to the city council, </a:t>
            </a:r>
            <a:r>
              <a:rPr lang="sv-SE" altLang="sv-SE" dirty="0" err="1">
                <a:latin typeface="+mn-lt"/>
              </a:rPr>
              <a:t>making</a:t>
            </a:r>
            <a:r>
              <a:rPr lang="sv-SE" altLang="sv-SE" dirty="0">
                <a:latin typeface="+mn-lt"/>
              </a:rPr>
              <a:t> sure for </a:t>
            </a:r>
            <a:r>
              <a:rPr lang="sv-SE" altLang="sv-SE" dirty="0" err="1">
                <a:latin typeface="+mn-lt"/>
              </a:rPr>
              <a:t>example</a:t>
            </a:r>
            <a:r>
              <a:rPr lang="sv-SE" altLang="sv-SE" dirty="0">
                <a:latin typeface="+mn-lt"/>
              </a:rPr>
              <a:t> </a:t>
            </a:r>
            <a:r>
              <a:rPr lang="sv-SE" altLang="sv-SE" dirty="0" err="1">
                <a:latin typeface="+mn-lt"/>
              </a:rPr>
              <a:t>that</a:t>
            </a:r>
            <a:r>
              <a:rPr lang="sv-SE" altLang="sv-SE" dirty="0">
                <a:latin typeface="+mn-lt"/>
              </a:rPr>
              <a:t> all </a:t>
            </a:r>
            <a:r>
              <a:rPr lang="sv-SE" altLang="sv-SE" dirty="0" err="1">
                <a:latin typeface="+mn-lt"/>
              </a:rPr>
              <a:t>decisions</a:t>
            </a:r>
            <a:r>
              <a:rPr lang="sv-SE" altLang="sv-SE" dirty="0">
                <a:latin typeface="+mn-lt"/>
              </a:rPr>
              <a:t> </a:t>
            </a:r>
            <a:r>
              <a:rPr lang="sv-SE" altLang="sv-SE" dirty="0" err="1">
                <a:latin typeface="+mn-lt"/>
              </a:rPr>
              <a:t>made</a:t>
            </a:r>
            <a:r>
              <a:rPr lang="sv-SE" altLang="sv-SE" dirty="0">
                <a:latin typeface="+mn-lt"/>
              </a:rPr>
              <a:t> by the city council </a:t>
            </a:r>
            <a:r>
              <a:rPr lang="sv-SE" altLang="sv-SE" dirty="0" err="1">
                <a:latin typeface="+mn-lt"/>
              </a:rPr>
              <a:t>have</a:t>
            </a:r>
            <a:r>
              <a:rPr lang="sv-SE" altLang="sv-SE" dirty="0">
                <a:latin typeface="+mn-lt"/>
              </a:rPr>
              <a:t> a gender </a:t>
            </a:r>
            <a:r>
              <a:rPr lang="sv-SE" altLang="sv-SE" dirty="0" err="1">
                <a:latin typeface="+mn-lt"/>
              </a:rPr>
              <a:t>equality</a:t>
            </a:r>
            <a:r>
              <a:rPr lang="sv-SE" altLang="sv-SE" dirty="0">
                <a:latin typeface="+mn-lt"/>
              </a:rPr>
              <a:t> </a:t>
            </a:r>
            <a:r>
              <a:rPr lang="sv-SE" altLang="sv-SE" dirty="0" err="1">
                <a:latin typeface="+mn-lt"/>
              </a:rPr>
              <a:t>analysis</a:t>
            </a:r>
            <a:r>
              <a:rPr lang="sv-SE" altLang="sv-SE" dirty="0">
                <a:latin typeface="+mn-lt"/>
              </a:rPr>
              <a:t> as a basis </a:t>
            </a:r>
            <a:r>
              <a:rPr lang="sv-SE" altLang="sv-SE" dirty="0" err="1">
                <a:latin typeface="+mn-lt"/>
              </a:rPr>
              <a:t>of</a:t>
            </a:r>
            <a:r>
              <a:rPr lang="sv-SE" altLang="sv-SE" dirty="0">
                <a:latin typeface="+mn-lt"/>
              </a:rPr>
              <a:t> the </a:t>
            </a:r>
            <a:r>
              <a:rPr lang="sv-SE" altLang="sv-SE" dirty="0" err="1">
                <a:latin typeface="+mn-lt"/>
              </a:rPr>
              <a:t>decisions</a:t>
            </a:r>
            <a:r>
              <a:rPr lang="sv-SE" altLang="sv-SE" dirty="0">
                <a:latin typeface="+mn-lt"/>
              </a:rPr>
              <a:t>.</a:t>
            </a:r>
          </a:p>
          <a:p>
            <a:pPr marL="171450" indent="-171450" eaLnBrk="1" hangingPunct="1">
              <a:buFont typeface="Arial" panose="020B0604020202020204" pitchFamily="34" charset="0"/>
              <a:buChar char="•"/>
            </a:pPr>
            <a:endParaRPr lang="sv-SE" altLang="sv-SE" dirty="0">
              <a:latin typeface="+mn-lt"/>
            </a:endParaRPr>
          </a:p>
          <a:p>
            <a:pPr marL="171450" indent="-171450" eaLnBrk="1" hangingPunct="1">
              <a:buFont typeface="Arial" panose="020B0604020202020204" pitchFamily="34" charset="0"/>
              <a:buChar char="•"/>
            </a:pPr>
            <a:r>
              <a:rPr lang="sv-SE" altLang="sv-SE" dirty="0">
                <a:latin typeface="+mn-lt"/>
              </a:rPr>
              <a:t>To </a:t>
            </a:r>
            <a:r>
              <a:rPr lang="sv-SE" altLang="sv-SE" dirty="0" err="1">
                <a:latin typeface="+mn-lt"/>
              </a:rPr>
              <a:t>have</a:t>
            </a:r>
            <a:r>
              <a:rPr lang="sv-SE" altLang="sv-SE" dirty="0">
                <a:latin typeface="+mn-lt"/>
              </a:rPr>
              <a:t> </a:t>
            </a:r>
            <a:r>
              <a:rPr lang="sv-SE" altLang="sv-SE" dirty="0" err="1">
                <a:latin typeface="+mn-lt"/>
              </a:rPr>
              <a:t>this</a:t>
            </a:r>
            <a:r>
              <a:rPr lang="sv-SE" altLang="sv-SE" dirty="0">
                <a:latin typeface="+mn-lt"/>
              </a:rPr>
              <a:t> </a:t>
            </a:r>
            <a:r>
              <a:rPr lang="sv-SE" altLang="sv-SE" dirty="0" err="1">
                <a:latin typeface="+mn-lt"/>
              </a:rPr>
              <a:t>political</a:t>
            </a:r>
            <a:r>
              <a:rPr lang="sv-SE" altLang="sv-SE" dirty="0">
                <a:latin typeface="+mn-lt"/>
              </a:rPr>
              <a:t> </a:t>
            </a:r>
            <a:r>
              <a:rPr lang="sv-SE" altLang="sv-SE" dirty="0" err="1">
                <a:latin typeface="+mn-lt"/>
              </a:rPr>
              <a:t>mandate</a:t>
            </a:r>
            <a:r>
              <a:rPr lang="sv-SE" altLang="sv-SE" dirty="0">
                <a:latin typeface="+mn-lt"/>
              </a:rPr>
              <a:t> is </a:t>
            </a:r>
            <a:r>
              <a:rPr lang="sv-SE" altLang="sv-SE" dirty="0" err="1">
                <a:latin typeface="+mn-lt"/>
              </a:rPr>
              <a:t>very</a:t>
            </a:r>
            <a:r>
              <a:rPr lang="sv-SE" altLang="sv-SE" dirty="0">
                <a:latin typeface="+mn-lt"/>
              </a:rPr>
              <a:t> </a:t>
            </a:r>
            <a:r>
              <a:rPr lang="sv-SE" altLang="sv-SE" dirty="0" err="1">
                <a:latin typeface="+mn-lt"/>
              </a:rPr>
              <a:t>important</a:t>
            </a:r>
            <a:r>
              <a:rPr lang="sv-SE" altLang="sv-SE" dirty="0">
                <a:latin typeface="+mn-lt"/>
              </a:rPr>
              <a:t> for the long </a:t>
            </a:r>
            <a:r>
              <a:rPr lang="sv-SE" altLang="sv-SE" dirty="0" err="1">
                <a:latin typeface="+mn-lt"/>
              </a:rPr>
              <a:t>time</a:t>
            </a:r>
            <a:r>
              <a:rPr lang="sv-SE" altLang="sv-SE" dirty="0">
                <a:latin typeface="+mn-lt"/>
              </a:rPr>
              <a:t> </a:t>
            </a:r>
            <a:r>
              <a:rPr lang="sv-SE" altLang="sv-SE" dirty="0" err="1">
                <a:latin typeface="+mn-lt"/>
              </a:rPr>
              <a:t>work</a:t>
            </a:r>
            <a:r>
              <a:rPr lang="sv-SE" altLang="sv-SE" dirty="0">
                <a:latin typeface="+mn-lt"/>
              </a:rPr>
              <a:t> on gender </a:t>
            </a:r>
            <a:r>
              <a:rPr lang="sv-SE" altLang="sv-SE" dirty="0" err="1">
                <a:latin typeface="+mn-lt"/>
              </a:rPr>
              <a:t>equality</a:t>
            </a:r>
            <a:r>
              <a:rPr lang="sv-SE" altLang="sv-SE" dirty="0">
                <a:latin typeface="+mn-lt"/>
              </a:rPr>
              <a:t>, </a:t>
            </a:r>
            <a:r>
              <a:rPr lang="sv-SE" altLang="sv-SE" dirty="0" err="1">
                <a:latin typeface="+mn-lt"/>
              </a:rPr>
              <a:t>because</a:t>
            </a:r>
            <a:r>
              <a:rPr lang="sv-SE" altLang="sv-SE" dirty="0">
                <a:latin typeface="+mn-lt"/>
              </a:rPr>
              <a:t> it is not a </a:t>
            </a:r>
            <a:r>
              <a:rPr lang="sv-SE" altLang="sv-SE" dirty="0" err="1">
                <a:latin typeface="+mn-lt"/>
              </a:rPr>
              <a:t>quick</a:t>
            </a:r>
            <a:r>
              <a:rPr lang="sv-SE" altLang="sv-SE" dirty="0">
                <a:latin typeface="+mn-lt"/>
              </a:rPr>
              <a:t> fix, it is </a:t>
            </a:r>
            <a:r>
              <a:rPr lang="sv-SE" altLang="sv-SE" dirty="0" err="1">
                <a:latin typeface="+mn-lt"/>
              </a:rPr>
              <a:t>something</a:t>
            </a:r>
            <a:r>
              <a:rPr lang="sv-SE" altLang="sv-SE" dirty="0">
                <a:latin typeface="+mn-lt"/>
              </a:rPr>
              <a:t> </a:t>
            </a:r>
            <a:r>
              <a:rPr lang="sv-SE" altLang="sv-SE" dirty="0" err="1">
                <a:latin typeface="+mn-lt"/>
              </a:rPr>
              <a:t>that</a:t>
            </a:r>
            <a:r>
              <a:rPr lang="sv-SE" altLang="sv-SE" dirty="0">
                <a:latin typeface="+mn-lt"/>
              </a:rPr>
              <a:t> </a:t>
            </a:r>
            <a:r>
              <a:rPr lang="sv-SE" altLang="sv-SE" dirty="0" err="1">
                <a:latin typeface="+mn-lt"/>
              </a:rPr>
              <a:t>we</a:t>
            </a:r>
            <a:r>
              <a:rPr lang="sv-SE" altLang="sv-SE" dirty="0">
                <a:latin typeface="+mn-lt"/>
              </a:rPr>
              <a:t> </a:t>
            </a:r>
            <a:r>
              <a:rPr lang="sv-SE" altLang="sv-SE" dirty="0" err="1">
                <a:latin typeface="+mn-lt"/>
              </a:rPr>
              <a:t>need</a:t>
            </a:r>
            <a:r>
              <a:rPr lang="sv-SE" altLang="sv-SE" dirty="0">
                <a:latin typeface="+mn-lt"/>
              </a:rPr>
              <a:t> to </a:t>
            </a:r>
            <a:r>
              <a:rPr lang="sv-SE" altLang="sv-SE" dirty="0" err="1">
                <a:latin typeface="+mn-lt"/>
              </a:rPr>
              <a:t>work</a:t>
            </a:r>
            <a:r>
              <a:rPr lang="sv-SE" altLang="sv-SE" dirty="0">
                <a:latin typeface="+mn-lt"/>
              </a:rPr>
              <a:t> </a:t>
            </a:r>
            <a:r>
              <a:rPr lang="sv-SE" altLang="sv-SE" dirty="0" err="1">
                <a:latin typeface="+mn-lt"/>
              </a:rPr>
              <a:t>with</a:t>
            </a:r>
            <a:r>
              <a:rPr lang="sv-SE" altLang="sv-SE" dirty="0">
                <a:latin typeface="+mn-lt"/>
              </a:rPr>
              <a:t> </a:t>
            </a:r>
            <a:r>
              <a:rPr lang="sv-SE" altLang="sv-SE" dirty="0" err="1">
                <a:latin typeface="+mn-lt"/>
              </a:rPr>
              <a:t>continousluy</a:t>
            </a:r>
            <a:r>
              <a:rPr lang="sv-SE" altLang="sv-SE" dirty="0">
                <a:latin typeface="+mn-lt"/>
              </a:rPr>
              <a:t>. </a:t>
            </a:r>
          </a:p>
          <a:p>
            <a:pPr marL="171450" indent="-171450" eaLnBrk="1" hangingPunct="1">
              <a:buFont typeface="Arial" panose="020B0604020202020204" pitchFamily="34" charset="0"/>
              <a:buChar char="•"/>
            </a:pPr>
            <a:endParaRPr lang="sv-SE" altLang="sv-SE" dirty="0">
              <a:latin typeface="+mn-lt"/>
            </a:endParaRPr>
          </a:p>
          <a:p>
            <a:pPr marL="171450" indent="-171450" eaLnBrk="1" hangingPunct="1">
              <a:buFont typeface="Arial" panose="020B0604020202020204" pitchFamily="34" charset="0"/>
              <a:buChar char="•"/>
            </a:pPr>
            <a:r>
              <a:rPr lang="sv-SE" altLang="sv-SE" dirty="0" err="1">
                <a:latin typeface="+mn-lt"/>
              </a:rPr>
              <a:t>One</a:t>
            </a:r>
            <a:r>
              <a:rPr lang="sv-SE" altLang="sv-SE" dirty="0">
                <a:latin typeface="+mn-lt"/>
              </a:rPr>
              <a:t> </a:t>
            </a:r>
            <a:r>
              <a:rPr lang="sv-SE" altLang="sv-SE" dirty="0" err="1">
                <a:latin typeface="+mn-lt"/>
              </a:rPr>
              <a:t>thing</a:t>
            </a:r>
            <a:r>
              <a:rPr lang="sv-SE" altLang="sv-SE" dirty="0">
                <a:latin typeface="+mn-lt"/>
              </a:rPr>
              <a:t> I </a:t>
            </a:r>
            <a:r>
              <a:rPr lang="sv-SE" altLang="sv-SE" dirty="0" err="1">
                <a:latin typeface="+mn-lt"/>
              </a:rPr>
              <a:t>also</a:t>
            </a:r>
            <a:r>
              <a:rPr lang="sv-SE" altLang="sv-SE" dirty="0">
                <a:latin typeface="+mn-lt"/>
              </a:rPr>
              <a:t> </a:t>
            </a:r>
            <a:r>
              <a:rPr lang="sv-SE" altLang="sv-SE" dirty="0" err="1">
                <a:latin typeface="+mn-lt"/>
              </a:rPr>
              <a:t>want</a:t>
            </a:r>
            <a:r>
              <a:rPr lang="sv-SE" altLang="sv-SE" dirty="0">
                <a:latin typeface="+mn-lt"/>
              </a:rPr>
              <a:t> to </a:t>
            </a:r>
            <a:r>
              <a:rPr lang="sv-SE" altLang="sv-SE" dirty="0" err="1">
                <a:latin typeface="+mn-lt"/>
              </a:rPr>
              <a:t>highlight</a:t>
            </a:r>
            <a:r>
              <a:rPr lang="sv-SE" altLang="sv-SE" dirty="0">
                <a:latin typeface="+mn-lt"/>
              </a:rPr>
              <a:t> </a:t>
            </a:r>
            <a:r>
              <a:rPr lang="sv-SE" altLang="sv-SE" dirty="0" err="1">
                <a:latin typeface="+mn-lt"/>
              </a:rPr>
              <a:t>about</a:t>
            </a:r>
            <a:r>
              <a:rPr lang="sv-SE" altLang="sv-SE" dirty="0">
                <a:latin typeface="+mn-lt"/>
              </a:rPr>
              <a:t> the </a:t>
            </a:r>
            <a:r>
              <a:rPr lang="sv-SE" altLang="sv-SE" dirty="0" err="1">
                <a:latin typeface="+mn-lt"/>
              </a:rPr>
              <a:t>goal</a:t>
            </a:r>
            <a:r>
              <a:rPr lang="sv-SE" altLang="sv-SE" dirty="0">
                <a:latin typeface="+mn-lt"/>
              </a:rPr>
              <a:t> is </a:t>
            </a:r>
            <a:r>
              <a:rPr lang="sv-SE" altLang="sv-SE" dirty="0" err="1">
                <a:latin typeface="+mn-lt"/>
              </a:rPr>
              <a:t>that</a:t>
            </a:r>
            <a:r>
              <a:rPr lang="sv-SE" altLang="sv-SE" dirty="0">
                <a:latin typeface="+mn-lt"/>
              </a:rPr>
              <a:t> it is </a:t>
            </a:r>
            <a:r>
              <a:rPr lang="sv-SE" altLang="sv-SE" dirty="0" err="1">
                <a:latin typeface="+mn-lt"/>
              </a:rPr>
              <a:t>about</a:t>
            </a:r>
            <a:r>
              <a:rPr lang="sv-SE" altLang="sv-SE" dirty="0">
                <a:latin typeface="+mn-lt"/>
              </a:rPr>
              <a:t> </a:t>
            </a:r>
            <a:r>
              <a:rPr lang="sv-SE" altLang="sv-SE" dirty="0" err="1">
                <a:latin typeface="+mn-lt"/>
              </a:rPr>
              <a:t>power</a:t>
            </a:r>
            <a:r>
              <a:rPr lang="sv-SE" altLang="sv-SE" dirty="0">
                <a:latin typeface="+mn-lt"/>
              </a:rPr>
              <a:t>. </a:t>
            </a:r>
            <a:r>
              <a:rPr lang="sv-SE" altLang="sv-SE" dirty="0" err="1">
                <a:latin typeface="+mn-lt"/>
              </a:rPr>
              <a:t>That</a:t>
            </a:r>
            <a:r>
              <a:rPr lang="sv-SE" altLang="sv-SE" dirty="0">
                <a:latin typeface="+mn-lt"/>
              </a:rPr>
              <a:t> is, the </a:t>
            </a:r>
            <a:r>
              <a:rPr lang="sv-SE" altLang="sv-SE" dirty="0" err="1">
                <a:latin typeface="+mn-lt"/>
              </a:rPr>
              <a:t>goal</a:t>
            </a:r>
            <a:r>
              <a:rPr lang="sv-SE" altLang="sv-SE" dirty="0">
                <a:latin typeface="+mn-lt"/>
              </a:rPr>
              <a:t> is not to </a:t>
            </a:r>
            <a:r>
              <a:rPr lang="sv-SE" altLang="sv-SE" dirty="0" err="1">
                <a:latin typeface="+mn-lt"/>
              </a:rPr>
              <a:t>have</a:t>
            </a:r>
            <a:r>
              <a:rPr lang="sv-SE" altLang="sv-SE" dirty="0">
                <a:latin typeface="+mn-lt"/>
              </a:rPr>
              <a:t> </a:t>
            </a:r>
            <a:r>
              <a:rPr lang="sv-SE" altLang="sv-SE" dirty="0" err="1">
                <a:latin typeface="+mn-lt"/>
              </a:rPr>
              <a:t>equal</a:t>
            </a:r>
            <a:r>
              <a:rPr lang="sv-SE" altLang="sv-SE" dirty="0">
                <a:latin typeface="+mn-lt"/>
              </a:rPr>
              <a:t> </a:t>
            </a:r>
            <a:r>
              <a:rPr lang="sv-SE" altLang="sv-SE" dirty="0" err="1">
                <a:latin typeface="+mn-lt"/>
              </a:rPr>
              <a:t>number</a:t>
            </a:r>
            <a:r>
              <a:rPr lang="sv-SE" altLang="sv-SE" dirty="0">
                <a:latin typeface="+mn-lt"/>
              </a:rPr>
              <a:t> </a:t>
            </a:r>
            <a:r>
              <a:rPr lang="sv-SE" altLang="sv-SE" dirty="0" err="1">
                <a:latin typeface="+mn-lt"/>
              </a:rPr>
              <a:t>of</a:t>
            </a:r>
            <a:r>
              <a:rPr lang="sv-SE" altLang="sv-SE" dirty="0">
                <a:latin typeface="+mn-lt"/>
              </a:rPr>
              <a:t> men and </a:t>
            </a:r>
            <a:r>
              <a:rPr lang="sv-SE" altLang="sv-SE" dirty="0" err="1">
                <a:latin typeface="+mn-lt"/>
              </a:rPr>
              <a:t>women</a:t>
            </a:r>
            <a:r>
              <a:rPr lang="sv-SE" altLang="sv-SE" dirty="0">
                <a:latin typeface="+mn-lt"/>
              </a:rPr>
              <a:t> in all areas. </a:t>
            </a:r>
            <a:r>
              <a:rPr lang="sv-SE" altLang="sv-SE" dirty="0" err="1">
                <a:latin typeface="+mn-lt"/>
              </a:rPr>
              <a:t>Of</a:t>
            </a:r>
            <a:r>
              <a:rPr lang="sv-SE" altLang="sv-SE" dirty="0">
                <a:latin typeface="+mn-lt"/>
              </a:rPr>
              <a:t> </a:t>
            </a:r>
            <a:r>
              <a:rPr lang="sv-SE" altLang="sv-SE" dirty="0" err="1">
                <a:latin typeface="+mn-lt"/>
              </a:rPr>
              <a:t>course</a:t>
            </a:r>
            <a:r>
              <a:rPr lang="sv-SE" altLang="sv-SE" dirty="0">
                <a:latin typeface="+mn-lt"/>
              </a:rPr>
              <a:t> </a:t>
            </a:r>
            <a:r>
              <a:rPr lang="sv-SE" altLang="sv-SE" dirty="0" err="1">
                <a:latin typeface="+mn-lt"/>
              </a:rPr>
              <a:t>power</a:t>
            </a:r>
            <a:r>
              <a:rPr lang="sv-SE" altLang="sv-SE" dirty="0">
                <a:latin typeface="+mn-lt"/>
              </a:rPr>
              <a:t> </a:t>
            </a:r>
            <a:r>
              <a:rPr lang="sv-SE" altLang="sv-SE" dirty="0" err="1">
                <a:latin typeface="+mn-lt"/>
              </a:rPr>
              <a:t>can</a:t>
            </a:r>
            <a:r>
              <a:rPr lang="sv-SE" altLang="sv-SE" dirty="0">
                <a:latin typeface="+mn-lt"/>
              </a:rPr>
              <a:t> </a:t>
            </a:r>
            <a:r>
              <a:rPr lang="sv-SE" altLang="sv-SE" dirty="0" err="1">
                <a:latin typeface="+mn-lt"/>
              </a:rPr>
              <a:t>mean</a:t>
            </a:r>
            <a:r>
              <a:rPr lang="sv-SE" altLang="sv-SE" dirty="0">
                <a:latin typeface="+mn-lt"/>
              </a:rPr>
              <a:t> representation, </a:t>
            </a:r>
            <a:r>
              <a:rPr lang="sv-SE" altLang="sv-SE" dirty="0" err="1">
                <a:latin typeface="+mn-lt"/>
              </a:rPr>
              <a:t>but</a:t>
            </a:r>
            <a:r>
              <a:rPr lang="sv-SE" altLang="sv-SE" dirty="0">
                <a:latin typeface="+mn-lt"/>
              </a:rPr>
              <a:t> not </a:t>
            </a:r>
            <a:r>
              <a:rPr lang="sv-SE" altLang="sv-SE" dirty="0" err="1">
                <a:latin typeface="+mn-lt"/>
              </a:rPr>
              <a:t>only</a:t>
            </a:r>
            <a:r>
              <a:rPr lang="sv-SE" altLang="sv-SE" dirty="0">
                <a:latin typeface="+mn-lt"/>
              </a:rPr>
              <a:t> representation.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54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Going </a:t>
            </a:r>
            <a:r>
              <a:rPr lang="sv-SE" dirty="0" err="1"/>
              <a:t>into</a:t>
            </a:r>
            <a:r>
              <a:rPr lang="sv-SE" dirty="0"/>
              <a:t> </a:t>
            </a:r>
            <a:r>
              <a:rPr lang="sv-SE" dirty="0" err="1"/>
              <a:t>how</a:t>
            </a:r>
            <a:r>
              <a:rPr lang="sv-SE" dirty="0"/>
              <a:t> </a:t>
            </a:r>
            <a:r>
              <a:rPr lang="sv-SE" dirty="0" err="1"/>
              <a:t>we</a:t>
            </a:r>
            <a:r>
              <a:rPr lang="sv-SE" dirty="0"/>
              <a:t> </a:t>
            </a:r>
            <a:r>
              <a:rPr lang="sv-SE" dirty="0" err="1"/>
              <a:t>work</a:t>
            </a:r>
            <a:r>
              <a:rPr lang="sv-SE" dirty="0"/>
              <a:t> </a:t>
            </a:r>
            <a:r>
              <a:rPr lang="sv-SE" dirty="0" err="1"/>
              <a:t>with</a:t>
            </a:r>
            <a:r>
              <a:rPr lang="sv-SE" dirty="0"/>
              <a:t> gender </a:t>
            </a:r>
            <a:r>
              <a:rPr lang="sv-SE" dirty="0" err="1"/>
              <a:t>equality</a:t>
            </a:r>
            <a:r>
              <a:rPr lang="sv-SE" dirty="0"/>
              <a:t> in </a:t>
            </a:r>
            <a:r>
              <a:rPr lang="sv-SE" dirty="0" err="1"/>
              <a:t>practice</a:t>
            </a:r>
            <a:r>
              <a:rPr lang="sv-SE" dirty="0"/>
              <a:t>, i </a:t>
            </a:r>
            <a:r>
              <a:rPr lang="sv-SE" dirty="0" err="1"/>
              <a:t>will</a:t>
            </a:r>
            <a:r>
              <a:rPr lang="sv-SE" dirty="0"/>
              <a:t> focus on </a:t>
            </a:r>
            <a:r>
              <a:rPr lang="sv-SE" dirty="0" err="1"/>
              <a:t>how</a:t>
            </a:r>
            <a:r>
              <a:rPr lang="sv-SE" dirty="0"/>
              <a:t> </a:t>
            </a:r>
            <a:r>
              <a:rPr lang="sv-SE" dirty="0" err="1"/>
              <a:t>we</a:t>
            </a:r>
            <a:r>
              <a:rPr lang="sv-SE" dirty="0"/>
              <a:t> </a:t>
            </a:r>
            <a:r>
              <a:rPr lang="sv-SE" dirty="0" err="1"/>
              <a:t>integrate</a:t>
            </a:r>
            <a:r>
              <a:rPr lang="sv-SE" dirty="0"/>
              <a:t> </a:t>
            </a:r>
            <a:r>
              <a:rPr lang="sv-SE" dirty="0" err="1"/>
              <a:t>this</a:t>
            </a:r>
            <a:r>
              <a:rPr lang="sv-SE" dirty="0"/>
              <a:t> in planning.</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err="1"/>
              <a:t>These</a:t>
            </a:r>
            <a:r>
              <a:rPr lang="sv-SE" dirty="0"/>
              <a:t> </a:t>
            </a:r>
            <a:r>
              <a:rPr lang="sv-SE" dirty="0" err="1"/>
              <a:t>are</a:t>
            </a:r>
            <a:r>
              <a:rPr lang="sv-SE" dirty="0"/>
              <a:t> the </a:t>
            </a:r>
            <a:r>
              <a:rPr lang="sv-SE" dirty="0" err="1"/>
              <a:t>strategies</a:t>
            </a:r>
            <a:r>
              <a:rPr lang="sv-SE" dirty="0"/>
              <a:t> for </a:t>
            </a:r>
            <a:r>
              <a:rPr lang="sv-SE" dirty="0" err="1"/>
              <a:t>growth</a:t>
            </a:r>
            <a:r>
              <a:rPr lang="sv-SE" dirty="0"/>
              <a:t> in the </a:t>
            </a:r>
            <a:r>
              <a:rPr lang="sv-SE" dirty="0" err="1"/>
              <a:t>comprehensive</a:t>
            </a:r>
            <a:r>
              <a:rPr lang="sv-SE" dirty="0"/>
              <a:t> plan </a:t>
            </a:r>
            <a:r>
              <a:rPr lang="sv-SE" dirty="0" err="1"/>
              <a:t>of</a:t>
            </a:r>
            <a:r>
              <a:rPr lang="sv-SE" dirty="0"/>
              <a:t> Umeå. Umeå is a city </a:t>
            </a:r>
            <a:r>
              <a:rPr lang="sv-SE" dirty="0" err="1"/>
              <a:t>of</a:t>
            </a:r>
            <a:r>
              <a:rPr lang="sv-SE" dirty="0"/>
              <a:t> 127 000 </a:t>
            </a:r>
            <a:r>
              <a:rPr lang="sv-SE" dirty="0" err="1"/>
              <a:t>inhabitants</a:t>
            </a:r>
            <a:r>
              <a:rPr lang="sv-SE" dirty="0"/>
              <a:t>, and </a:t>
            </a:r>
            <a:r>
              <a:rPr lang="sv-SE" dirty="0" err="1"/>
              <a:t>grows</a:t>
            </a:r>
            <a:r>
              <a:rPr lang="sv-SE" dirty="0"/>
              <a:t> </a:t>
            </a:r>
            <a:r>
              <a:rPr lang="sv-SE" dirty="0" err="1"/>
              <a:t>with</a:t>
            </a:r>
            <a:r>
              <a:rPr lang="sv-SE" dirty="0"/>
              <a:t> </a:t>
            </a:r>
            <a:r>
              <a:rPr lang="sv-SE" dirty="0" err="1"/>
              <a:t>about</a:t>
            </a:r>
            <a:r>
              <a:rPr lang="sv-SE" dirty="0"/>
              <a:t> 1500 </a:t>
            </a:r>
            <a:r>
              <a:rPr lang="sv-SE" dirty="0" err="1"/>
              <a:t>people</a:t>
            </a:r>
            <a:r>
              <a:rPr lang="sv-SE" dirty="0"/>
              <a:t> per </a:t>
            </a:r>
            <a:r>
              <a:rPr lang="sv-SE" dirty="0" err="1"/>
              <a:t>year</a:t>
            </a:r>
            <a:r>
              <a:rPr lang="sv-SE" dirty="0"/>
              <a:t>. Umeå is a </a:t>
            </a:r>
            <a:r>
              <a:rPr lang="sv-SE" dirty="0" err="1"/>
              <a:t>university</a:t>
            </a:r>
            <a:r>
              <a:rPr lang="sv-SE" dirty="0"/>
              <a:t> </a:t>
            </a:r>
            <a:r>
              <a:rPr lang="sv-SE" dirty="0" err="1"/>
              <a:t>town</a:t>
            </a:r>
            <a:r>
              <a:rPr lang="sv-SE" dirty="0"/>
              <a:t>, and </a:t>
            </a:r>
            <a:r>
              <a:rPr lang="sv-SE" dirty="0" err="1"/>
              <a:t>with</a:t>
            </a:r>
            <a:r>
              <a:rPr lang="sv-SE" dirty="0"/>
              <a:t> an </a:t>
            </a:r>
            <a:r>
              <a:rPr lang="sv-SE" dirty="0" err="1"/>
              <a:t>average</a:t>
            </a:r>
            <a:r>
              <a:rPr lang="sv-SE" dirty="0"/>
              <a:t> age </a:t>
            </a:r>
            <a:r>
              <a:rPr lang="sv-SE" dirty="0" err="1"/>
              <a:t>of</a:t>
            </a:r>
            <a:r>
              <a:rPr lang="sv-SE" dirty="0"/>
              <a:t> 38 </a:t>
            </a:r>
            <a:r>
              <a:rPr lang="sv-SE" dirty="0" err="1"/>
              <a:t>years</a:t>
            </a:r>
            <a:r>
              <a:rPr lang="sv-SE" dirty="0"/>
              <a:t>.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HÄR KOMMER ANIMERINGEN (TRYCK FRAM RINGEN): In the </a:t>
            </a:r>
            <a:r>
              <a:rPr lang="sv-SE" dirty="0" err="1"/>
              <a:t>strategies</a:t>
            </a:r>
            <a:r>
              <a:rPr lang="sv-SE" dirty="0"/>
              <a:t> for </a:t>
            </a:r>
            <a:r>
              <a:rPr lang="sv-SE" dirty="0" err="1"/>
              <a:t>growth</a:t>
            </a:r>
            <a:r>
              <a:rPr lang="sv-SE" dirty="0"/>
              <a:t>, </a:t>
            </a:r>
            <a:r>
              <a:rPr lang="sv-SE" dirty="0" err="1"/>
              <a:t>you</a:t>
            </a:r>
            <a:r>
              <a:rPr lang="sv-SE" dirty="0"/>
              <a:t> </a:t>
            </a:r>
            <a:r>
              <a:rPr lang="sv-SE" dirty="0" err="1"/>
              <a:t>can</a:t>
            </a:r>
            <a:r>
              <a:rPr lang="sv-SE" dirty="0"/>
              <a:t> </a:t>
            </a:r>
            <a:r>
              <a:rPr lang="sv-SE" dirty="0" err="1"/>
              <a:t>see</a:t>
            </a:r>
            <a:r>
              <a:rPr lang="sv-SE" dirty="0"/>
              <a:t> </a:t>
            </a:r>
            <a:r>
              <a:rPr lang="sv-SE" dirty="0" err="1"/>
              <a:t>that</a:t>
            </a:r>
            <a:r>
              <a:rPr lang="sv-SE" dirty="0"/>
              <a:t> </a:t>
            </a:r>
            <a:r>
              <a:rPr lang="sv-SE" dirty="0" err="1"/>
              <a:t>transparency</a:t>
            </a:r>
            <a:r>
              <a:rPr lang="sv-SE" dirty="0"/>
              <a:t>, </a:t>
            </a:r>
            <a:r>
              <a:rPr lang="sv-SE" dirty="0" err="1"/>
              <a:t>democracy</a:t>
            </a:r>
            <a:r>
              <a:rPr lang="sv-SE" dirty="0"/>
              <a:t> and equality is part </a:t>
            </a:r>
            <a:r>
              <a:rPr lang="sv-SE" dirty="0" err="1"/>
              <a:t>of</a:t>
            </a:r>
            <a:r>
              <a:rPr lang="sv-SE" dirty="0"/>
              <a:t> </a:t>
            </a:r>
            <a:r>
              <a:rPr lang="sv-SE" dirty="0" err="1"/>
              <a:t>that</a:t>
            </a:r>
            <a:r>
              <a:rPr lang="sv-SE" dirty="0"/>
              <a:t>. In the </a:t>
            </a:r>
            <a:r>
              <a:rPr lang="sv-SE" dirty="0" err="1"/>
              <a:t>strategiy</a:t>
            </a:r>
            <a:r>
              <a:rPr lang="sv-SE" dirty="0"/>
              <a:t> </a:t>
            </a:r>
            <a:r>
              <a:rPr lang="sv-SE" dirty="0" err="1"/>
              <a:t>documents</a:t>
            </a:r>
            <a:r>
              <a:rPr lang="sv-SE" dirty="0"/>
              <a:t> it </a:t>
            </a:r>
            <a:r>
              <a:rPr lang="sv-SE" dirty="0" err="1"/>
              <a:t>says</a:t>
            </a:r>
            <a:r>
              <a:rPr lang="sv-SE" dirty="0"/>
              <a:t> </a:t>
            </a:r>
            <a:r>
              <a:rPr lang="sv-SE" dirty="0" err="1"/>
              <a:t>explicitly</a:t>
            </a:r>
            <a:r>
              <a:rPr lang="sv-SE" dirty="0"/>
              <a:t> </a:t>
            </a:r>
            <a:r>
              <a:rPr lang="sv-SE" dirty="0" err="1"/>
              <a:t>that</a:t>
            </a:r>
            <a:r>
              <a:rPr lang="sv-SE" dirty="0"/>
              <a:t> gender </a:t>
            </a:r>
            <a:r>
              <a:rPr lang="sv-SE" dirty="0" err="1"/>
              <a:t>equality</a:t>
            </a:r>
            <a:r>
              <a:rPr lang="sv-SE" dirty="0"/>
              <a:t> is to be part </a:t>
            </a:r>
            <a:r>
              <a:rPr lang="sv-SE" dirty="0" err="1"/>
              <a:t>of</a:t>
            </a:r>
            <a:r>
              <a:rPr lang="sv-SE" dirty="0"/>
              <a:t> the planning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This is because we believe firmly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t>A sustainable city can only be built together with those who will live in it. All planning should be permeated by openness, democracy and equality. We will develop the city and the public space so that everyone, women and men, children, young people and people with disability, can participate on equal terms. That leads to a city for everyone.</a:t>
            </a:r>
            <a:endParaRPr lang="sv-SE" sz="1200" i="1" kern="1200" dirty="0">
              <a:solidFill>
                <a:schemeClr val="tx1"/>
              </a:solidFill>
              <a:latin typeface="+mn-lt"/>
              <a:ea typeface="+mn-ea"/>
              <a:cs typeface="+mn-cs"/>
            </a:endParaRP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In order to </a:t>
            </a:r>
            <a:r>
              <a:rPr lang="sv-SE" dirty="0" err="1"/>
              <a:t>reach</a:t>
            </a:r>
            <a:r>
              <a:rPr lang="sv-SE" dirty="0"/>
              <a:t> </a:t>
            </a:r>
            <a:r>
              <a:rPr lang="sv-SE" dirty="0" err="1"/>
              <a:t>our</a:t>
            </a:r>
            <a:r>
              <a:rPr lang="sv-SE" dirty="0"/>
              <a:t> overall </a:t>
            </a:r>
            <a:r>
              <a:rPr lang="sv-SE" dirty="0" err="1"/>
              <a:t>goal</a:t>
            </a:r>
            <a:r>
              <a:rPr lang="sv-SE" dirty="0"/>
              <a:t> for gender </a:t>
            </a:r>
            <a:r>
              <a:rPr lang="sv-SE" dirty="0" err="1"/>
              <a:t>equality</a:t>
            </a:r>
            <a:r>
              <a:rPr lang="sv-SE" dirty="0"/>
              <a:t> it must be an integral part </a:t>
            </a:r>
            <a:r>
              <a:rPr lang="sv-SE" dirty="0" err="1"/>
              <a:t>of</a:t>
            </a:r>
            <a:r>
              <a:rPr lang="sv-SE" dirty="0"/>
              <a:t> </a:t>
            </a:r>
            <a:r>
              <a:rPr lang="sv-SE" dirty="0" err="1"/>
              <a:t>this</a:t>
            </a:r>
            <a:r>
              <a:rPr lang="sv-SE" dirty="0"/>
              <a: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39DDF-0A6D-4BEA-9FEC-9BE4AA66FDC1}"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30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 </a:t>
            </a:r>
            <a:br>
              <a:rPr lang="sv-SE" dirty="0"/>
            </a:br>
            <a:r>
              <a:rPr lang="en-US" sz="1200" b="1" dirty="0"/>
              <a:t>We would like to invite you to speak at one of the parallel sessions, specifically the one on “How to get started” with a special focus on how you integrate gender </a:t>
            </a:r>
            <a:r>
              <a:rPr lang="en-US" sz="1200" b="1" dirty="0" err="1"/>
              <a:t>budgetting</a:t>
            </a:r>
            <a:r>
              <a:rPr lang="en-US" sz="1200" b="1" dirty="0"/>
              <a:t> in spatial planning, and why you focus on health and wellbeing to implement the 2030 Agenda</a:t>
            </a:r>
            <a:br>
              <a:rPr lang="sv-SE" dirty="0"/>
            </a:b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56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And </a:t>
            </a:r>
            <a:r>
              <a:rPr lang="sv-SE" dirty="0" err="1"/>
              <a:t>how</a:t>
            </a:r>
            <a:r>
              <a:rPr lang="sv-SE" dirty="0"/>
              <a:t> is </a:t>
            </a:r>
            <a:r>
              <a:rPr lang="sv-SE" dirty="0" err="1"/>
              <a:t>this</a:t>
            </a:r>
            <a:r>
              <a:rPr lang="sv-SE" dirty="0"/>
              <a:t> </a:t>
            </a:r>
            <a:r>
              <a:rPr lang="sv-SE" dirty="0" err="1"/>
              <a:t>visible</a:t>
            </a:r>
            <a:r>
              <a:rPr lang="sv-SE" dirty="0"/>
              <a:t>?</a:t>
            </a:r>
          </a:p>
          <a:p>
            <a:pPr marL="171450" indent="-171450">
              <a:buFont typeface="Arial" panose="020B0604020202020204" pitchFamily="34" charset="0"/>
              <a:buChar char="•"/>
            </a:pPr>
            <a:r>
              <a:rPr lang="sv-SE" dirty="0" err="1"/>
              <a:t>We</a:t>
            </a:r>
            <a:r>
              <a:rPr lang="sv-SE" dirty="0"/>
              <a:t> call </a:t>
            </a:r>
            <a:r>
              <a:rPr lang="sv-SE" dirty="0" err="1"/>
              <a:t>our</a:t>
            </a:r>
            <a:r>
              <a:rPr lang="sv-SE" dirty="0"/>
              <a:t> </a:t>
            </a:r>
            <a:r>
              <a:rPr lang="sv-SE" dirty="0" err="1"/>
              <a:t>method</a:t>
            </a:r>
            <a:r>
              <a:rPr lang="sv-SE" dirty="0"/>
              <a:t> the </a:t>
            </a:r>
            <a:r>
              <a:rPr lang="sv-SE" dirty="0" err="1"/>
              <a:t>gendered</a:t>
            </a:r>
            <a:r>
              <a:rPr lang="sv-SE" dirty="0"/>
              <a:t> landscape</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gendered landscape tour of Umeå is a way of making statistics come alive and to demonstrate concrete effects of striving for gender equality. Work that has been led both by the municipality, but also by other organizations and persons in Umeå. We try to exemplify successful changes and landmarks in the city as well as illuminate remaining issues.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purpose is also to underline the importance of highlighting gendered power structures in society and show the results of a long term work with gender issues in Umeå municipality - who gets what and under what conditions.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practice raises important questions about the city’s development and identity issues. How do we build new tunnels, playgrounds, meeting places, recreation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Do we plan our public transport for those who use it or for those we wish would use it? Why are women using public transport more frequently than men?</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sv-SE" altLang="sv-SE" b="1" dirty="0"/>
              <a:t>Challenges:</a:t>
            </a:r>
          </a:p>
          <a:p>
            <a:r>
              <a:rPr lang="sv-SE" altLang="sv-SE" dirty="0" err="1"/>
              <a:t>Understanding</a:t>
            </a:r>
            <a:r>
              <a:rPr lang="sv-SE" altLang="sv-SE" dirty="0"/>
              <a:t> city as arena for </a:t>
            </a:r>
            <a:r>
              <a:rPr lang="sv-SE" altLang="sv-SE" dirty="0" err="1"/>
              <a:t>gendered</a:t>
            </a:r>
            <a:r>
              <a:rPr lang="sv-SE" altLang="sv-SE" dirty="0"/>
              <a:t> </a:t>
            </a:r>
            <a:r>
              <a:rPr lang="sv-SE" altLang="sv-SE" dirty="0" err="1"/>
              <a:t>power</a:t>
            </a:r>
            <a:r>
              <a:rPr lang="sv-SE" altLang="sv-SE" dirty="0"/>
              <a:t> </a:t>
            </a:r>
            <a:r>
              <a:rPr lang="sv-SE" altLang="sv-SE" dirty="0" err="1"/>
              <a:t>structures</a:t>
            </a:r>
            <a:r>
              <a:rPr lang="sv-SE" altLang="sv-SE" dirty="0"/>
              <a:t> and for gender </a:t>
            </a:r>
            <a:r>
              <a:rPr lang="sv-SE" altLang="sv-SE" dirty="0" err="1"/>
              <a:t>equality</a:t>
            </a:r>
            <a:r>
              <a:rPr lang="sv-SE" altLang="sv-SE" dirty="0"/>
              <a:t>.</a:t>
            </a:r>
          </a:p>
          <a:p>
            <a:r>
              <a:rPr lang="sv-SE" altLang="sv-SE" dirty="0" err="1"/>
              <a:t>Understanding</a:t>
            </a:r>
            <a:r>
              <a:rPr lang="sv-SE" altLang="sv-SE" dirty="0"/>
              <a:t> </a:t>
            </a:r>
            <a:r>
              <a:rPr lang="sv-SE" altLang="sv-SE" dirty="0" err="1"/>
              <a:t>history</a:t>
            </a:r>
            <a:r>
              <a:rPr lang="sv-SE" altLang="sv-SE" dirty="0"/>
              <a:t> </a:t>
            </a:r>
            <a:r>
              <a:rPr lang="sv-SE" altLang="sv-SE" dirty="0" err="1"/>
              <a:t>behind</a:t>
            </a:r>
            <a:r>
              <a:rPr lang="sv-SE" altLang="sv-SE" dirty="0"/>
              <a:t> the </a:t>
            </a:r>
            <a:r>
              <a:rPr lang="sv-SE" altLang="sv-SE" dirty="0" err="1"/>
              <a:t>changes</a:t>
            </a:r>
            <a:r>
              <a:rPr lang="sv-SE" altLang="sv-SE" dirty="0"/>
              <a:t>.</a:t>
            </a:r>
          </a:p>
          <a:p>
            <a:r>
              <a:rPr lang="sv-SE" altLang="sv-SE" dirty="0" err="1"/>
              <a:t>Highlight</a:t>
            </a:r>
            <a:r>
              <a:rPr lang="sv-SE" altLang="sv-SE" dirty="0"/>
              <a:t> gender </a:t>
            </a:r>
            <a:r>
              <a:rPr lang="sv-SE" altLang="sv-SE" dirty="0" err="1"/>
              <a:t>equality</a:t>
            </a:r>
            <a:r>
              <a:rPr lang="sv-SE" altLang="sv-SE" dirty="0"/>
              <a:t> </a:t>
            </a:r>
            <a:r>
              <a:rPr lang="sv-SE" altLang="sv-SE" dirty="0" err="1"/>
              <a:t>analysis</a:t>
            </a:r>
            <a:r>
              <a:rPr lang="sv-SE" altLang="sv-SE" dirty="0"/>
              <a:t> in all urban </a:t>
            </a:r>
            <a:r>
              <a:rPr lang="sv-SE" altLang="sv-SE" dirty="0" err="1"/>
              <a:t>issues</a:t>
            </a:r>
            <a:r>
              <a:rPr lang="sv-SE" altLang="sv-SE" dirty="0"/>
              <a:t>.</a:t>
            </a:r>
          </a:p>
          <a:p>
            <a:r>
              <a:rPr lang="sv-SE" altLang="sv-SE" dirty="0" err="1"/>
              <a:t>Highlight</a:t>
            </a:r>
            <a:r>
              <a:rPr lang="sv-SE" altLang="sv-SE" dirty="0"/>
              <a:t> </a:t>
            </a:r>
            <a:r>
              <a:rPr lang="sv-SE" altLang="sv-SE" dirty="0" err="1"/>
              <a:t>initiatives</a:t>
            </a:r>
            <a:r>
              <a:rPr lang="sv-SE" altLang="sv-SE" dirty="0"/>
              <a:t> </a:t>
            </a:r>
            <a:r>
              <a:rPr lang="sv-SE" altLang="sv-SE" dirty="0" err="1"/>
              <a:t>within</a:t>
            </a:r>
            <a:r>
              <a:rPr lang="sv-SE" altLang="sv-SE" dirty="0"/>
              <a:t> and </a:t>
            </a:r>
            <a:r>
              <a:rPr lang="sv-SE" altLang="sv-SE" dirty="0" err="1"/>
              <a:t>outside</a:t>
            </a:r>
            <a:r>
              <a:rPr lang="sv-SE" altLang="sv-SE" dirty="0"/>
              <a:t> city</a:t>
            </a:r>
          </a:p>
          <a:p>
            <a:endParaRPr lang="sv-SE" dirty="0"/>
          </a:p>
          <a:p>
            <a:endParaRPr lang="sv-SE" dirty="0"/>
          </a:p>
          <a:p>
            <a:endParaRPr lang="sv-SE" altLang="sv-SE" dirty="0"/>
          </a:p>
          <a:p>
            <a:r>
              <a:rPr lang="sv-SE" altLang="sv-SE" b="1" dirty="0"/>
              <a:t>The </a:t>
            </a:r>
            <a:r>
              <a:rPr lang="sv-SE" altLang="sv-SE" b="1" dirty="0" err="1"/>
              <a:t>idea</a:t>
            </a:r>
            <a:r>
              <a:rPr lang="sv-SE" altLang="sv-SE" b="1" dirty="0"/>
              <a:t>: </a:t>
            </a:r>
            <a:br>
              <a:rPr lang="sv-SE" altLang="sv-SE" b="1" dirty="0"/>
            </a:br>
            <a:r>
              <a:rPr lang="sv-SE" altLang="sv-SE" dirty="0" err="1">
                <a:latin typeface="Calibri" pitchFamily="34" charset="0"/>
              </a:rPr>
              <a:t>Concretize</a:t>
            </a:r>
            <a:r>
              <a:rPr lang="sv-SE" altLang="sv-SE" dirty="0">
                <a:latin typeface="Calibri" pitchFamily="34" charset="0"/>
              </a:rPr>
              <a:t> and </a:t>
            </a:r>
            <a:r>
              <a:rPr lang="sv-SE" altLang="sv-SE" dirty="0" err="1">
                <a:latin typeface="Calibri" pitchFamily="34" charset="0"/>
              </a:rPr>
              <a:t>visualize</a:t>
            </a:r>
            <a:r>
              <a:rPr lang="sv-SE" altLang="sv-SE" dirty="0">
                <a:latin typeface="Calibri" pitchFamily="34" charset="0"/>
              </a:rPr>
              <a:t> gender </a:t>
            </a:r>
            <a:r>
              <a:rPr lang="sv-SE" altLang="sv-SE" dirty="0" err="1">
                <a:latin typeface="Calibri" pitchFamily="34" charset="0"/>
              </a:rPr>
              <a:t>equality</a:t>
            </a:r>
            <a:r>
              <a:rPr lang="sv-SE" altLang="sv-SE" dirty="0">
                <a:latin typeface="Calibri" pitchFamily="34" charset="0"/>
              </a:rPr>
              <a:t> </a:t>
            </a:r>
            <a:r>
              <a:rPr lang="sv-SE" altLang="sv-SE" dirty="0" err="1">
                <a:latin typeface="Calibri" pitchFamily="34" charset="0"/>
              </a:rPr>
              <a:t>approaches</a:t>
            </a:r>
            <a:r>
              <a:rPr lang="sv-SE" altLang="sv-SE" dirty="0">
                <a:latin typeface="Calibri" pitchFamily="34" charset="0"/>
              </a:rPr>
              <a:t> </a:t>
            </a:r>
            <a:r>
              <a:rPr lang="sv-SE" altLang="sv-SE" dirty="0" err="1">
                <a:latin typeface="Calibri" pitchFamily="34" charset="0"/>
              </a:rPr>
              <a:t>taking</a:t>
            </a:r>
            <a:r>
              <a:rPr lang="sv-SE" altLang="sv-SE" dirty="0">
                <a:latin typeface="Calibri" pitchFamily="34" charset="0"/>
              </a:rPr>
              <a:t> form in the city – and </a:t>
            </a:r>
            <a:r>
              <a:rPr lang="sv-SE" altLang="sv-SE" dirty="0" err="1">
                <a:latin typeface="Calibri" pitchFamily="34" charset="0"/>
              </a:rPr>
              <a:t>what</a:t>
            </a:r>
            <a:r>
              <a:rPr lang="sv-SE" altLang="sv-SE" dirty="0">
                <a:latin typeface="Calibri" pitchFamily="34" charset="0"/>
              </a:rPr>
              <a:t> </a:t>
            </a:r>
            <a:r>
              <a:rPr lang="sv-SE" altLang="sv-SE" dirty="0" err="1">
                <a:latin typeface="Calibri" pitchFamily="34" charset="0"/>
              </a:rPr>
              <a:t>remains</a:t>
            </a:r>
            <a:r>
              <a:rPr lang="sv-SE" altLang="sv-SE" dirty="0">
                <a:latin typeface="Calibri" pitchFamily="34" charset="0"/>
              </a:rPr>
              <a:t> to be </a:t>
            </a:r>
            <a:r>
              <a:rPr lang="sv-SE" altLang="sv-SE" dirty="0" err="1">
                <a:latin typeface="Calibri" pitchFamily="34" charset="0"/>
              </a:rPr>
              <a:t>done</a:t>
            </a:r>
            <a:endParaRPr lang="sv-SE" alt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C521A-1479-4D0A-8D10-945BB069F47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89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91CBD-5959-4A4D-AA16-9FEAD0AF728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33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Part of central park of Umeå in the very city centre, very close to the river. </a:t>
            </a:r>
          </a:p>
          <a:p>
            <a:pPr marL="171450" indent="-171450">
              <a:buFont typeface="Arial" panose="020B0604020202020204" pitchFamily="34" charset="0"/>
              <a:buChar char="•"/>
            </a:pPr>
            <a:endParaRPr lang="en-CA" noProof="0" dirty="0"/>
          </a:p>
          <a:p>
            <a:pPr marL="171450" indent="-171450">
              <a:buFont typeface="Arial" panose="020B0604020202020204" pitchFamily="34" charset="0"/>
              <a:buChar char="•"/>
            </a:pPr>
            <a:r>
              <a:rPr lang="en-CA" noProof="0" dirty="0"/>
              <a:t>Creating spaces for everyone. The municipality is a public organisation, the investments are done with public money and the we need to make sure that all inhabitants are heard and that there are spaces or everyone. The head of projects at the parks dep. always says that everyone living in Umeå should have a favourite place in the public space. That means creating different types of spaces.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This project started from the fact that young girls are an underrepresented group in public spaces dedicated to spontaneous sports and activities. They are also underrepresented in dialogues around urban development projects in public spaces.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Therefore, in this project, the dialogue was held specifically, and exclusively, with young girls (“inclusion through exclusion”)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The dialogue focused on how they perceive public spaces, and on expectations, entitlement, safety and of taking and giving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The dialogues were dynamic and non-traditional, for example through dance workshops (SE BILDEN)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p>
          <a:p>
            <a:pPr marL="171450" indent="-171450">
              <a:buFont typeface="Arial" panose="020B0604020202020204" pitchFamily="34" charset="0"/>
              <a:buChar char="•"/>
            </a:pPr>
            <a:r>
              <a:rPr lang="en-CA" noProof="0" dirty="0"/>
              <a:t>We tend to create spaces for young people that encourage physical activity but working with these young girls, they wanted a place where they could hang out, and be free from expectations and observation. They talked a lot about the very dual expectations of being a young girl </a:t>
            </a:r>
          </a:p>
          <a:p>
            <a:pPr marL="628650" lvl="1" indent="-171450">
              <a:buFontTx/>
              <a:buChar char="-"/>
            </a:pPr>
            <a:r>
              <a:rPr lang="en-CA" noProof="0" dirty="0"/>
              <a:t>strong/skinny </a:t>
            </a:r>
          </a:p>
          <a:p>
            <a:pPr marL="628650" lvl="1" indent="-171450">
              <a:buFontTx/>
              <a:buChar char="-"/>
            </a:pPr>
            <a:r>
              <a:rPr lang="en-CA" noProof="0" dirty="0"/>
              <a:t>Good at school/available for your friends, partner</a:t>
            </a:r>
          </a:p>
          <a:p>
            <a:pPr marL="628650" lvl="1" indent="-171450">
              <a:buFontTx/>
              <a:buChar char="-"/>
            </a:pPr>
            <a:r>
              <a:rPr lang="en-CA" noProof="0" dirty="0"/>
              <a:t>Speak your mind – perceived as being difficult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Another important issue was safety – a place free from fears and insecurities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They also wanted things like</a:t>
            </a:r>
          </a:p>
          <a:p>
            <a:pPr marL="628650" lvl="1" indent="-171450">
              <a:buFont typeface="Arial" panose="020B0604020202020204" pitchFamily="34" charset="0"/>
              <a:buChar char="•"/>
            </a:pPr>
            <a:r>
              <a:rPr lang="en-CA" noProof="0" dirty="0"/>
              <a:t>- Listen to music </a:t>
            </a:r>
          </a:p>
          <a:p>
            <a:pPr marL="628650" lvl="1" indent="-171450">
              <a:buFont typeface="Arial" panose="020B0604020202020204" pitchFamily="34" charset="0"/>
              <a:buChar char="•"/>
            </a:pPr>
            <a:r>
              <a:rPr lang="en-CA" noProof="0" dirty="0"/>
              <a:t>- Charge phones </a:t>
            </a:r>
          </a:p>
          <a:p>
            <a:pPr marL="628650" lvl="1" indent="-171450">
              <a:buFont typeface="Arial" panose="020B0604020202020204" pitchFamily="34" charset="0"/>
              <a:buChar char="•"/>
            </a:pPr>
            <a:r>
              <a:rPr lang="en-CA" noProof="0" dirty="0"/>
              <a:t>- Free </a:t>
            </a:r>
            <a:r>
              <a:rPr lang="en-CA" noProof="0" dirty="0" err="1"/>
              <a:t>wifi</a:t>
            </a:r>
            <a:r>
              <a:rPr lang="en-CA" noProof="0" dirty="0"/>
              <a: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6161F-C21D-4FFA-BD22-6E091686EB7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6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 name="Background"/>
          <p:cNvSpPr/>
          <p:nvPr userDrawn="1"/>
        </p:nvSpPr>
        <p:spPr>
          <a:xfrm>
            <a:off x="240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ctrTitle" hasCustomPrompt="1"/>
          </p:nvPr>
        </p:nvSpPr>
        <p:spPr>
          <a:xfrm>
            <a:off x="630812" y="401642"/>
            <a:ext cx="10862688" cy="2749180"/>
          </a:xfrm>
        </p:spPr>
        <p:txBody>
          <a:bodyPr anchor="b" anchorCtr="0"/>
          <a:lstStyle>
            <a:lvl1pPr algn="l">
              <a:lnSpc>
                <a:spcPct val="83000"/>
              </a:lnSpc>
              <a:defRPr sz="7800">
                <a:solidFill>
                  <a:srgbClr val="F42941"/>
                </a:solidFill>
              </a:defRPr>
            </a:lvl1pPr>
          </a:lstStyle>
          <a:p>
            <a:r>
              <a:rPr lang="en-GB" dirty="0"/>
              <a:t>Click to add title</a:t>
            </a:r>
          </a:p>
        </p:txBody>
      </p:sp>
      <p:sp>
        <p:nvSpPr>
          <p:cNvPr id="3" name="USR_Name"/>
          <p:cNvSpPr>
            <a:spLocks noGrp="1"/>
          </p:cNvSpPr>
          <p:nvPr>
            <p:ph type="subTitle" idx="1" hasCustomPrompt="1"/>
          </p:nvPr>
        </p:nvSpPr>
        <p:spPr>
          <a:xfrm>
            <a:off x="696914" y="5971520"/>
            <a:ext cx="5399086" cy="279799"/>
          </a:xfrm>
        </p:spPr>
        <p:txBody>
          <a:bodyPr anchor="b" anchorCtr="0"/>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name</a:t>
            </a:r>
          </a:p>
        </p:txBody>
      </p:sp>
      <p:sp>
        <p:nvSpPr>
          <p:cNvPr id="4" name="Date_DateCustomA"/>
          <p:cNvSpPr>
            <a:spLocks noGrp="1"/>
          </p:cNvSpPr>
          <p:nvPr>
            <p:ph type="dt" sz="half" idx="10"/>
          </p:nvPr>
        </p:nvSpPr>
        <p:spPr>
          <a:xfrm>
            <a:off x="696913" y="6251319"/>
            <a:ext cx="5399085" cy="256457"/>
          </a:xfrm>
        </p:spPr>
        <p:txBody>
          <a:bodyPr/>
          <a:lstStyle>
            <a:lvl1pPr algn="l">
              <a:defRPr sz="1600">
                <a:solidFill>
                  <a:srgbClr val="F42941"/>
                </a:solidFill>
              </a:defRPr>
            </a:lvl1pPr>
          </a:lstStyle>
          <a:p>
            <a:endParaRPr lang="en-GB" dirty="0"/>
          </a:p>
        </p:txBody>
      </p:sp>
      <p:sp>
        <p:nvSpPr>
          <p:cNvPr id="5" name="Footer Placeholder 4"/>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pic>
        <p:nvPicPr>
          <p:cNvPr id="7"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1017" y="5936400"/>
            <a:ext cx="2565680" cy="698865"/>
          </a:xfrm>
          <a:prstGeom prst="rect">
            <a:avLst/>
          </a:prstGeom>
        </p:spPr>
      </p:pic>
      <p:pic>
        <p:nvPicPr>
          <p:cNvPr id="18" name="Wheel logo">
            <a:extLst>
              <a:ext uri="{FF2B5EF4-FFF2-40B4-BE49-F238E27FC236}">
                <a16:creationId xmlns:a16="http://schemas.microsoft.com/office/drawing/2014/main" id="{88D92A7B-682D-468B-B3F3-68F4B80E22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3071" y="5911403"/>
            <a:ext cx="599314" cy="599314"/>
          </a:xfrm>
          <a:prstGeom prst="rect">
            <a:avLst/>
          </a:prstGeom>
        </p:spPr>
      </p:pic>
      <p:cxnSp>
        <p:nvCxnSpPr>
          <p:cNvPr id="20" name="Straight Connector 19">
            <a:extLst>
              <a:ext uri="{FF2B5EF4-FFF2-40B4-BE49-F238E27FC236}">
                <a16:creationId xmlns:a16="http://schemas.microsoft.com/office/drawing/2014/main" id="{65FC0EF4-C4B6-4CE0-839C-69B704278604}"/>
              </a:ext>
            </a:extLst>
          </p:cNvPr>
          <p:cNvCxnSpPr/>
          <p:nvPr userDrawn="1"/>
        </p:nvCxnSpPr>
        <p:spPr>
          <a:xfrm>
            <a:off x="10569048" y="5953427"/>
            <a:ext cx="0" cy="56076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3BF692A4-7187-46E7-98E4-590BBA751EEE}"/>
              </a:ext>
            </a:extLst>
          </p:cNvPr>
          <p:cNvSpPr>
            <a:spLocks noGrp="1"/>
          </p:cNvSpPr>
          <p:nvPr>
            <p:ph type="body" sz="quarter" idx="13" hasCustomPrompt="1"/>
          </p:nvPr>
        </p:nvSpPr>
        <p:spPr>
          <a:xfrm>
            <a:off x="660845" y="3150804"/>
            <a:ext cx="10832653" cy="2291146"/>
          </a:xfrm>
        </p:spPr>
        <p:txBody>
          <a:bodyPr/>
          <a:lstStyle>
            <a:lvl1pPr marL="0" indent="0">
              <a:lnSpc>
                <a:spcPct val="83000"/>
              </a:lnSpc>
              <a:buNone/>
              <a:defRPr sz="4800"/>
            </a:lvl1pPr>
            <a:lvl2pPr marL="0" indent="0">
              <a:buNone/>
              <a:defRPr sz="4800"/>
            </a:lvl2pPr>
            <a:lvl3pPr marL="0" indent="0">
              <a:buNone/>
              <a:defRPr sz="4800"/>
            </a:lvl3pPr>
            <a:lvl4pPr marL="0" indent="0">
              <a:buNone/>
              <a:defRPr sz="4800"/>
            </a:lvl4pPr>
            <a:lvl5pPr marL="0" indent="0">
              <a:buNone/>
              <a:defRPr sz="4800"/>
            </a:lvl5pPr>
          </a:lstStyle>
          <a:p>
            <a:pPr lvl="0"/>
            <a:r>
              <a:rPr lang="en-GB"/>
              <a:t>Click to add subtitle</a:t>
            </a:r>
            <a:endParaRPr lang="en-GB" dirty="0"/>
          </a:p>
        </p:txBody>
      </p:sp>
    </p:spTree>
    <p:extLst>
      <p:ext uri="{BB962C8B-B14F-4D97-AF65-F5344CB8AC3E}">
        <p14:creationId xmlns:p14="http://schemas.microsoft.com/office/powerpoint/2010/main" val="333881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8" name="Text Placeholder 7"/>
          <p:cNvSpPr>
            <a:spLocks noGrp="1"/>
          </p:cNvSpPr>
          <p:nvPr>
            <p:ph type="body" sz="quarter" idx="13" hasCustomPrompt="1"/>
          </p:nvPr>
        </p:nvSpPr>
        <p:spPr>
          <a:xfrm>
            <a:off x="693738" y="2376126"/>
            <a:ext cx="2676479" cy="2057761"/>
          </a:xfrm>
        </p:spPr>
        <p:txBody>
          <a:bodyPr/>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solidFill>
                  <a:schemeClr val="tx1"/>
                </a:solidFill>
              </a:defRPr>
            </a:lvl1pPr>
            <a:lvl2pPr marL="288000" indent="-288000">
              <a:lnSpc>
                <a:spcPct val="95000"/>
              </a:lnSpc>
              <a:buFont typeface="Corbel" panose="020B0503020204020204" pitchFamily="34" charset="0"/>
              <a:buChar char="—"/>
              <a:defRPr sz="1800">
                <a:solidFill>
                  <a:schemeClr val="tx1"/>
                </a:solidFill>
              </a:defRPr>
            </a:lvl2pPr>
            <a:lvl3pPr marL="540000" indent="-252000">
              <a:lnSpc>
                <a:spcPct val="95000"/>
              </a:lnSpc>
              <a:buFont typeface="Symbol" panose="05050102010706020507" pitchFamily="18" charset="2"/>
              <a:buChar char="·"/>
              <a:defRPr sz="1800">
                <a:solidFill>
                  <a:schemeClr val="tx1"/>
                </a:solidFill>
              </a:defRPr>
            </a:lvl3pPr>
            <a:lvl4pPr marL="792000" indent="-252000">
              <a:lnSpc>
                <a:spcPct val="95000"/>
              </a:lnSpc>
              <a:buFont typeface="Arial" panose="020B0604020202020204" pitchFamily="34" charset="0"/>
              <a:buChar char="‒"/>
              <a:defRPr sz="1800">
                <a:solidFill>
                  <a:schemeClr val="tx1"/>
                </a:solidFill>
              </a:defRPr>
            </a:lvl4pPr>
            <a:lvl5pPr marL="1044000" indent="-252000">
              <a:lnSpc>
                <a:spcPct val="95000"/>
              </a:lnSpc>
              <a:buFont typeface="Symbol" panose="05050102010706020507" pitchFamily="18" charset="2"/>
              <a:buChar char="·"/>
              <a:defRPr sz="1800">
                <a:solidFill>
                  <a:schemeClr val="tx1"/>
                </a:solidFill>
              </a:defRPr>
            </a:lvl5pPr>
            <a:lvl6pPr marL="1044000">
              <a:lnSpc>
                <a:spcPct val="95000"/>
              </a:lnSpc>
              <a:defRPr sz="1800">
                <a:solidFill>
                  <a:schemeClr val="tx1"/>
                </a:solidFill>
              </a:defRPr>
            </a:lvl6pPr>
            <a:lvl7pPr marL="1044000">
              <a:lnSpc>
                <a:spcPct val="95000"/>
              </a:lnSpc>
              <a:defRPr sz="1800">
                <a:solidFill>
                  <a:schemeClr val="tx1"/>
                </a:solidFill>
              </a:defRPr>
            </a:lvl7pPr>
            <a:lvl8pPr marL="1044000">
              <a:lnSpc>
                <a:spcPct val="95000"/>
              </a:lnSpc>
              <a:defRPr sz="1800">
                <a:solidFill>
                  <a:schemeClr val="tx1"/>
                </a:solidFill>
              </a:defRPr>
            </a:lvl8pPr>
            <a:lvl9pPr marL="1044000">
              <a:lnSpc>
                <a:spcPct val="95000"/>
              </a:lnSpc>
              <a:defRPr sz="1800">
                <a:solidFill>
                  <a:schemeClr val="tx1"/>
                </a:solidFill>
              </a:defRPr>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en-GB" dirty="0"/>
              <a:t>Click to add chart text</a:t>
            </a:r>
          </a:p>
          <a:p>
            <a:pPr lvl="1"/>
            <a:r>
              <a:rPr lang="en-GB" dirty="0"/>
              <a:t>Second level</a:t>
            </a:r>
          </a:p>
          <a:p>
            <a:pPr lvl="2"/>
            <a:r>
              <a:rPr lang="en-GB" dirty="0"/>
              <a:t>Third level</a:t>
            </a:r>
          </a:p>
          <a:p>
            <a:pPr lvl="3"/>
            <a:r>
              <a:rPr lang="en-GB" dirty="0"/>
              <a:t>Fourth level</a:t>
            </a:r>
          </a:p>
          <a:p>
            <a:pPr lvl="4"/>
            <a:r>
              <a:rPr lang="en-GB" dirty="0"/>
              <a:t>Fifth level</a:t>
            </a:r>
          </a:p>
          <a:p>
            <a:pPr lvl="5"/>
            <a:endParaRPr lang="en-GB" dirty="0"/>
          </a:p>
        </p:txBody>
      </p:sp>
      <p:sp>
        <p:nvSpPr>
          <p:cNvPr id="10" name="Text Placeholder 9"/>
          <p:cNvSpPr>
            <a:spLocks noGrp="1"/>
          </p:cNvSpPr>
          <p:nvPr>
            <p:ph type="body" sz="quarter" idx="14" hasCustomPrompt="1"/>
          </p:nvPr>
        </p:nvSpPr>
        <p:spPr>
          <a:xfrm>
            <a:off x="693737" y="4433887"/>
            <a:ext cx="2700337" cy="1575135"/>
          </a:xfrm>
        </p:spPr>
        <p:txBody>
          <a:bodyPr anchor="b" anchorCtr="0"/>
          <a:lstStyle>
            <a:lvl1pPr marL="0" indent="0">
              <a:lnSpc>
                <a:spcPct val="97000"/>
              </a:lnSpc>
              <a:buFontTx/>
              <a:buNone/>
              <a:defRPr sz="1600" baseline="0">
                <a:solidFill>
                  <a:schemeClr val="tx1"/>
                </a:solidFill>
              </a:defRPr>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12" name="Content Placeholder 11"/>
          <p:cNvSpPr>
            <a:spLocks noGrp="1"/>
          </p:cNvSpPr>
          <p:nvPr>
            <p:ph sz="quarter" idx="15" hasCustomPrompt="1"/>
          </p:nvPr>
        </p:nvSpPr>
        <p:spPr>
          <a:xfrm>
            <a:off x="3394074" y="1409699"/>
            <a:ext cx="8099424" cy="4550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Insert chart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105996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Insert chart or 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solidFill>
                  <a:schemeClr val="tx1"/>
                </a:solidFill>
              </a:defRPr>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280288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en-GB" dirty="0"/>
              <a:t>Insert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6" name="Title 5"/>
          <p:cNvSpPr>
            <a:spLocks noGrp="1"/>
          </p:cNvSpPr>
          <p:nvPr>
            <p:ph type="title" hasCustomPrompt="1"/>
          </p:nvPr>
        </p:nvSpPr>
        <p:spPr/>
        <p:txBody>
          <a:bodyPr/>
          <a:lstStyle>
            <a:lvl1pPr>
              <a:defRPr/>
            </a:lvl1pPr>
          </a:lstStyle>
          <a:p>
            <a:r>
              <a:rPr lang="en-GB" dirty="0"/>
              <a:t>Click to add title in max 1 line</a:t>
            </a:r>
          </a:p>
        </p:txBody>
      </p:sp>
      <p:sp>
        <p:nvSpPr>
          <p:cNvPr id="13" name="Freeform 5">
            <a:extLst>
              <a:ext uri="{FF2B5EF4-FFF2-40B4-BE49-F238E27FC236}">
                <a16:creationId xmlns:a16="http://schemas.microsoft.com/office/drawing/2014/main" id="{077AD2AE-6CC5-4AE9-A789-F1945D0CB107}"/>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4" name="Wheel logo">
            <a:extLst>
              <a:ext uri="{FF2B5EF4-FFF2-40B4-BE49-F238E27FC236}">
                <a16:creationId xmlns:a16="http://schemas.microsoft.com/office/drawing/2014/main" id="{D5A95704-08D0-43E5-A3A9-CF4D2E091E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5" name="Straight Connector 14">
            <a:extLst>
              <a:ext uri="{FF2B5EF4-FFF2-40B4-BE49-F238E27FC236}">
                <a16:creationId xmlns:a16="http://schemas.microsoft.com/office/drawing/2014/main" id="{7848014D-A7A3-4440-8D24-E6FDB5CCE399}"/>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Generation 2030">
            <a:extLst>
              <a:ext uri="{FF2B5EF4-FFF2-40B4-BE49-F238E27FC236}">
                <a16:creationId xmlns:a16="http://schemas.microsoft.com/office/drawing/2014/main" id="{0B10FB21-29E5-4AE0-B19E-9BC10392A154}"/>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632844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7" name="Title 6"/>
          <p:cNvSpPr>
            <a:spLocks noGrp="1"/>
          </p:cNvSpPr>
          <p:nvPr>
            <p:ph type="title" hasCustomPrompt="1"/>
          </p:nvPr>
        </p:nvSpPr>
        <p:spPr>
          <a:xfrm>
            <a:off x="656568" y="391028"/>
            <a:ext cx="5278565" cy="1285875"/>
          </a:xfrm>
        </p:spPr>
        <p:txBody>
          <a:bodyPr/>
          <a:lstStyle>
            <a:lvl1pPr>
              <a:defRPr>
                <a:solidFill>
                  <a:schemeClr val="bg1"/>
                </a:solidFill>
              </a:defRPr>
            </a:lvl1pPr>
          </a:lstStyle>
          <a:p>
            <a:r>
              <a:rPr lang="en-GB" dirty="0"/>
              <a:t>Click to add title in max 2 lines</a:t>
            </a:r>
          </a:p>
        </p:txBody>
      </p:sp>
    </p:spTree>
    <p:extLst>
      <p:ext uri="{BB962C8B-B14F-4D97-AF65-F5344CB8AC3E}">
        <p14:creationId xmlns:p14="http://schemas.microsoft.com/office/powerpoint/2010/main" val="358111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10" name="Content Placeholder 2"/>
          <p:cNvSpPr>
            <a:spLocks noGrp="1"/>
          </p:cNvSpPr>
          <p:nvPr>
            <p:ph sz="quarter" idx="15" hasCustomPrompt="1"/>
          </p:nvPr>
        </p:nvSpPr>
        <p:spPr>
          <a:xfrm>
            <a:off x="693737" y="1920240"/>
            <a:ext cx="4698964" cy="4029710"/>
          </a:xfrm>
        </p:spPr>
        <p:txBody>
          <a:bodyPr/>
          <a:lstStyle>
            <a:lvl1pPr>
              <a:lnSpc>
                <a:spcPct val="95000"/>
              </a:lnSpc>
              <a:defRPr sz="2200">
                <a:solidFill>
                  <a:srgbClr val="E1E0DC"/>
                </a:solidFill>
              </a:defRPr>
            </a:lvl1pPr>
            <a:lvl2pPr>
              <a:lnSpc>
                <a:spcPct val="95000"/>
              </a:lnSpc>
              <a:defRPr sz="2200">
                <a:solidFill>
                  <a:srgbClr val="E1E0DC"/>
                </a:solidFill>
              </a:defRPr>
            </a:lvl2pPr>
            <a:lvl3pPr>
              <a:lnSpc>
                <a:spcPct val="95000"/>
              </a:lnSpc>
              <a:defRPr sz="2200">
                <a:solidFill>
                  <a:srgbClr val="E1E0DC"/>
                </a:solidFill>
              </a:defRPr>
            </a:lvl3pPr>
            <a:lvl4pPr>
              <a:lnSpc>
                <a:spcPct val="95000"/>
              </a:lnSpc>
              <a:defRPr sz="2200">
                <a:solidFill>
                  <a:srgbClr val="E1E0DC"/>
                </a:solidFill>
              </a:defRPr>
            </a:lvl4pPr>
            <a:lvl5pPr>
              <a:lnSpc>
                <a:spcPct val="95000"/>
              </a:lnSpc>
              <a:defRPr sz="2200">
                <a:solidFill>
                  <a:srgbClr val="E1E0DC"/>
                </a:solidFill>
              </a:defRPr>
            </a:lvl5pPr>
            <a:lvl6pPr>
              <a:lnSpc>
                <a:spcPct val="95000"/>
              </a:lnSpc>
              <a:defRPr sz="1800">
                <a:solidFill>
                  <a:srgbClr val="E1E0DC"/>
                </a:solidFill>
              </a:defRPr>
            </a:lvl6pPr>
            <a:lvl7pPr>
              <a:lnSpc>
                <a:spcPct val="95000"/>
              </a:lnSpc>
              <a:defRPr sz="1800">
                <a:solidFill>
                  <a:srgbClr val="E1E0DC"/>
                </a:solidFill>
              </a:defRPr>
            </a:lvl7pPr>
            <a:lvl8pPr>
              <a:lnSpc>
                <a:spcPct val="95000"/>
              </a:lnSpc>
              <a:defRPr sz="1800">
                <a:solidFill>
                  <a:srgbClr val="E1E0DC"/>
                </a:solidFill>
              </a:defRPr>
            </a:lvl8pPr>
            <a:lvl9pPr>
              <a:lnSpc>
                <a:spcPct val="95000"/>
              </a:lnSpc>
              <a:defRPr sz="1800">
                <a:solidFill>
                  <a:srgbClr val="E1E0DC"/>
                </a:solidFill>
              </a:defRPr>
            </a:lvl9pPr>
          </a:lstStyle>
          <a:p>
            <a:pPr lvl="0"/>
            <a:r>
              <a:rPr lang="en-GB" dirty="0"/>
              <a:t>Click to add chart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6" name="Title 5"/>
          <p:cNvSpPr>
            <a:spLocks noGrp="1"/>
          </p:cNvSpPr>
          <p:nvPr>
            <p:ph type="title" hasCustomPrompt="1"/>
          </p:nvPr>
        </p:nvSpPr>
        <p:spPr>
          <a:xfrm>
            <a:off x="656568" y="391028"/>
            <a:ext cx="4736133" cy="1285875"/>
          </a:xfrm>
        </p:spPr>
        <p:txBody>
          <a:bodyPr/>
          <a:lstStyle>
            <a:lvl1pPr>
              <a:defRPr>
                <a:solidFill>
                  <a:srgbClr val="E1E0DC"/>
                </a:solidFill>
              </a:defRPr>
            </a:lvl1pPr>
          </a:lstStyle>
          <a:p>
            <a:r>
              <a:rPr lang="en-GB" dirty="0"/>
              <a:t>Click to add title in max 2 lines</a:t>
            </a:r>
          </a:p>
        </p:txBody>
      </p:sp>
      <p:sp>
        <p:nvSpPr>
          <p:cNvPr id="12" name="Freeform 5">
            <a:extLst>
              <a:ext uri="{FF2B5EF4-FFF2-40B4-BE49-F238E27FC236}">
                <a16:creationId xmlns:a16="http://schemas.microsoft.com/office/drawing/2014/main" id="{5AA704D2-D027-4658-A826-FAB1C18B701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118827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7"/>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8"/>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269321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7740144"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7"/>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8"/>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1287847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7"/>
          </p:nvPr>
        </p:nvSpPr>
        <p:spPr>
          <a:xfrm>
            <a:off x="0" y="6912000"/>
            <a:ext cx="0" cy="0"/>
          </a:xfrm>
        </p:spPr>
        <p:txBody>
          <a:bodyPr/>
          <a:lstStyle>
            <a:lvl1pPr>
              <a:defRPr sz="100">
                <a:solidFill>
                  <a:schemeClr val="bg1"/>
                </a:solidFill>
              </a:defRPr>
            </a:lvl1pPr>
          </a:lstStyle>
          <a:p>
            <a:endParaRPr lang="en-GB" dirty="0"/>
          </a:p>
        </p:txBody>
      </p:sp>
      <p:sp>
        <p:nvSpPr>
          <p:cNvPr id="7" name="FLD_Footer"/>
          <p:cNvSpPr>
            <a:spLocks noGrp="1"/>
          </p:cNvSpPr>
          <p:nvPr>
            <p:ph type="ftr" sz="quarter" idx="18"/>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9"/>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096716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8"/>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9"/>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20"/>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61064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8" name="Picture Placeholder 1"/>
          <p:cNvSpPr>
            <a:spLocks noGrp="1"/>
          </p:cNvSpPr>
          <p:nvPr>
            <p:ph type="pic" sz="quarter" idx="13" hasCustomPrompt="1"/>
          </p:nvPr>
        </p:nvSpPr>
        <p:spPr>
          <a:xfrm>
            <a:off x="-1" y="0"/>
            <a:ext cx="12189601" cy="6858000"/>
          </a:xfrm>
          <a:solidFill>
            <a:srgbClr val="F2F2F2"/>
          </a:solidFill>
        </p:spPr>
        <p:txBody>
          <a:bodyPr tIns="972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6" name="Title 5"/>
          <p:cNvSpPr>
            <a:spLocks noGrp="1"/>
          </p:cNvSpPr>
          <p:nvPr>
            <p:ph type="title" hasCustomPrompt="1"/>
          </p:nvPr>
        </p:nvSpPr>
        <p:spPr>
          <a:xfrm>
            <a:off x="656568" y="391028"/>
            <a:ext cx="5437845" cy="1346332"/>
          </a:xfrm>
        </p:spPr>
        <p:txBody>
          <a:bodyPr/>
          <a:lstStyle>
            <a:lvl1pPr>
              <a:defRPr baseline="0">
                <a:solidFill>
                  <a:schemeClr val="bg1"/>
                </a:solidFill>
              </a:defRPr>
            </a:lvl1pPr>
          </a:lstStyle>
          <a:p>
            <a:r>
              <a:rPr lang="en-GB" dirty="0"/>
              <a:t>Click to add title</a:t>
            </a:r>
          </a:p>
        </p:txBody>
      </p:sp>
      <p:sp>
        <p:nvSpPr>
          <p:cNvPr id="2" name="Date Placeholder 1" hidden="1"/>
          <p:cNvSpPr>
            <a:spLocks noGrp="1"/>
          </p:cNvSpPr>
          <p:nvPr>
            <p:ph type="dt" sz="half" idx="14"/>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5"/>
          </p:nvPr>
        </p:nvSpPr>
        <p:spPr>
          <a:xfrm>
            <a:off x="0" y="6912000"/>
            <a:ext cx="0" cy="0"/>
          </a:xfrm>
        </p:spPr>
        <p:txBody>
          <a:bodyPr/>
          <a:lstStyle>
            <a:lvl1pPr>
              <a:defRPr>
                <a:noFill/>
              </a:defRPr>
            </a:lvl1pPr>
          </a:lstStyle>
          <a:p>
            <a:endParaRPr lang="en-GB" dirty="0"/>
          </a:p>
        </p:txBody>
      </p:sp>
      <p:sp>
        <p:nvSpPr>
          <p:cNvPr id="9" name="Slide Number Placeholder 8"/>
          <p:cNvSpPr>
            <a:spLocks noGrp="1"/>
          </p:cNvSpPr>
          <p:nvPr>
            <p:ph type="sldNum" sz="quarter" idx="16"/>
          </p:nvPr>
        </p:nvSpPr>
        <p:spPr/>
        <p:txBody>
          <a:bodyPr/>
          <a:lstStyle>
            <a:lvl1pPr>
              <a:defRPr>
                <a:solidFill>
                  <a:srgbClr val="E1E0DC"/>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16055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1361060"/>
            <a:ext cx="10799762" cy="4588890"/>
          </a:xfrm>
        </p:spPr>
        <p:txBody>
          <a:bodyPr/>
          <a:lstStyle>
            <a:lvl1pPr marL="594000" indent="-594000">
              <a:spcBef>
                <a:spcPts val="300"/>
              </a:spcBef>
              <a:defRPr sz="2800"/>
            </a:lvl1pPr>
            <a:lvl2pPr marL="846000">
              <a:defRPr sz="2200"/>
            </a:lvl2pPr>
          </a:lstStyle>
          <a:p>
            <a:pPr lvl="0"/>
            <a:r>
              <a:rPr lang="en-GB" dirty="0"/>
              <a:t>Click to add text</a:t>
            </a:r>
          </a:p>
        </p:txBody>
      </p:sp>
      <p:sp>
        <p:nvSpPr>
          <p:cNvPr id="10" name="Freeform 5">
            <a:extLst>
              <a:ext uri="{FF2B5EF4-FFF2-40B4-BE49-F238E27FC236}">
                <a16:creationId xmlns:a16="http://schemas.microsoft.com/office/drawing/2014/main" id="{C4447EA2-33D0-48C2-BF9C-59BD19EC06AD}"/>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86F0553E-780C-462A-94C5-4DC16629A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DE844EC5-E308-456C-93FD-7582F71FC46E}"/>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eneration 2030">
            <a:extLst>
              <a:ext uri="{FF2B5EF4-FFF2-40B4-BE49-F238E27FC236}">
                <a16:creationId xmlns:a16="http://schemas.microsoft.com/office/drawing/2014/main" id="{AE9D5700-6437-43F9-928E-6EEB9FFD10FD}"/>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1242046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1" name="USR_Name"/>
          <p:cNvSpPr>
            <a:spLocks noGrp="1"/>
          </p:cNvSpPr>
          <p:nvPr>
            <p:ph type="body" sz="quarter" idx="13" hasCustomPrompt="1"/>
          </p:nvPr>
        </p:nvSpPr>
        <p:spPr>
          <a:xfrm>
            <a:off x="3394074" y="1915152"/>
            <a:ext cx="8099423" cy="601488"/>
          </a:xfrm>
        </p:spPr>
        <p:txBody>
          <a:bodyPr anchor="b" anchorCtr="0"/>
          <a:lstStyle>
            <a:lvl1pPr marL="0" indent="0">
              <a:buFontTx/>
              <a:buNone/>
              <a:defRPr sz="2800" b="1">
                <a:solidFill>
                  <a:srgbClr val="F42941"/>
                </a:solidFill>
              </a:defRPr>
            </a:lvl1pPr>
          </a:lstStyle>
          <a:p>
            <a:pPr lvl="0"/>
            <a:r>
              <a:rPr lang="en-GB" dirty="0"/>
              <a:t>Click to add name</a:t>
            </a:r>
          </a:p>
        </p:txBody>
      </p:sp>
      <p:sp>
        <p:nvSpPr>
          <p:cNvPr id="14" name="USR_Title"/>
          <p:cNvSpPr>
            <a:spLocks noGrp="1"/>
          </p:cNvSpPr>
          <p:nvPr>
            <p:ph type="body" sz="quarter" idx="14" hasCustomPrompt="1"/>
          </p:nvPr>
        </p:nvSpPr>
        <p:spPr>
          <a:xfrm>
            <a:off x="3394075" y="2630186"/>
            <a:ext cx="8099421" cy="445700"/>
          </a:xfrm>
        </p:spPr>
        <p:txBody>
          <a:bodyPr/>
          <a:lstStyle>
            <a:lvl1pPr marL="0" indent="0">
              <a:buNone/>
              <a:defRPr sz="2800">
                <a:solidFill>
                  <a:srgbClr val="F42941"/>
                </a:solidFill>
              </a:defRPr>
            </a:lvl1pPr>
          </a:lstStyle>
          <a:p>
            <a:pPr lvl="0"/>
            <a:r>
              <a:rPr lang="en-GB" dirty="0"/>
              <a:t>Click to add title</a:t>
            </a:r>
          </a:p>
        </p:txBody>
      </p:sp>
      <p:sp>
        <p:nvSpPr>
          <p:cNvPr id="16" name="USR_Email"/>
          <p:cNvSpPr>
            <a:spLocks noGrp="1"/>
          </p:cNvSpPr>
          <p:nvPr>
            <p:ph type="body" sz="quarter" idx="15" hasCustomPrompt="1"/>
          </p:nvPr>
        </p:nvSpPr>
        <p:spPr>
          <a:xfrm>
            <a:off x="3394074" y="3166672"/>
            <a:ext cx="8099425" cy="484188"/>
          </a:xfrm>
        </p:spPr>
        <p:txBody>
          <a:bodyPr/>
          <a:lstStyle>
            <a:lvl1pPr marL="0" indent="0">
              <a:buNone/>
              <a:defRPr sz="2800" b="1" baseline="0">
                <a:solidFill>
                  <a:srgbClr val="F42941"/>
                </a:solidFill>
              </a:defRPr>
            </a:lvl1pPr>
          </a:lstStyle>
          <a:p>
            <a:pPr lvl="0"/>
            <a:r>
              <a:rPr lang="en-GB" dirty="0"/>
              <a:t>Click to add @</a:t>
            </a:r>
          </a:p>
        </p:txBody>
      </p:sp>
      <p:sp>
        <p:nvSpPr>
          <p:cNvPr id="17" name="USR_DirectPhone"/>
          <p:cNvSpPr>
            <a:spLocks noGrp="1"/>
          </p:cNvSpPr>
          <p:nvPr>
            <p:ph type="body" sz="quarter" idx="16" hasCustomPrompt="1"/>
          </p:nvPr>
        </p:nvSpPr>
        <p:spPr>
          <a:xfrm>
            <a:off x="3394074" y="3607704"/>
            <a:ext cx="8099425" cy="484188"/>
          </a:xfrm>
        </p:spPr>
        <p:txBody>
          <a:bodyPr/>
          <a:lstStyle>
            <a:lvl1pPr marL="0" indent="0">
              <a:buNone/>
              <a:defRPr sz="2800" b="1" baseline="0">
                <a:solidFill>
                  <a:srgbClr val="F42941"/>
                </a:solidFill>
              </a:defRPr>
            </a:lvl1pPr>
          </a:lstStyle>
          <a:p>
            <a:pPr lvl="0"/>
            <a:r>
              <a:rPr lang="en-GB" dirty="0"/>
              <a:t>Click to add phone number</a:t>
            </a:r>
          </a:p>
        </p:txBody>
      </p:sp>
      <p:sp>
        <p:nvSpPr>
          <p:cNvPr id="20" name="OFF_companyname"/>
          <p:cNvSpPr>
            <a:spLocks noGrp="1"/>
          </p:cNvSpPr>
          <p:nvPr>
            <p:ph type="body" sz="quarter" idx="18" hasCustomPrompt="1"/>
          </p:nvPr>
        </p:nvSpPr>
        <p:spPr>
          <a:xfrm>
            <a:off x="3394078" y="4426564"/>
            <a:ext cx="8099422" cy="330367"/>
          </a:xfrm>
        </p:spPr>
        <p:txBody>
          <a:bodyPr anchor="b" anchorCtr="0"/>
          <a:lstStyle>
            <a:lvl1pPr marL="0" indent="0">
              <a:buNone/>
              <a:defRPr sz="1800" b="1">
                <a:solidFill>
                  <a:srgbClr val="F42941"/>
                </a:solidFill>
              </a:defRPr>
            </a:lvl1pPr>
          </a:lstStyle>
          <a:p>
            <a:pPr lvl="0"/>
            <a:r>
              <a:rPr lang="en-GB" dirty="0"/>
              <a:t>Click to add office name</a:t>
            </a:r>
          </a:p>
        </p:txBody>
      </p:sp>
      <p:sp>
        <p:nvSpPr>
          <p:cNvPr id="19" name="USR_Address"/>
          <p:cNvSpPr>
            <a:spLocks noGrp="1"/>
          </p:cNvSpPr>
          <p:nvPr>
            <p:ph type="body" sz="quarter" idx="17" hasCustomPrompt="1"/>
          </p:nvPr>
        </p:nvSpPr>
        <p:spPr>
          <a:xfrm>
            <a:off x="3394074" y="4757888"/>
            <a:ext cx="8099422" cy="330367"/>
          </a:xfrm>
        </p:spPr>
        <p:txBody>
          <a:bodyPr anchor="t" anchorCtr="0"/>
          <a:lstStyle>
            <a:lvl1pPr marL="0" indent="0">
              <a:buNone/>
              <a:defRPr sz="1800">
                <a:solidFill>
                  <a:srgbClr val="F42941"/>
                </a:solidFill>
              </a:defRPr>
            </a:lvl1pPr>
          </a:lstStyle>
          <a:p>
            <a:pPr lvl="0"/>
            <a:r>
              <a:rPr lang="en-GB" dirty="0"/>
              <a:t>Click to add address</a:t>
            </a:r>
          </a:p>
        </p:txBody>
      </p:sp>
      <p:sp>
        <p:nvSpPr>
          <p:cNvPr id="15" name="Freeform 5">
            <a:extLst>
              <a:ext uri="{FF2B5EF4-FFF2-40B4-BE49-F238E27FC236}">
                <a16:creationId xmlns:a16="http://schemas.microsoft.com/office/drawing/2014/main" id="{2E40182A-580D-4377-B70A-CF547C2C1C05}"/>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8" name="Wheel logo">
            <a:extLst>
              <a:ext uri="{FF2B5EF4-FFF2-40B4-BE49-F238E27FC236}">
                <a16:creationId xmlns:a16="http://schemas.microsoft.com/office/drawing/2014/main" id="{8E577B19-C22D-4058-A767-8599CA4EBD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21" name="Straight Connector 20">
            <a:extLst>
              <a:ext uri="{FF2B5EF4-FFF2-40B4-BE49-F238E27FC236}">
                <a16:creationId xmlns:a16="http://schemas.microsoft.com/office/drawing/2014/main" id="{22217B1D-CF3D-42DE-8CBC-FCCB6336A136}"/>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Generation 2030">
            <a:extLst>
              <a:ext uri="{FF2B5EF4-FFF2-40B4-BE49-F238E27FC236}">
                <a16:creationId xmlns:a16="http://schemas.microsoft.com/office/drawing/2014/main" id="{33163790-735F-42FE-B456-72F52DEF81B5}"/>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1637053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E1E0DC"/>
                </a:solidFill>
              </a:defRPr>
            </a:lvl1pPr>
          </a:lstStyle>
          <a:p>
            <a:r>
              <a:rPr lang="en-GB" dirty="0"/>
              <a:t>Click to add title</a:t>
            </a:r>
          </a:p>
        </p:txBody>
      </p:sp>
      <p:sp>
        <p:nvSpPr>
          <p:cNvPr id="3" name="Date Placeholder 2">
            <a:extLst>
              <a:ext uri="{FF2B5EF4-FFF2-40B4-BE49-F238E27FC236}">
                <a16:creationId xmlns:a16="http://schemas.microsoft.com/office/drawing/2014/main" id="{6FF7C21C-9235-40C9-9A64-376E3FF17057}"/>
              </a:ext>
            </a:extLst>
          </p:cNvPr>
          <p:cNvSpPr>
            <a:spLocks noGrp="1"/>
          </p:cNvSpPr>
          <p:nvPr>
            <p:ph type="dt" sz="half" idx="10"/>
          </p:nvPr>
        </p:nvSpPr>
        <p:spPr/>
        <p:txBody>
          <a:bodyPr/>
          <a:lstStyle/>
          <a:p>
            <a:endParaRPr lang="en-GB" dirty="0"/>
          </a:p>
        </p:txBody>
      </p:sp>
      <p:sp>
        <p:nvSpPr>
          <p:cNvPr id="4" name="FLD_Footer">
            <a:extLst>
              <a:ext uri="{FF2B5EF4-FFF2-40B4-BE49-F238E27FC236}">
                <a16:creationId xmlns:a16="http://schemas.microsoft.com/office/drawing/2014/main" id="{50612F4A-70A7-4925-B76A-434540DDD1E4}"/>
              </a:ext>
            </a:extLst>
          </p:cNvPr>
          <p:cNvSpPr>
            <a:spLocks noGrp="1"/>
          </p:cNvSpPr>
          <p:nvPr>
            <p:ph type="ftr" sz="quarter" idx="11"/>
          </p:nvPr>
        </p:nvSpPr>
        <p:spPr/>
        <p:txBody>
          <a:bodyPr/>
          <a:lstStyle>
            <a:lvl1pPr>
              <a:defRPr>
                <a:solidFill>
                  <a:srgbClr val="E1E0DC"/>
                </a:solidFill>
              </a:defRPr>
            </a:lvl1pPr>
          </a:lstStyle>
          <a:p>
            <a:endParaRPr lang="en-GB" dirty="0"/>
          </a:p>
        </p:txBody>
      </p:sp>
      <p:sp>
        <p:nvSpPr>
          <p:cNvPr id="5" name="Slide Number Placeholder 4">
            <a:extLst>
              <a:ext uri="{FF2B5EF4-FFF2-40B4-BE49-F238E27FC236}">
                <a16:creationId xmlns:a16="http://schemas.microsoft.com/office/drawing/2014/main" id="{79AD87E6-FDA8-49E1-8A8C-97BF360FE5BC}"/>
              </a:ext>
            </a:extLst>
          </p:cNvPr>
          <p:cNvSpPr>
            <a:spLocks noGrp="1"/>
          </p:cNvSpPr>
          <p:nvPr>
            <p:ph type="sldNum" sz="quarter" idx="12"/>
          </p:nvPr>
        </p:nvSpPr>
        <p:spPr/>
        <p:txBody>
          <a:bodyPr/>
          <a:lstStyle>
            <a:lvl1pPr>
              <a:defRPr>
                <a:solidFill>
                  <a:srgbClr val="E1E0DC"/>
                </a:solidFill>
              </a:defRPr>
            </a:lvl1pPr>
          </a:lstStyle>
          <a:p>
            <a:fld id="{45D37B1E-C366-494F-A587-962AD9AABC83}" type="slidenum">
              <a:rPr lang="en-GB" smtClean="0"/>
              <a:pPr/>
              <a:t>‹#›</a:t>
            </a:fld>
            <a:endParaRPr lang="en-GB" dirty="0"/>
          </a:p>
        </p:txBody>
      </p:sp>
      <p:sp>
        <p:nvSpPr>
          <p:cNvPr id="11" name="Freeform 5">
            <a:extLst>
              <a:ext uri="{FF2B5EF4-FFF2-40B4-BE49-F238E27FC236}">
                <a16:creationId xmlns:a16="http://schemas.microsoft.com/office/drawing/2014/main" id="{3FC2E431-59A9-453A-82E0-ED0A396F612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13" name="Generation 2030">
            <a:extLst>
              <a:ext uri="{FF2B5EF4-FFF2-40B4-BE49-F238E27FC236}">
                <a16:creationId xmlns:a16="http://schemas.microsoft.com/office/drawing/2014/main" id="{97AC8E74-0446-4C8C-A37D-4AD51034154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357827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slide lightgrey">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F42941"/>
                </a:solidFill>
              </a:defRPr>
            </a:lvl1pPr>
          </a:lstStyle>
          <a:p>
            <a:r>
              <a:rPr lang="en-GB" dirty="0"/>
              <a:t>Click to add title</a:t>
            </a:r>
          </a:p>
        </p:txBody>
      </p:sp>
      <p:sp>
        <p:nvSpPr>
          <p:cNvPr id="3" name="Date Placeholder 2">
            <a:extLst>
              <a:ext uri="{FF2B5EF4-FFF2-40B4-BE49-F238E27FC236}">
                <a16:creationId xmlns:a16="http://schemas.microsoft.com/office/drawing/2014/main" id="{6FF7C21C-9235-40C9-9A64-376E3FF17057}"/>
              </a:ext>
            </a:extLst>
          </p:cNvPr>
          <p:cNvSpPr>
            <a:spLocks noGrp="1"/>
          </p:cNvSpPr>
          <p:nvPr>
            <p:ph type="dt" sz="half" idx="10"/>
          </p:nvPr>
        </p:nvSpPr>
        <p:spPr/>
        <p:txBody>
          <a:bodyPr/>
          <a:lstStyle/>
          <a:p>
            <a:endParaRPr lang="en-GB" dirty="0"/>
          </a:p>
        </p:txBody>
      </p:sp>
      <p:sp>
        <p:nvSpPr>
          <p:cNvPr id="4" name="FLD_Footer">
            <a:extLst>
              <a:ext uri="{FF2B5EF4-FFF2-40B4-BE49-F238E27FC236}">
                <a16:creationId xmlns:a16="http://schemas.microsoft.com/office/drawing/2014/main" id="{50612F4A-70A7-4925-B76A-434540DDD1E4}"/>
              </a:ext>
            </a:extLst>
          </p:cNvP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a:extLst>
              <a:ext uri="{FF2B5EF4-FFF2-40B4-BE49-F238E27FC236}">
                <a16:creationId xmlns:a16="http://schemas.microsoft.com/office/drawing/2014/main" id="{79AD87E6-FDA8-49E1-8A8C-97BF360FE5BC}"/>
              </a:ext>
            </a:extLst>
          </p:cNvPr>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1" name="Freeform 5">
            <a:extLst>
              <a:ext uri="{FF2B5EF4-FFF2-40B4-BE49-F238E27FC236}">
                <a16:creationId xmlns:a16="http://schemas.microsoft.com/office/drawing/2014/main" id="{3FC2E431-59A9-453A-82E0-ED0A396F612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13" name="Generation 2030">
            <a:extLst>
              <a:ext uri="{FF2B5EF4-FFF2-40B4-BE49-F238E27FC236}">
                <a16:creationId xmlns:a16="http://schemas.microsoft.com/office/drawing/2014/main" id="{97AC8E74-0446-4C8C-A37D-4AD51034154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pic>
        <p:nvPicPr>
          <p:cNvPr id="9" name="Wheel logo">
            <a:extLst>
              <a:ext uri="{FF2B5EF4-FFF2-40B4-BE49-F238E27FC236}">
                <a16:creationId xmlns:a16="http://schemas.microsoft.com/office/drawing/2014/main" id="{E8D324F8-53EE-49DF-B4A1-0EE537E0C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0" name="Straight Connector 9">
            <a:extLst>
              <a:ext uri="{FF2B5EF4-FFF2-40B4-BE49-F238E27FC236}">
                <a16:creationId xmlns:a16="http://schemas.microsoft.com/office/drawing/2014/main" id="{52DB99D9-76E3-4117-BE03-555B069E3ACB}"/>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990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 in max 2 lines</a:t>
            </a:r>
          </a:p>
        </p:txBody>
      </p:sp>
      <p:sp>
        <p:nvSpPr>
          <p:cNvPr id="3" name="Date Placeholder 2"/>
          <p:cNvSpPr>
            <a:spLocks noGrp="1"/>
          </p:cNvSpPr>
          <p:nvPr>
            <p:ph type="dt" sz="half" idx="10"/>
          </p:nvPr>
        </p:nvSpPr>
        <p:spPr>
          <a:xfrm>
            <a:off x="9137721" y="6964656"/>
            <a:ext cx="2355779" cy="176724"/>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t>‹#›</a:t>
            </a:fld>
            <a:endParaRPr lang="en-GB" dirty="0"/>
          </a:p>
        </p:txBody>
      </p:sp>
    </p:spTree>
    <p:extLst>
      <p:ext uri="{BB962C8B-B14F-4D97-AF65-F5344CB8AC3E}">
        <p14:creationId xmlns:p14="http://schemas.microsoft.com/office/powerpoint/2010/main" val="1045754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3" name="FLD_Footer"/>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a:t>‹#›</a:t>
            </a:fld>
            <a:endParaRPr lang="en-GB" dirty="0"/>
          </a:p>
        </p:txBody>
      </p:sp>
    </p:spTree>
    <p:extLst>
      <p:ext uri="{BB962C8B-B14F-4D97-AF65-F5344CB8AC3E}">
        <p14:creationId xmlns:p14="http://schemas.microsoft.com/office/powerpoint/2010/main" val="2690909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4000" dirty="0">
                <a:solidFill>
                  <a:srgbClr val="F42941"/>
                </a:solidFill>
                <a:latin typeface="+mj-lt"/>
                <a:cs typeface="Arial" panose="020B0604020202020204" pitchFamily="34" charset="0"/>
              </a:rPr>
              <a:t>User guide – delete</a:t>
            </a:r>
            <a:r>
              <a:rPr lang="en-GB" sz="4000" baseline="0" dirty="0">
                <a:solidFill>
                  <a:srgbClr val="F42941"/>
                </a:solidFill>
                <a:latin typeface="+mj-lt"/>
                <a:cs typeface="Arial" panose="020B0604020202020204" pitchFamily="34" charset="0"/>
              </a:rPr>
              <a:t> before use</a:t>
            </a:r>
            <a:endParaRPr lang="en-GB" sz="4000" dirty="0">
              <a:solidFill>
                <a:srgbClr val="F42941"/>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r>
              <a:rPr lang="en-GB" sz="900" noProof="1">
                <a:solidFill>
                  <a:schemeClr val="tx1"/>
                </a:solidFill>
                <a:latin typeface="+mn-lt"/>
                <a:cs typeface="Arial" panose="020B0604020202020204" pitchFamily="34" charset="0"/>
              </a:rPr>
              <a:t>To view drawing guides</a:t>
            </a:r>
          </a:p>
          <a:p>
            <a:pPr eaLnBrk="1" fontAlgn="auto" hangingPunct="1">
              <a:spcBef>
                <a:spcPts val="0"/>
              </a:spcBef>
              <a:spcAft>
                <a:spcPts val="240"/>
              </a:spcAft>
              <a:buFont typeface="+mj-lt"/>
              <a:buNone/>
              <a:defRPr/>
            </a:pPr>
            <a:r>
              <a:rPr lang="en-GB" sz="900" b="1" noProof="1">
                <a:solidFill>
                  <a:schemeClr val="tx1"/>
                </a:solidFill>
                <a:latin typeface="+mn-lt"/>
                <a:cs typeface="Arial" panose="020B0604020202020204" pitchFamily="34" charset="0"/>
              </a:rPr>
              <a:t>1.</a:t>
            </a:r>
            <a:r>
              <a:rPr lang="en-GB" sz="900" noProof="1">
                <a:solidFill>
                  <a:schemeClr val="tx1"/>
                </a:solidFill>
                <a:latin typeface="+mn-lt"/>
                <a:cs typeface="Arial" panose="020B0604020202020204" pitchFamily="34" charset="0"/>
              </a:rPr>
              <a:t> Click the </a:t>
            </a:r>
            <a:r>
              <a:rPr lang="en-GB" sz="900" b="1" noProof="1">
                <a:solidFill>
                  <a:schemeClr val="tx1"/>
                </a:solidFill>
                <a:latin typeface="+mn-lt"/>
                <a:cs typeface="Arial" panose="020B0604020202020204" pitchFamily="34" charset="0"/>
              </a:rPr>
              <a:t>View</a:t>
            </a:r>
            <a:r>
              <a:rPr lang="en-GB"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en-GB" sz="900" noProof="1">
                <a:solidFill>
                  <a:schemeClr val="tx1"/>
                </a:solidFill>
                <a:latin typeface="+mn-lt"/>
                <a:cs typeface="Arial" panose="020B0604020202020204" pitchFamily="34" charset="0"/>
              </a:rPr>
              <a:t>tick mark next to </a:t>
            </a:r>
            <a:r>
              <a:rPr lang="en-GB" sz="900" b="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endParaRPr lang="en-GB" sz="900" noProof="1">
              <a:solidFill>
                <a:schemeClr val="tx1"/>
              </a:solidFill>
              <a:latin typeface="+mn-lt"/>
              <a:cs typeface="Arial" panose="020B0604020202020204" pitchFamily="34" charset="0"/>
            </a:endParaRPr>
          </a:p>
          <a:p>
            <a:pPr eaLnBrk="1" hangingPunct="1">
              <a:spcBef>
                <a:spcPts val="0"/>
              </a:spcBef>
              <a:spcAft>
                <a:spcPts val="240"/>
              </a:spcAft>
              <a:buFont typeface="+mj-lt"/>
              <a:buNone/>
              <a:defRPr/>
            </a:pPr>
            <a:r>
              <a:rPr lang="en-GB" sz="900" b="1" noProof="1">
                <a:solidFill>
                  <a:schemeClr val="tx1"/>
                </a:solidFill>
                <a:latin typeface="+mn-lt"/>
                <a:cs typeface="Arial" panose="020B0604020202020204" pitchFamily="34" charset="0"/>
              </a:rPr>
              <a:t>Hint: Alt + F9 </a:t>
            </a:r>
            <a:r>
              <a:rPr lang="en-GB"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viewing of guides</a:t>
            </a:r>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date and footer</a:t>
            </a:r>
          </a:p>
          <a:p>
            <a:pPr marL="0" marR="0" indent="0" algn="l" defTabSz="914400" rtl="0" eaLnBrk="1" fontAlgn="auto" latinLnBrk="0" hangingPunct="1">
              <a:lnSpc>
                <a:spcPct val="100000"/>
              </a:lnSpc>
              <a:spcBef>
                <a:spcPts val="0"/>
              </a:spcBef>
              <a:spcAft>
                <a:spcPts val="600"/>
              </a:spcAft>
              <a:buClrTx/>
              <a:buSzTx/>
              <a:buFontTx/>
              <a:buNone/>
              <a:tabLst/>
              <a:defRPr/>
            </a:pPr>
            <a:r>
              <a:rPr lang="en-GB"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en-GB" sz="900" b="0" kern="1200" noProof="1">
                <a:solidFill>
                  <a:schemeClr val="tx1"/>
                </a:solidFill>
                <a:latin typeface="+mn-lt"/>
                <a:ea typeface="+mn-ea"/>
                <a:cs typeface="Arial" panose="020B0604020202020204" pitchFamily="34" charset="0"/>
              </a:rPr>
              <a:t>all the corrections with you</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tab</a:t>
            </a:r>
            <a:endParaRPr lang="en-GB" altLang="da-DK" sz="90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a:t>
            </a:r>
            <a:r>
              <a:rPr lang="en-GB" altLang="da-DK" sz="900" b="1" noProof="1">
                <a:solidFill>
                  <a:schemeClr val="tx1"/>
                </a:solidFill>
                <a:latin typeface="+mn-lt"/>
                <a:cs typeface="Arial" panose="020B0604020202020204" pitchFamily="34" charset="0"/>
              </a:rPr>
              <a:t> </a:t>
            </a:r>
            <a:r>
              <a:rPr lang="en-GB" altLang="da-DK" sz="900" b="0" noProof="1">
                <a:solidFill>
                  <a:schemeClr val="tx1"/>
                </a:solidFill>
                <a:latin typeface="+mn-lt"/>
                <a:cs typeface="Arial" panose="020B0604020202020204" pitchFamily="34" charset="0"/>
              </a:rPr>
              <a:t>on</a:t>
            </a:r>
            <a:r>
              <a:rPr lang="en-GB" altLang="da-DK"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sz="900" b="1" noProof="1">
                <a:solidFill>
                  <a:schemeClr val="tx1"/>
                </a:solidFill>
                <a:latin typeface="+mn-lt"/>
                <a:cs typeface="Arial" panose="020B0604020202020204" pitchFamily="34" charset="0"/>
              </a:rPr>
              <a:t>3. </a:t>
            </a:r>
            <a:r>
              <a:rPr lang="en-GB" sz="900" noProof="1">
                <a:solidFill>
                  <a:schemeClr val="tx1"/>
                </a:solidFill>
                <a:latin typeface="+mn-lt"/>
                <a:cs typeface="Arial" panose="020B0604020202020204" pitchFamily="34" charset="0"/>
              </a:rPr>
              <a:t>Click </a:t>
            </a:r>
            <a:r>
              <a:rPr lang="en-GB" sz="900" b="1" noProof="1">
                <a:solidFill>
                  <a:schemeClr val="tx1"/>
                </a:solidFill>
                <a:latin typeface="+mn-lt"/>
                <a:cs typeface="Arial" panose="020B0604020202020204" pitchFamily="34" charset="0"/>
              </a:rPr>
              <a:t>Apply to All</a:t>
            </a:r>
            <a:r>
              <a:rPr lang="en-GB" sz="900" noProof="1">
                <a:solidFill>
                  <a:schemeClr val="tx1"/>
                </a:solidFill>
                <a:latin typeface="+mn-lt"/>
                <a:cs typeface="Arial" panose="020B0604020202020204" pitchFamily="34" charset="0"/>
              </a:rPr>
              <a:t> or </a:t>
            </a:r>
            <a:r>
              <a:rPr lang="en-GB" sz="900" b="1" noProof="1">
                <a:solidFill>
                  <a:schemeClr val="tx1"/>
                </a:solidFill>
                <a:latin typeface="+mn-lt"/>
                <a:cs typeface="Arial" panose="020B0604020202020204" pitchFamily="34" charset="0"/>
              </a:rPr>
              <a:t>Apply </a:t>
            </a:r>
            <a:r>
              <a:rPr lang="en-GB"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only used on one slide</a:t>
            </a:r>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en-GB" sz="900" noProof="1">
                <a:solidFill>
                  <a:schemeClr val="tx1"/>
                </a:solidFill>
                <a:latin typeface="+mn-lt"/>
                <a:cs typeface="Arial" panose="020B0604020202020204" pitchFamily="34" charset="0"/>
              </a:rPr>
              <a:t>click on the picture</a:t>
            </a:r>
            <a:r>
              <a:rPr lang="en-GB" sz="900" baseline="0" noProof="1">
                <a:solidFill>
                  <a:schemeClr val="tx1"/>
                </a:solidFill>
                <a:latin typeface="+mn-lt"/>
                <a:cs typeface="Arial" panose="020B0604020202020204" pitchFamily="34" charset="0"/>
              </a:rPr>
              <a:t> </a:t>
            </a:r>
            <a:r>
              <a:rPr lang="en-GB" sz="900" noProof="1">
                <a:solidFill>
                  <a:schemeClr val="tx1"/>
                </a:solidFill>
                <a:latin typeface="+mn-lt"/>
                <a:cs typeface="Arial" panose="020B0604020202020204" pitchFamily="34" charset="0"/>
              </a:rPr>
              <a:t>placeholder and</a:t>
            </a:r>
            <a:r>
              <a:rPr lang="en-GB" sz="900" baseline="0" noProof="1">
                <a:solidFill>
                  <a:schemeClr val="tx1"/>
                </a:solidFill>
                <a:latin typeface="+mn-lt"/>
                <a:cs typeface="Arial" panose="020B0604020202020204" pitchFamily="34" charset="0"/>
              </a:rPr>
              <a:t> </a:t>
            </a:r>
            <a:br>
              <a:rPr lang="en-GB" sz="900" baseline="0" noProof="1">
                <a:solidFill>
                  <a:schemeClr val="tx1"/>
                </a:solidFill>
                <a:latin typeface="+mn-lt"/>
                <a:cs typeface="Arial" panose="020B0604020202020204" pitchFamily="34" charset="0"/>
              </a:rPr>
            </a:br>
            <a:r>
              <a:rPr lang="en-GB" sz="900" dirty="0"/>
              <a:t>insert picture via </a:t>
            </a:r>
            <a:r>
              <a:rPr lang="en-GB" sz="900" b="1" dirty="0"/>
              <a:t>Add Images</a:t>
            </a:r>
            <a:r>
              <a:rPr lang="en-GB" sz="900" dirty="0"/>
              <a:t>-button </a:t>
            </a:r>
            <a:br>
              <a:rPr lang="en-GB" sz="900" dirty="0"/>
            </a:br>
            <a:r>
              <a:rPr lang="en-GB" sz="900" dirty="0"/>
              <a:t>in the </a:t>
            </a:r>
            <a:r>
              <a:rPr lang="en-GB" sz="900" b="1" dirty="0"/>
              <a:t>NORDEN-</a:t>
            </a:r>
            <a:r>
              <a:rPr lang="en-GB" sz="900" baseline="0" dirty="0"/>
              <a:t>TAB</a:t>
            </a:r>
            <a:endParaRPr lang="en-GB"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endParaRPr lang="en-GB"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en-GB" sz="1000" b="1" noProof="1">
                <a:solidFill>
                  <a:schemeClr val="tx1"/>
                </a:solidFill>
                <a:latin typeface="+mn-lt"/>
                <a:cs typeface="Arial" panose="020B0604020202020204" pitchFamily="34" charset="0"/>
              </a:rPr>
              <a:t>Change</a:t>
            </a:r>
            <a:r>
              <a:rPr lang="en-GB" sz="1000" b="1" baseline="0" noProof="1">
                <a:solidFill>
                  <a:schemeClr val="tx1"/>
                </a:solidFill>
                <a:latin typeface="+mn-lt"/>
                <a:cs typeface="Arial" panose="020B0604020202020204" pitchFamily="34" charset="0"/>
              </a:rPr>
              <a:t> picture</a:t>
            </a:r>
            <a:endParaRPr lang="en-GB"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en-GB" sz="900" b="1" noProof="1">
                <a:solidFill>
                  <a:schemeClr val="tx1"/>
                </a:solidFill>
                <a:latin typeface="+mn-lt"/>
                <a:cs typeface="Arial" panose="020B0604020202020204" pitchFamily="34" charset="0"/>
              </a:rPr>
              <a:t>1. </a:t>
            </a:r>
            <a:r>
              <a:rPr lang="en-GB" sz="900" b="0" noProof="1">
                <a:solidFill>
                  <a:schemeClr val="tx1"/>
                </a:solidFill>
                <a:latin typeface="+mn-lt"/>
                <a:cs typeface="Arial" panose="020B0604020202020204" pitchFamily="34" charset="0"/>
              </a:rPr>
              <a:t>Click</a:t>
            </a:r>
            <a:r>
              <a:rPr lang="en-GB" sz="900" b="1" noProof="1">
                <a:solidFill>
                  <a:schemeClr val="tx1"/>
                </a:solidFill>
                <a:latin typeface="+mn-lt"/>
                <a:cs typeface="Arial" panose="020B0604020202020204" pitchFamily="34" charset="0"/>
              </a:rPr>
              <a:t> </a:t>
            </a:r>
            <a:r>
              <a:rPr lang="en-GB" sz="900" b="1" dirty="0">
                <a:latin typeface="+mn-lt"/>
              </a:rPr>
              <a:t>NORDEN</a:t>
            </a:r>
            <a:r>
              <a:rPr lang="en-GB" sz="900" b="0" baseline="0" dirty="0">
                <a:latin typeface="+mn-lt"/>
              </a:rPr>
              <a:t>-TAB and</a:t>
            </a:r>
            <a:r>
              <a:rPr lang="en-GB" sz="900" baseline="0" dirty="0">
                <a:latin typeface="+mn-lt"/>
              </a:rPr>
              <a:t> </a:t>
            </a:r>
            <a:r>
              <a:rPr lang="en-GB" sz="900" b="0" baseline="0" noProof="1">
                <a:solidFill>
                  <a:schemeClr val="tx1"/>
                </a:solidFill>
                <a:latin typeface="+mn-lt"/>
                <a:cs typeface="Arial" panose="020B0604020202020204" pitchFamily="34" charset="0"/>
              </a:rPr>
              <a:t>c</a:t>
            </a:r>
            <a:r>
              <a:rPr lang="en-GB" sz="900" b="0" noProof="1">
                <a:solidFill>
                  <a:schemeClr val="tx1"/>
                </a:solidFill>
                <a:latin typeface="+mn-lt"/>
                <a:cs typeface="Arial" panose="020B0604020202020204" pitchFamily="34" charset="0"/>
              </a:rPr>
              <a:t>lick </a:t>
            </a:r>
            <a:br>
              <a:rPr lang="en-GB"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Images Tools</a:t>
            </a:r>
            <a:r>
              <a:rPr lang="en-GB" sz="900" b="0" baseline="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en-GB" sz="900" b="0" baseline="0" noProof="1">
                <a:solidFill>
                  <a:schemeClr val="tx1"/>
                </a:solidFill>
                <a:latin typeface="+mn-lt"/>
                <a:cs typeface="Arial" panose="020B0604020202020204" pitchFamily="34" charset="0"/>
              </a:rPr>
              <a:t>choose </a:t>
            </a:r>
            <a:r>
              <a:rPr lang="en-GB" sz="900" b="1" baseline="0" noProof="1">
                <a:solidFill>
                  <a:schemeClr val="tx1"/>
                </a:solidFill>
                <a:latin typeface="+mn-lt"/>
                <a:cs typeface="Arial" panose="020B0604020202020204" pitchFamily="34" charset="0"/>
              </a:rPr>
              <a:t>Crop</a:t>
            </a:r>
            <a:r>
              <a:rPr lang="en-GB" sz="900" b="1" noProof="1">
                <a:solidFill>
                  <a:schemeClr val="tx1"/>
                </a:solidFill>
                <a:latin typeface="+mn-lt"/>
                <a:cs typeface="Arial" panose="020B0604020202020204" pitchFamily="34" charset="0"/>
              </a:rPr>
              <a:t> </a:t>
            </a:r>
            <a:r>
              <a:rPr lang="en-GB" sz="900" b="0" noProof="1">
                <a:solidFill>
                  <a:schemeClr val="tx1"/>
                </a:solidFill>
                <a:latin typeface="+mn-lt"/>
                <a:cs typeface="Arial" panose="020B0604020202020204" pitchFamily="34" charset="0"/>
              </a:rPr>
              <a:t>to change</a:t>
            </a:r>
            <a:r>
              <a:rPr lang="en-GB" sz="900" b="0" kern="1200" noProof="1">
                <a:solidFill>
                  <a:schemeClr val="tx1"/>
                </a:solidFill>
                <a:latin typeface="+mn-lt"/>
                <a:ea typeface="+mn-ea"/>
                <a:cs typeface="Arial" panose="020B0604020202020204" pitchFamily="34" charset="0"/>
              </a:rPr>
              <a:t> size</a:t>
            </a:r>
            <a:r>
              <a:rPr lang="en-GB" sz="900" b="0" kern="1200" baseline="0" noProof="1">
                <a:solidFill>
                  <a:schemeClr val="tx1"/>
                </a:solidFill>
                <a:latin typeface="+mn-lt"/>
                <a:ea typeface="+mn-ea"/>
                <a:cs typeface="Arial" panose="020B0604020202020204" pitchFamily="34" charset="0"/>
              </a:rPr>
              <a:t> or</a:t>
            </a:r>
            <a:r>
              <a:rPr lang="en-GB" sz="900" b="0" strike="noStrike" kern="1200" baseline="0" noProof="1">
                <a:solidFill>
                  <a:schemeClr val="tx1"/>
                </a:solidFill>
                <a:latin typeface="+mn-lt"/>
                <a:ea typeface="+mn-ea"/>
                <a:cs typeface="Arial" panose="020B0604020202020204" pitchFamily="34" charset="0"/>
              </a:rPr>
              <a:t> </a:t>
            </a:r>
            <a:r>
              <a:rPr lang="en-GB"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of the picture</a:t>
            </a:r>
            <a:endParaRPr lang="en-GB" sz="900" b="0" strike="sngStrike" noProof="1">
              <a:solidFill>
                <a:schemeClr val="tx1"/>
              </a:solidFill>
              <a:latin typeface="+mn-lt"/>
              <a:cs typeface="Arial" panose="020B0604020202020204" pitchFamily="34" charset="0"/>
            </a:endParaRPr>
          </a:p>
          <a:p>
            <a:pPr algn="l" eaLnBrk="1" hangingPunct="1">
              <a:spcBef>
                <a:spcPct val="0"/>
              </a:spcBef>
              <a:spcAft>
                <a:spcPts val="600"/>
              </a:spcAft>
              <a:buFontTx/>
              <a:buNone/>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a:t>
            </a:r>
            <a:r>
              <a:rPr lang="en-GB" altLang="da-DK" sz="900" b="0" kern="1200" noProof="1">
                <a:solidFill>
                  <a:schemeClr val="tx1"/>
                </a:solidFill>
                <a:latin typeface="+mn-lt"/>
                <a:ea typeface="+mn-ea"/>
                <a:cs typeface="Arial" panose="020B0604020202020204" pitchFamily="34" charset="0"/>
              </a:rPr>
              <a:t>picture</a:t>
            </a:r>
          </a:p>
          <a:p>
            <a:pPr algn="l" eaLnBrk="1" hangingPunct="1">
              <a:spcBef>
                <a:spcPct val="0"/>
              </a:spcBef>
              <a:spcAft>
                <a:spcPts val="600"/>
              </a:spcAft>
              <a:buFontTx/>
              <a:buNone/>
              <a:defRPr/>
            </a:pPr>
            <a:r>
              <a:rPr lang="en-GB" altLang="da-DK" sz="900" b="1" noProof="1">
                <a:solidFill>
                  <a:schemeClr val="tx1"/>
                </a:solidFill>
                <a:latin typeface="+mn-lt"/>
                <a:cs typeface="Arial" panose="020B0604020202020204" pitchFamily="34" charset="0"/>
              </a:rPr>
              <a:t>Hint:</a:t>
            </a:r>
            <a:r>
              <a:rPr lang="en-GB" altLang="da-DK"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r>
              <a:rPr lang="en-GB" altLang="da-DK" sz="900" b="0" strike="noStrike" noProof="1">
                <a:solidFill>
                  <a:schemeClr val="tx1"/>
                </a:solidFill>
                <a:latin typeface="+mn-lt"/>
                <a:cs typeface="Arial" panose="020B0604020202020204" pitchFamily="34" charset="0"/>
              </a:rPr>
              <a:t>,</a:t>
            </a:r>
            <a:r>
              <a:rPr lang="en-GB" altLang="da-DK"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en-GB" altLang="da-DK" sz="900" b="0" strike="noStrike" noProof="1">
                <a:solidFill>
                  <a:schemeClr val="tx1"/>
                </a:solidFill>
                <a:latin typeface="+mn-lt"/>
                <a:cs typeface="Arial" panose="020B0604020202020204" pitchFamily="34" charset="0"/>
              </a:rPr>
              <a:t>if</a:t>
            </a:r>
            <a:r>
              <a:rPr lang="en-GB" altLang="da-DK"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a:p>
            <a:pPr algn="l" eaLnBrk="1" hangingPunct="1">
              <a:spcBef>
                <a:spcPct val="0"/>
              </a:spcBef>
              <a:spcAft>
                <a:spcPts val="600"/>
              </a:spcAft>
              <a:buFontTx/>
              <a:buNone/>
              <a:defRPr/>
            </a:pPr>
            <a:endParaRPr lang="en-GB"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Use layouts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Home 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a:t>
            </a:r>
            <a:r>
              <a:rPr lang="en-GB" altLang="da-DK" sz="900" b="1"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New Slide</a:t>
            </a:r>
            <a:r>
              <a:rPr lang="en-GB" altLang="da-DK" sz="900" b="1"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menu to insert</a:t>
            </a:r>
            <a:r>
              <a:rPr lang="en-GB" altLang="da-DK" sz="900"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new slide</a:t>
            </a:r>
          </a:p>
          <a:p>
            <a:pPr eaLnBrk="1" hangingPunct="1">
              <a:spcAft>
                <a:spcPts val="240"/>
              </a:spcAft>
              <a:defRPr/>
            </a:pPr>
            <a:r>
              <a:rPr lang="en-GB" altLang="da-DK" sz="900" b="1" noProof="1">
                <a:solidFill>
                  <a:schemeClr val="tx1"/>
                </a:solidFill>
                <a:latin typeface="+mn-lt"/>
                <a:cs typeface="Arial" panose="020B0604020202020204" pitchFamily="34" charset="0"/>
              </a:rPr>
              <a:t>3. </a:t>
            </a:r>
            <a:r>
              <a:rPr lang="en-GB" altLang="da-DK" sz="900" noProof="1">
                <a:solidFill>
                  <a:schemeClr val="tx1"/>
                </a:solidFill>
                <a:latin typeface="+mn-lt"/>
                <a:cs typeface="Arial" panose="020B0604020202020204" pitchFamily="34" charset="0"/>
              </a:rPr>
              <a:t>Choose </a:t>
            </a:r>
            <a:r>
              <a:rPr lang="en-GB" altLang="da-DK" sz="900" b="1" noProof="1">
                <a:solidFill>
                  <a:schemeClr val="tx1"/>
                </a:solidFill>
                <a:latin typeface="+mn-lt"/>
                <a:cs typeface="Arial" panose="020B0604020202020204" pitchFamily="34" charset="0"/>
              </a:rPr>
              <a:t>Layout</a:t>
            </a:r>
            <a:r>
              <a:rPr lang="en-GB" altLang="da-DK" sz="900" baseline="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en-GB" altLang="da-DK" sz="900" strike="noStrike" baseline="0" noProof="1">
                <a:solidFill>
                  <a:schemeClr val="tx1"/>
                </a:solidFill>
                <a:latin typeface="+mn-lt"/>
                <a:cs typeface="Arial" panose="020B0604020202020204" pitchFamily="34" charset="0"/>
              </a:rPr>
              <a:t>"</a:t>
            </a:r>
            <a:r>
              <a:rPr lang="en-GB" altLang="da-DK" sz="900" baseline="0" noProof="1">
                <a:solidFill>
                  <a:schemeClr val="tx1"/>
                </a:solidFill>
                <a:latin typeface="+mn-lt"/>
                <a:cs typeface="Arial" panose="020B0604020202020204" pitchFamily="34" charset="0"/>
              </a:rPr>
              <a:t>drop down</a:t>
            </a:r>
            <a:r>
              <a:rPr lang="en-GB" altLang="da-DK" sz="900" strike="noStrike" baseline="0" noProof="1">
                <a:solidFill>
                  <a:schemeClr val="tx1"/>
                </a:solidFill>
                <a:latin typeface="+mn-lt"/>
                <a:cs typeface="Arial" panose="020B0604020202020204" pitchFamily="34" charset="0"/>
              </a:rPr>
              <a:t>"</a:t>
            </a:r>
            <a:r>
              <a:rPr lang="en-GB" altLang="da-DK" sz="900" baseline="0" noProof="1">
                <a:solidFill>
                  <a:schemeClr val="tx1"/>
                </a:solidFill>
                <a:latin typeface="+mn-lt"/>
                <a:cs typeface="Arial" panose="020B0604020202020204" pitchFamily="34" charset="0"/>
              </a:rPr>
              <a:t> menu </a:t>
            </a:r>
            <a:endParaRPr lang="en-GB"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tab</a:t>
            </a:r>
            <a:endParaRPr lang="en-GB"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b="1"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a:t>
            </a: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noProof="1">
                <a:solidFill>
                  <a:schemeClr val="tx1"/>
                </a:solidFill>
                <a:latin typeface="+mn-lt"/>
                <a:cs typeface="Arial" panose="020B0604020202020204" pitchFamily="34" charset="0"/>
              </a:rPr>
              <a:t>position, size</a:t>
            </a:r>
            <a:r>
              <a:rPr lang="en-GB" altLang="da-DK" sz="900" baseline="0" noProof="1">
                <a:solidFill>
                  <a:schemeClr val="tx1"/>
                </a:solidFill>
                <a:latin typeface="+mn-lt"/>
                <a:cs typeface="Arial" panose="020B0604020202020204" pitchFamily="34" charset="0"/>
              </a:rPr>
              <a:t> and formatting of the</a:t>
            </a: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Use text</a:t>
            </a:r>
            <a:r>
              <a:rPr lang="en-GB" sz="1000" b="1" baseline="0" noProof="1">
                <a:solidFill>
                  <a:schemeClr val="tx1"/>
                </a:solidFill>
                <a:latin typeface="+mn-lt"/>
                <a:cs typeface="Arial" panose="020B0604020202020204" pitchFamily="34" charset="0"/>
              </a:rPr>
              <a:t> styles</a:t>
            </a:r>
            <a:endParaRPr lang="en-GB" sz="10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Delete bullet if you want regular</a:t>
            </a:r>
            <a:r>
              <a:rPr lang="en-GB" altLang="da-DK" sz="900" b="0" baseline="0" noProof="1">
                <a:solidFill>
                  <a:schemeClr val="tx1"/>
                </a:solidFill>
                <a:latin typeface="+mn-lt"/>
                <a:cs typeface="Arial" panose="020B0604020202020204" pitchFamily="34" charset="0"/>
              </a:rPr>
              <a:t> text. Click ENTER and then Bullet-button for correct bullet. </a:t>
            </a:r>
            <a:br>
              <a:rPr lang="en-GB" altLang="da-DK" sz="900" b="0" baseline="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one level to the next level</a:t>
            </a:r>
          </a:p>
          <a:p>
            <a:pPr eaLnBrk="1" hangingPunct="1">
              <a:spcAft>
                <a:spcPts val="24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altLang="da-DK" sz="900" b="1" noProof="1">
              <a:solidFill>
                <a:schemeClr val="tx1"/>
              </a:solidFill>
              <a:latin typeface="+mn-lt"/>
              <a:cs typeface="Arial" panose="020B0604020202020204" pitchFamily="34" charset="0"/>
            </a:endParaRPr>
          </a:p>
          <a:p>
            <a:pPr eaLnBrk="1" hangingPunct="1">
              <a:spcAft>
                <a:spcPts val="240"/>
              </a:spcAft>
              <a:defRPr/>
            </a:pPr>
            <a:endParaRPr lang="en-GB" sz="900" b="1" noProof="1">
              <a:solidFill>
                <a:schemeClr val="tx1"/>
              </a:solidFill>
              <a:latin typeface="+mn-lt"/>
              <a:cs typeface="Arial" panose="020B0604020202020204" pitchFamily="34" charset="0"/>
            </a:endParaRPr>
          </a:p>
          <a:p>
            <a:pPr eaLnBrk="1" hangingPunct="1">
              <a:spcAft>
                <a:spcPts val="24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endParaRPr lang="en-GB"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3772165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tartbild">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983" y="1969037"/>
            <a:ext cx="8198679" cy="2542980"/>
          </a:xfrm>
          <a:prstGeom prst="rect">
            <a:avLst/>
          </a:prstGeom>
        </p:spPr>
      </p:pic>
      <p:sp>
        <p:nvSpPr>
          <p:cNvPr id="3" name="Rektangel 2"/>
          <p:cNvSpPr/>
          <p:nvPr userDrawn="1"/>
        </p:nvSpPr>
        <p:spPr>
          <a:xfrm>
            <a:off x="623392" y="5877272"/>
            <a:ext cx="2496277"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Tree>
    <p:extLst>
      <p:ext uri="{BB962C8B-B14F-4D97-AF65-F5344CB8AC3E}">
        <p14:creationId xmlns:p14="http://schemas.microsoft.com/office/powerpoint/2010/main" val="1575952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duktionsrubrik">
    <p:spTree>
      <p:nvGrpSpPr>
        <p:cNvPr id="1" name=""/>
        <p:cNvGrpSpPr/>
        <p:nvPr/>
      </p:nvGrpSpPr>
      <p:grpSpPr>
        <a:xfrm>
          <a:off x="0" y="0"/>
          <a:ext cx="0" cy="0"/>
          <a:chOff x="0" y="0"/>
          <a:chExt cx="0" cy="0"/>
        </a:xfrm>
      </p:grpSpPr>
      <p:sp>
        <p:nvSpPr>
          <p:cNvPr id="17" name="Rubrik 1"/>
          <p:cNvSpPr>
            <a:spLocks noGrp="1"/>
          </p:cNvSpPr>
          <p:nvPr>
            <p:ph type="title" hasCustomPrompt="1"/>
          </p:nvPr>
        </p:nvSpPr>
        <p:spPr>
          <a:xfrm>
            <a:off x="812800" y="2876872"/>
            <a:ext cx="10557565" cy="1052403"/>
          </a:xfrm>
        </p:spPr>
        <p:txBody>
          <a:bodyPr anchor="t" anchorCtr="0">
            <a:noAutofit/>
          </a:bodyPr>
          <a:lstStyle>
            <a:lvl1pPr algn="ctr">
              <a:lnSpc>
                <a:spcPct val="100000"/>
              </a:lnSpc>
              <a:defRPr sz="5400" b="0"/>
            </a:lvl1pPr>
          </a:lstStyle>
          <a:p>
            <a:r>
              <a:rPr lang="sv-SE" dirty="0"/>
              <a:t>Introduktionsrubrik</a:t>
            </a:r>
          </a:p>
        </p:txBody>
      </p:sp>
    </p:spTree>
    <p:extLst>
      <p:ext uri="{BB962C8B-B14F-4D97-AF65-F5344CB8AC3E}">
        <p14:creationId xmlns:p14="http://schemas.microsoft.com/office/powerpoint/2010/main" val="2219949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gande stor bild">
    <p:spTree>
      <p:nvGrpSpPr>
        <p:cNvPr id="1" name=""/>
        <p:cNvGrpSpPr/>
        <p:nvPr/>
      </p:nvGrpSpPr>
      <p:grpSpPr>
        <a:xfrm>
          <a:off x="0" y="0"/>
          <a:ext cx="0" cy="0"/>
          <a:chOff x="0" y="0"/>
          <a:chExt cx="0" cy="0"/>
        </a:xfrm>
      </p:grpSpPr>
      <p:sp>
        <p:nvSpPr>
          <p:cNvPr id="8" name="Platshållare för bild 2"/>
          <p:cNvSpPr>
            <a:spLocks noGrp="1"/>
          </p:cNvSpPr>
          <p:nvPr>
            <p:ph type="pic" idx="1"/>
          </p:nvPr>
        </p:nvSpPr>
        <p:spPr>
          <a:xfrm>
            <a:off x="0" y="0"/>
            <a:ext cx="12192000" cy="38831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2" name="Rubrik 1"/>
          <p:cNvSpPr>
            <a:spLocks noGrp="1"/>
          </p:cNvSpPr>
          <p:nvPr>
            <p:ph type="title" hasCustomPrompt="1"/>
          </p:nvPr>
        </p:nvSpPr>
        <p:spPr>
          <a:xfrm>
            <a:off x="671979" y="1570383"/>
            <a:ext cx="5176648" cy="1272208"/>
          </a:xfrm>
        </p:spPr>
        <p:txBody>
          <a:bodyPr>
            <a:normAutofit/>
          </a:bodyPr>
          <a:lstStyle>
            <a:lvl1pPr>
              <a:lnSpc>
                <a:spcPct val="100000"/>
              </a:lnSpc>
              <a:defRPr sz="3600">
                <a:solidFill>
                  <a:schemeClr val="bg1"/>
                </a:solidFill>
              </a:defRPr>
            </a:lvl1pPr>
          </a:lstStyle>
          <a:p>
            <a:r>
              <a:rPr lang="sv-SE" dirty="0"/>
              <a:t>En beskrivande rubrik</a:t>
            </a:r>
          </a:p>
        </p:txBody>
      </p:sp>
      <p:pic>
        <p:nvPicPr>
          <p:cNvPr id="5" name="Bildobjekt 4"/>
          <p:cNvPicPr>
            <a:picLocks noChangeAspect="1"/>
          </p:cNvPicPr>
          <p:nvPr userDrawn="1"/>
        </p:nvPicPr>
        <p:blipFill rotWithShape="1">
          <a:blip r:embed="rId2">
            <a:extLst>
              <a:ext uri="{28A0092B-C50C-407E-A947-70E740481C1C}">
                <a14:useLocalDpi xmlns:a14="http://schemas.microsoft.com/office/drawing/2010/main" val="0"/>
              </a:ext>
            </a:extLst>
          </a:blip>
          <a:srcRect t="6048"/>
          <a:stretch/>
        </p:blipFill>
        <p:spPr>
          <a:xfrm>
            <a:off x="6093387" y="3883152"/>
            <a:ext cx="6093387" cy="1850104"/>
          </a:xfrm>
          <a:prstGeom prst="rect">
            <a:avLst/>
          </a:prstGeom>
        </p:spPr>
      </p:pic>
      <p:sp>
        <p:nvSpPr>
          <p:cNvPr id="7" name="Rektangel 6"/>
          <p:cNvSpPr/>
          <p:nvPr userDrawn="1"/>
        </p:nvSpPr>
        <p:spPr>
          <a:xfrm>
            <a:off x="0" y="3883152"/>
            <a:ext cx="6093387" cy="1850104"/>
          </a:xfrm>
          <a:prstGeom prst="rect">
            <a:avLst/>
          </a:prstGeom>
          <a:solidFill>
            <a:srgbClr val="D1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text 3"/>
          <p:cNvSpPr>
            <a:spLocks noGrp="1"/>
          </p:cNvSpPr>
          <p:nvPr>
            <p:ph type="body" sz="half" idx="2" hasCustomPrompt="1"/>
          </p:nvPr>
        </p:nvSpPr>
        <p:spPr>
          <a:xfrm>
            <a:off x="719403" y="4149080"/>
            <a:ext cx="4740493" cy="144016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Text</a:t>
            </a:r>
          </a:p>
        </p:txBody>
      </p:sp>
      <p:sp>
        <p:nvSpPr>
          <p:cNvPr id="10" name="Platshållare för text 3"/>
          <p:cNvSpPr>
            <a:spLocks noGrp="1"/>
          </p:cNvSpPr>
          <p:nvPr>
            <p:ph type="body" sz="half" idx="10" hasCustomPrompt="1"/>
          </p:nvPr>
        </p:nvSpPr>
        <p:spPr>
          <a:xfrm>
            <a:off x="6864087" y="4149080"/>
            <a:ext cx="4532784" cy="1440160"/>
          </a:xfrm>
        </p:spPr>
        <p:txBody>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Text</a:t>
            </a:r>
          </a:p>
        </p:txBody>
      </p:sp>
    </p:spTree>
    <p:extLst>
      <p:ext uri="{BB962C8B-B14F-4D97-AF65-F5344CB8AC3E}">
        <p14:creationId xmlns:p14="http://schemas.microsoft.com/office/powerpoint/2010/main" val="3541223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ående stor bild">
    <p:spTree>
      <p:nvGrpSpPr>
        <p:cNvPr id="1" name=""/>
        <p:cNvGrpSpPr/>
        <p:nvPr/>
      </p:nvGrpSpPr>
      <p:grpSpPr>
        <a:xfrm>
          <a:off x="0" y="0"/>
          <a:ext cx="0" cy="0"/>
          <a:chOff x="0" y="0"/>
          <a:chExt cx="0" cy="0"/>
        </a:xfrm>
      </p:grpSpPr>
      <p:sp>
        <p:nvSpPr>
          <p:cNvPr id="8" name="Platshållare för bild 2"/>
          <p:cNvSpPr>
            <a:spLocks noGrp="1"/>
          </p:cNvSpPr>
          <p:nvPr>
            <p:ph type="pic" idx="1"/>
          </p:nvPr>
        </p:nvSpPr>
        <p:spPr>
          <a:xfrm>
            <a:off x="6093387" y="0"/>
            <a:ext cx="6098613" cy="57332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pic>
        <p:nvPicPr>
          <p:cNvPr id="3" name="Bildobjekt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4" t="32" r="10717" b="32976"/>
          <a:stretch/>
        </p:blipFill>
        <p:spPr>
          <a:xfrm>
            <a:off x="981" y="0"/>
            <a:ext cx="6092407" cy="3429000"/>
          </a:xfrm>
          <a:prstGeom prst="rect">
            <a:avLst/>
          </a:prstGeom>
        </p:spPr>
      </p:pic>
      <p:sp>
        <p:nvSpPr>
          <p:cNvPr id="2" name="Rubrik 1"/>
          <p:cNvSpPr>
            <a:spLocks noGrp="1"/>
          </p:cNvSpPr>
          <p:nvPr>
            <p:ph type="title" hasCustomPrompt="1"/>
          </p:nvPr>
        </p:nvSpPr>
        <p:spPr>
          <a:xfrm>
            <a:off x="673007" y="1061517"/>
            <a:ext cx="4655936" cy="1410005"/>
          </a:xfrm>
        </p:spPr>
        <p:txBody>
          <a:bodyPr/>
          <a:lstStyle>
            <a:lvl1pPr>
              <a:defRPr>
                <a:solidFill>
                  <a:schemeClr val="bg1"/>
                </a:solidFill>
              </a:defRPr>
            </a:lvl1pPr>
          </a:lstStyle>
          <a:p>
            <a:r>
              <a:rPr lang="sv-SE" dirty="0"/>
              <a:t>En beskrivande rubrik</a:t>
            </a:r>
          </a:p>
        </p:txBody>
      </p:sp>
      <p:sp>
        <p:nvSpPr>
          <p:cNvPr id="7" name="Rektangel 6"/>
          <p:cNvSpPr/>
          <p:nvPr userDrawn="1"/>
        </p:nvSpPr>
        <p:spPr>
          <a:xfrm>
            <a:off x="0" y="3429000"/>
            <a:ext cx="6093387" cy="2304256"/>
          </a:xfrm>
          <a:prstGeom prst="rect">
            <a:avLst/>
          </a:prstGeom>
          <a:solidFill>
            <a:srgbClr val="D1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text 3"/>
          <p:cNvSpPr>
            <a:spLocks noGrp="1"/>
          </p:cNvSpPr>
          <p:nvPr>
            <p:ph type="body" sz="half" idx="2" hasCustomPrompt="1"/>
          </p:nvPr>
        </p:nvSpPr>
        <p:spPr>
          <a:xfrm>
            <a:off x="719403" y="3717032"/>
            <a:ext cx="4922869" cy="144016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Text</a:t>
            </a:r>
          </a:p>
        </p:txBody>
      </p:sp>
    </p:spTree>
    <p:extLst>
      <p:ext uri="{BB962C8B-B14F-4D97-AF65-F5344CB8AC3E}">
        <p14:creationId xmlns:p14="http://schemas.microsoft.com/office/powerpoint/2010/main" val="3790075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two columns">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1361060"/>
            <a:ext cx="5051434" cy="4588890"/>
          </a:xfrm>
        </p:spPr>
        <p:txBody>
          <a:bodyPr/>
          <a:lstStyle>
            <a:lvl1pPr marL="594000" indent="-594000">
              <a:spcBef>
                <a:spcPts val="300"/>
              </a:spcBef>
              <a:defRPr sz="2800"/>
            </a:lvl1pPr>
            <a:lvl2pPr marL="846000">
              <a:defRPr sz="2200"/>
            </a:lvl2pPr>
            <a:lvl3pPr marL="720000" indent="0">
              <a:buNone/>
              <a:defRPr/>
            </a:lvl3pPr>
          </a:lstStyle>
          <a:p>
            <a:pPr lvl="0"/>
            <a:r>
              <a:rPr lang="en-GB" dirty="0"/>
              <a:t>Click to add text</a:t>
            </a:r>
          </a:p>
          <a:p>
            <a:pPr lvl="1"/>
            <a:r>
              <a:rPr lang="en-GB" dirty="0"/>
              <a:t>Second level</a:t>
            </a:r>
          </a:p>
        </p:txBody>
      </p:sp>
      <p:sp>
        <p:nvSpPr>
          <p:cNvPr id="10" name="Freeform 5">
            <a:extLst>
              <a:ext uri="{FF2B5EF4-FFF2-40B4-BE49-F238E27FC236}">
                <a16:creationId xmlns:a16="http://schemas.microsoft.com/office/drawing/2014/main" id="{C4447EA2-33D0-48C2-BF9C-59BD19EC06AD}"/>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86F0553E-780C-462A-94C5-4DC16629A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DE844EC5-E308-456C-93FD-7582F71FC46E}"/>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EE414CC0-21E6-404A-9D17-EDA649671305}"/>
              </a:ext>
            </a:extLst>
          </p:cNvPr>
          <p:cNvSpPr>
            <a:spLocks noGrp="1"/>
          </p:cNvSpPr>
          <p:nvPr>
            <p:ph type="body" sz="quarter" idx="14" hasCustomPrompt="1"/>
          </p:nvPr>
        </p:nvSpPr>
        <p:spPr>
          <a:xfrm>
            <a:off x="6441280" y="1361060"/>
            <a:ext cx="5052217" cy="4588890"/>
          </a:xfrm>
        </p:spPr>
        <p:txBody>
          <a:bodyPr/>
          <a:lstStyle>
            <a:lvl1pPr marL="594000" indent="-594000">
              <a:spcBef>
                <a:spcPts val="300"/>
              </a:spcBef>
              <a:defRPr sz="2800"/>
            </a:lvl1pPr>
            <a:lvl2pPr marL="846000">
              <a:defRPr/>
            </a:lvl2pPr>
          </a:lstStyle>
          <a:p>
            <a:pPr lvl="0"/>
            <a:r>
              <a:rPr lang="en-GB"/>
              <a:t>Click to add text</a:t>
            </a:r>
          </a:p>
          <a:p>
            <a:pPr lvl="1"/>
            <a:r>
              <a:rPr lang="en-GB"/>
              <a:t>Second level</a:t>
            </a:r>
            <a:endParaRPr lang="en-GB" dirty="0"/>
          </a:p>
        </p:txBody>
      </p:sp>
      <p:sp>
        <p:nvSpPr>
          <p:cNvPr id="14" name="Generation 2030">
            <a:extLst>
              <a:ext uri="{FF2B5EF4-FFF2-40B4-BE49-F238E27FC236}">
                <a16:creationId xmlns:a16="http://schemas.microsoft.com/office/drawing/2014/main" id="{4A775F39-92DF-445B-A8BD-FAD383AF056F}"/>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351998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7" name="Platshållare för bild 2"/>
          <p:cNvSpPr>
            <a:spLocks noGrp="1"/>
          </p:cNvSpPr>
          <p:nvPr>
            <p:ph type="pic" idx="1"/>
          </p:nvPr>
        </p:nvSpPr>
        <p:spPr>
          <a:xfrm>
            <a:off x="0" y="0"/>
            <a:ext cx="12192000" cy="57332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2" name="Rubrik 1"/>
          <p:cNvSpPr>
            <a:spLocks noGrp="1"/>
          </p:cNvSpPr>
          <p:nvPr>
            <p:ph type="title" hasCustomPrompt="1"/>
          </p:nvPr>
        </p:nvSpPr>
        <p:spPr>
          <a:xfrm>
            <a:off x="673007" y="2295790"/>
            <a:ext cx="4937147" cy="1440160"/>
          </a:xfrm>
        </p:spPr>
        <p:txBody>
          <a:bodyPr>
            <a:normAutofit/>
          </a:bodyPr>
          <a:lstStyle>
            <a:lvl1pPr>
              <a:defRPr sz="3600">
                <a:solidFill>
                  <a:schemeClr val="bg1"/>
                </a:solidFill>
              </a:defRPr>
            </a:lvl1pPr>
          </a:lstStyle>
          <a:p>
            <a:r>
              <a:rPr lang="sv-SE" dirty="0"/>
              <a:t>En beskrivande rubrik</a:t>
            </a:r>
          </a:p>
        </p:txBody>
      </p:sp>
    </p:spTree>
    <p:extLst>
      <p:ext uri="{BB962C8B-B14F-4D97-AF65-F5344CB8AC3E}">
        <p14:creationId xmlns:p14="http://schemas.microsoft.com/office/powerpoint/2010/main" val="1192025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platta">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4" t="18863" r="10717" b="68677"/>
          <a:stretch/>
        </p:blipFill>
        <p:spPr>
          <a:xfrm>
            <a:off x="0" y="1"/>
            <a:ext cx="12184813" cy="1275501"/>
          </a:xfrm>
          <a:prstGeom prst="rect">
            <a:avLst/>
          </a:prstGeom>
        </p:spPr>
      </p:pic>
      <p:sp>
        <p:nvSpPr>
          <p:cNvPr id="2" name="Rubrik 1"/>
          <p:cNvSpPr>
            <a:spLocks noGrp="1"/>
          </p:cNvSpPr>
          <p:nvPr>
            <p:ph type="title" hasCustomPrompt="1"/>
          </p:nvPr>
        </p:nvSpPr>
        <p:spPr>
          <a:xfrm>
            <a:off x="673006" y="332656"/>
            <a:ext cx="10799591" cy="648072"/>
          </a:xfrm>
        </p:spPr>
        <p:txBody>
          <a:bodyPr>
            <a:normAutofit/>
          </a:bodyPr>
          <a:lstStyle>
            <a:lvl1pPr>
              <a:defRPr sz="3600">
                <a:solidFill>
                  <a:schemeClr val="bg1"/>
                </a:solidFill>
              </a:defRPr>
            </a:lvl1pPr>
          </a:lstStyle>
          <a:p>
            <a:r>
              <a:rPr lang="sv-SE" dirty="0"/>
              <a:t>En beskrivande rubrik</a:t>
            </a:r>
          </a:p>
        </p:txBody>
      </p:sp>
      <p:sp>
        <p:nvSpPr>
          <p:cNvPr id="9" name="Platshållare för text 3"/>
          <p:cNvSpPr>
            <a:spLocks noGrp="1"/>
          </p:cNvSpPr>
          <p:nvPr>
            <p:ph type="body" sz="half" idx="2" hasCustomPrompt="1"/>
          </p:nvPr>
        </p:nvSpPr>
        <p:spPr>
          <a:xfrm>
            <a:off x="710568" y="1412776"/>
            <a:ext cx="5191067" cy="144016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Text</a:t>
            </a:r>
          </a:p>
        </p:txBody>
      </p:sp>
      <p:sp>
        <p:nvSpPr>
          <p:cNvPr id="6" name="Platshållare för bild 2"/>
          <p:cNvSpPr>
            <a:spLocks noGrp="1"/>
          </p:cNvSpPr>
          <p:nvPr>
            <p:ph type="pic" idx="1"/>
          </p:nvPr>
        </p:nvSpPr>
        <p:spPr>
          <a:xfrm>
            <a:off x="6528906" y="1412776"/>
            <a:ext cx="4814685" cy="4320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Tree>
    <p:extLst>
      <p:ext uri="{BB962C8B-B14F-4D97-AF65-F5344CB8AC3E}">
        <p14:creationId xmlns:p14="http://schemas.microsoft.com/office/powerpoint/2010/main" val="1362467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17" name="Rubrik 1"/>
          <p:cNvSpPr>
            <a:spLocks noGrp="1"/>
          </p:cNvSpPr>
          <p:nvPr>
            <p:ph type="title" hasCustomPrompt="1"/>
          </p:nvPr>
        </p:nvSpPr>
        <p:spPr>
          <a:xfrm>
            <a:off x="661973" y="385664"/>
            <a:ext cx="10690723" cy="566738"/>
          </a:xfrm>
        </p:spPr>
        <p:txBody>
          <a:bodyPr anchor="t" anchorCtr="0">
            <a:noAutofit/>
          </a:bodyPr>
          <a:lstStyle>
            <a:lvl1pPr algn="l">
              <a:lnSpc>
                <a:spcPct val="100000"/>
              </a:lnSpc>
              <a:defRPr sz="3600" b="0" baseline="0"/>
            </a:lvl1pPr>
          </a:lstStyle>
          <a:p>
            <a:r>
              <a:rPr lang="sv-SE" dirty="0"/>
              <a:t>Klicka här för att ändra rubriken</a:t>
            </a:r>
          </a:p>
        </p:txBody>
      </p:sp>
      <p:sp>
        <p:nvSpPr>
          <p:cNvPr id="19" name="Platshållare för text 3"/>
          <p:cNvSpPr>
            <a:spLocks noGrp="1"/>
          </p:cNvSpPr>
          <p:nvPr>
            <p:ph type="body" sz="half" idx="10" hasCustomPrompt="1"/>
          </p:nvPr>
        </p:nvSpPr>
        <p:spPr>
          <a:xfrm>
            <a:off x="688478" y="1298934"/>
            <a:ext cx="10673053" cy="804862"/>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Klicka här för att ändra texten</a:t>
            </a:r>
          </a:p>
        </p:txBody>
      </p:sp>
    </p:spTree>
    <p:extLst>
      <p:ext uri="{BB962C8B-B14F-4D97-AF65-F5344CB8AC3E}">
        <p14:creationId xmlns:p14="http://schemas.microsoft.com/office/powerpoint/2010/main" val="2485100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7" name="Rubrik 1"/>
          <p:cNvSpPr>
            <a:spLocks noGrp="1"/>
          </p:cNvSpPr>
          <p:nvPr>
            <p:ph type="title" hasCustomPrompt="1"/>
          </p:nvPr>
        </p:nvSpPr>
        <p:spPr>
          <a:xfrm>
            <a:off x="661973" y="383322"/>
            <a:ext cx="10416576" cy="566738"/>
          </a:xfrm>
        </p:spPr>
        <p:txBody>
          <a:bodyPr anchor="t" anchorCtr="0">
            <a:noAutofit/>
          </a:bodyPr>
          <a:lstStyle>
            <a:lvl1pPr algn="l">
              <a:defRPr sz="3600" b="0"/>
            </a:lvl1pPr>
          </a:lstStyle>
          <a:p>
            <a:r>
              <a:rPr lang="sv-SE" dirty="0"/>
              <a:t>Klicka här för att ändra rubriken</a:t>
            </a:r>
          </a:p>
        </p:txBody>
      </p:sp>
      <p:sp>
        <p:nvSpPr>
          <p:cNvPr id="5" name="Platshållare för innehåll 2"/>
          <p:cNvSpPr>
            <a:spLocks noGrp="1"/>
          </p:cNvSpPr>
          <p:nvPr>
            <p:ph idx="1" hasCustomPrompt="1"/>
          </p:nvPr>
        </p:nvSpPr>
        <p:spPr>
          <a:xfrm>
            <a:off x="670808" y="980728"/>
            <a:ext cx="10416576" cy="4608512"/>
          </a:xfrm>
        </p:spPr>
        <p:txBody>
          <a:bodyPr/>
          <a:lstStyle>
            <a:lvl1pPr marL="0" indent="0">
              <a:buNone/>
              <a:defRPr sz="2800"/>
            </a:lvl1pPr>
            <a:lvl2pPr marL="742950" indent="-285750">
              <a:lnSpc>
                <a:spcPct val="130000"/>
              </a:lnSpc>
              <a:spcBef>
                <a:spcPts val="0"/>
              </a:spcBef>
              <a:spcAft>
                <a:spcPts val="600"/>
              </a:spcAft>
              <a:buFont typeface="Arial" panose="020B0604020202020204" pitchFamily="34" charset="0"/>
              <a:buChar char="•"/>
              <a:defRPr/>
            </a:lvl2pPr>
            <a:lvl3pPr>
              <a:lnSpc>
                <a:spcPct val="130000"/>
              </a:lnSpc>
              <a:spcBef>
                <a:spcPts val="0"/>
              </a:spcBef>
              <a:spcAft>
                <a:spcPts val="600"/>
              </a:spcAft>
              <a:defRPr/>
            </a:lvl3pPr>
            <a:lvl4pPr marL="1600200" indent="-228600">
              <a:lnSpc>
                <a:spcPct val="130000"/>
              </a:lnSpc>
              <a:spcBef>
                <a:spcPts val="0"/>
              </a:spcBef>
              <a:spcAft>
                <a:spcPts val="600"/>
              </a:spcAft>
              <a:buFont typeface="Arial" panose="020B0604020202020204" pitchFamily="34" charset="0"/>
              <a:buChar char="•"/>
              <a:defRPr/>
            </a:lvl4pPr>
            <a:lvl5pPr marL="2057400" indent="-228600">
              <a:lnSpc>
                <a:spcPct val="130000"/>
              </a:lnSpc>
              <a:spcBef>
                <a:spcPts val="0"/>
              </a:spcBef>
              <a:spcAft>
                <a:spcPts val="600"/>
              </a:spcAft>
              <a:buFont typeface="Arial" panose="020B0604020202020204" pitchFamily="34" charset="0"/>
              <a:buChar char="•"/>
              <a:defRPr/>
            </a:lvl5pPr>
          </a:lstStyle>
          <a:p>
            <a:pPr lvl="0"/>
            <a:r>
              <a:rPr lang="sv-SE" dirty="0"/>
              <a:t>Klicka här för att ändra 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78795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61973" y="457672"/>
            <a:ext cx="10416576" cy="566738"/>
          </a:xfrm>
        </p:spPr>
        <p:txBody>
          <a:bodyPr anchor="b">
            <a:noAutofit/>
          </a:bodyPr>
          <a:lstStyle>
            <a:lvl1pPr algn="l">
              <a:defRPr sz="3600" b="0"/>
            </a:lvl1pPr>
          </a:lstStyle>
          <a:p>
            <a:r>
              <a:rPr lang="sv-SE" dirty="0"/>
              <a:t>Klicka här för att ändra rubriken</a:t>
            </a:r>
          </a:p>
        </p:txBody>
      </p:sp>
      <p:sp>
        <p:nvSpPr>
          <p:cNvPr id="6" name="Platshållare för text 3"/>
          <p:cNvSpPr>
            <a:spLocks noGrp="1"/>
          </p:cNvSpPr>
          <p:nvPr>
            <p:ph type="body" sz="half" idx="2" hasCustomPrompt="1"/>
          </p:nvPr>
        </p:nvSpPr>
        <p:spPr>
          <a:xfrm>
            <a:off x="670819" y="1125958"/>
            <a:ext cx="10416576" cy="629956"/>
          </a:xfrm>
        </p:spPr>
        <p:txBody>
          <a:bodyPr/>
          <a:lstStyle>
            <a:lvl1pPr marL="0" indent="0">
              <a:buNone/>
              <a:defRPr sz="2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Klicka här för att ändra underrubriken</a:t>
            </a:r>
          </a:p>
        </p:txBody>
      </p:sp>
      <p:sp>
        <p:nvSpPr>
          <p:cNvPr id="7" name="Platshållare för bild 2"/>
          <p:cNvSpPr>
            <a:spLocks noGrp="1"/>
          </p:cNvSpPr>
          <p:nvPr>
            <p:ph type="pic" idx="1"/>
          </p:nvPr>
        </p:nvSpPr>
        <p:spPr>
          <a:xfrm>
            <a:off x="830470" y="2446514"/>
            <a:ext cx="10531061" cy="3291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9" name="Platshållare för text 3"/>
          <p:cNvSpPr>
            <a:spLocks noGrp="1"/>
          </p:cNvSpPr>
          <p:nvPr>
            <p:ph type="body" sz="half" idx="10" hasCustomPrompt="1"/>
          </p:nvPr>
        </p:nvSpPr>
        <p:spPr>
          <a:xfrm>
            <a:off x="688488" y="1762204"/>
            <a:ext cx="10416576" cy="510547"/>
          </a:xfrm>
        </p:spPr>
        <p:txBody>
          <a:bodyPr/>
          <a:lstStyle>
            <a:lvl1pPr marL="0" indent="0">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Klicka här för att ändra texten</a:t>
            </a:r>
          </a:p>
        </p:txBody>
      </p:sp>
    </p:spTree>
    <p:extLst>
      <p:ext uri="{BB962C8B-B14F-4D97-AF65-F5344CB8AC3E}">
        <p14:creationId xmlns:p14="http://schemas.microsoft.com/office/powerpoint/2010/main" val="2055759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spalt">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61974" y="451046"/>
            <a:ext cx="10699557" cy="566738"/>
          </a:xfrm>
        </p:spPr>
        <p:txBody>
          <a:bodyPr anchor="b">
            <a:noAutofit/>
          </a:bodyPr>
          <a:lstStyle>
            <a:lvl1pPr algn="l">
              <a:defRPr sz="3600" b="0"/>
            </a:lvl1pPr>
          </a:lstStyle>
          <a:p>
            <a:r>
              <a:rPr lang="sv-SE" dirty="0"/>
              <a:t>Klicka här för att ändra rubriken</a:t>
            </a:r>
          </a:p>
        </p:txBody>
      </p:sp>
      <p:sp>
        <p:nvSpPr>
          <p:cNvPr id="8" name="Platshållare för innehåll 2"/>
          <p:cNvSpPr>
            <a:spLocks noGrp="1"/>
          </p:cNvSpPr>
          <p:nvPr>
            <p:ph sz="half" idx="1" hasCustomPrompt="1"/>
          </p:nvPr>
        </p:nvSpPr>
        <p:spPr>
          <a:xfrm>
            <a:off x="688483" y="1268760"/>
            <a:ext cx="5082976" cy="4320480"/>
          </a:xfrm>
        </p:spPr>
        <p:txBody>
          <a:bodyPr/>
          <a:lstStyle>
            <a:lvl1pPr marL="0" indent="0">
              <a:buNone/>
              <a:defRPr sz="2800"/>
            </a:lvl1pPr>
            <a:lvl2pPr marL="742950" indent="-285750">
              <a:lnSpc>
                <a:spcPct val="130000"/>
              </a:lnSpc>
              <a:spcBef>
                <a:spcPts val="0"/>
              </a:spcBef>
              <a:spcAft>
                <a:spcPts val="600"/>
              </a:spcAft>
              <a:buFont typeface="Arial" panose="020B0604020202020204" pitchFamily="34" charset="0"/>
              <a:buChar char="•"/>
              <a:defRPr sz="2000"/>
            </a:lvl2pPr>
            <a:lvl3pPr>
              <a:lnSpc>
                <a:spcPct val="130000"/>
              </a:lnSpc>
              <a:spcBef>
                <a:spcPts val="0"/>
              </a:spcBef>
              <a:spcAft>
                <a:spcPts val="600"/>
              </a:spcAft>
              <a:defRPr sz="1800"/>
            </a:lvl3pPr>
            <a:lvl4pPr marL="1600200" indent="-228600">
              <a:lnSpc>
                <a:spcPct val="130000"/>
              </a:lnSpc>
              <a:spcBef>
                <a:spcPts val="0"/>
              </a:spcBef>
              <a:spcAft>
                <a:spcPts val="600"/>
              </a:spcAft>
              <a:buFont typeface="Arial" panose="020B0604020202020204" pitchFamily="34" charset="0"/>
              <a:buChar char="•"/>
              <a:defRPr sz="1600"/>
            </a:lvl4pPr>
            <a:lvl5pPr marL="2057400" indent="-228600">
              <a:lnSpc>
                <a:spcPct val="130000"/>
              </a:lnSpc>
              <a:spcBef>
                <a:spcPts val="0"/>
              </a:spcBef>
              <a:spcAft>
                <a:spcPts val="600"/>
              </a:spcAft>
              <a:buFont typeface="Arial" panose="020B0604020202020204" pitchFamily="34" charset="0"/>
              <a:buChar char="•"/>
              <a:defRPr sz="1400"/>
            </a:lvl5pPr>
            <a:lvl6pPr>
              <a:defRPr sz="1800"/>
            </a:lvl6pPr>
            <a:lvl7pPr>
              <a:defRPr sz="1800"/>
            </a:lvl7pPr>
            <a:lvl8pPr>
              <a:defRPr sz="1800"/>
            </a:lvl8pPr>
            <a:lvl9pPr>
              <a:defRPr sz="1800"/>
            </a:lvl9pPr>
          </a:lstStyle>
          <a:p>
            <a:pPr lvl="0"/>
            <a:r>
              <a:rPr lang="sv-SE" dirty="0"/>
              <a:t>Klicka för att ändra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innehåll 2"/>
          <p:cNvSpPr>
            <a:spLocks noGrp="1"/>
          </p:cNvSpPr>
          <p:nvPr>
            <p:ph sz="half" idx="10" hasCustomPrompt="1"/>
          </p:nvPr>
        </p:nvSpPr>
        <p:spPr>
          <a:xfrm>
            <a:off x="6288021" y="1268760"/>
            <a:ext cx="5082976" cy="4320480"/>
          </a:xfrm>
        </p:spPr>
        <p:txBody>
          <a:bodyPr/>
          <a:lstStyle>
            <a:lvl1pPr marL="0" indent="0">
              <a:buNone/>
              <a:defRPr sz="2800"/>
            </a:lvl1pPr>
            <a:lvl2pPr marL="742950" indent="-285750">
              <a:lnSpc>
                <a:spcPct val="130000"/>
              </a:lnSpc>
              <a:spcBef>
                <a:spcPts val="0"/>
              </a:spcBef>
              <a:spcAft>
                <a:spcPts val="600"/>
              </a:spcAft>
              <a:buFont typeface="Arial" panose="020B0604020202020204" pitchFamily="34" charset="0"/>
              <a:buChar char="•"/>
              <a:defRPr sz="2000"/>
            </a:lvl2pPr>
            <a:lvl3pPr>
              <a:lnSpc>
                <a:spcPct val="130000"/>
              </a:lnSpc>
              <a:spcBef>
                <a:spcPts val="0"/>
              </a:spcBef>
              <a:spcAft>
                <a:spcPts val="600"/>
              </a:spcAft>
              <a:defRPr sz="1800"/>
            </a:lvl3pPr>
            <a:lvl4pPr marL="1600200" indent="-228600">
              <a:lnSpc>
                <a:spcPct val="130000"/>
              </a:lnSpc>
              <a:spcBef>
                <a:spcPts val="0"/>
              </a:spcBef>
              <a:spcAft>
                <a:spcPts val="600"/>
              </a:spcAft>
              <a:buFont typeface="Arial" panose="020B0604020202020204" pitchFamily="34" charset="0"/>
              <a:buChar char="•"/>
              <a:defRPr sz="1600"/>
            </a:lvl4pPr>
            <a:lvl5pPr marL="2057400" indent="-228600">
              <a:lnSpc>
                <a:spcPct val="130000"/>
              </a:lnSpc>
              <a:spcBef>
                <a:spcPts val="0"/>
              </a:spcBef>
              <a:spcAft>
                <a:spcPts val="600"/>
              </a:spcAft>
              <a:buFont typeface="Arial" panose="020B0604020202020204" pitchFamily="34" charset="0"/>
              <a:buChar char="•"/>
              <a:defRPr sz="1400"/>
            </a:lvl5pPr>
            <a:lvl6pPr>
              <a:defRPr sz="1800"/>
            </a:lvl6pPr>
            <a:lvl7pPr>
              <a:defRPr sz="1800"/>
            </a:lvl7pPr>
            <a:lvl8pPr>
              <a:defRPr sz="1800"/>
            </a:lvl8pPr>
            <a:lvl9pPr>
              <a:defRPr sz="1800"/>
            </a:lvl9pPr>
          </a:lstStyle>
          <a:p>
            <a:pPr lvl="0"/>
            <a:r>
              <a:rPr lang="sv-SE" dirty="0"/>
              <a:t>Klicka för att ändra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3920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65223" y="4547120"/>
            <a:ext cx="10581455" cy="614603"/>
          </a:xfrm>
        </p:spPr>
        <p:txBody>
          <a:bodyPr anchor="t" anchorCtr="0">
            <a:noAutofit/>
          </a:bodyPr>
          <a:lstStyle>
            <a:lvl1pPr algn="l">
              <a:defRPr sz="3600" b="0"/>
            </a:lvl1pPr>
          </a:lstStyle>
          <a:p>
            <a:r>
              <a:rPr lang="sv-SE" dirty="0"/>
              <a:t>Klicka här för att ändra rubrik</a:t>
            </a:r>
          </a:p>
        </p:txBody>
      </p:sp>
      <p:sp>
        <p:nvSpPr>
          <p:cNvPr id="3" name="Platshållare för bild 2"/>
          <p:cNvSpPr>
            <a:spLocks noGrp="1"/>
          </p:cNvSpPr>
          <p:nvPr>
            <p:ph type="pic" idx="1"/>
          </p:nvPr>
        </p:nvSpPr>
        <p:spPr>
          <a:xfrm>
            <a:off x="820997" y="559986"/>
            <a:ext cx="10549368" cy="3888432"/>
          </a:xfrm>
        </p:spPr>
        <p:txBody>
          <a:bodyPr/>
          <a:lstStyle>
            <a:lvl1pPr marL="0" indent="0">
              <a:buNone/>
              <a:defRPr sz="3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p:cNvSpPr>
            <a:spLocks noGrp="1"/>
          </p:cNvSpPr>
          <p:nvPr>
            <p:ph type="body" sz="half" idx="2" hasCustomPrompt="1"/>
          </p:nvPr>
        </p:nvSpPr>
        <p:spPr>
          <a:xfrm>
            <a:off x="691727" y="5228256"/>
            <a:ext cx="10572620" cy="430424"/>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a:t>Klicka här för att ändra texten</a:t>
            </a:r>
          </a:p>
        </p:txBody>
      </p:sp>
    </p:spTree>
    <p:extLst>
      <p:ext uri="{BB962C8B-B14F-4D97-AF65-F5344CB8AC3E}">
        <p14:creationId xmlns:p14="http://schemas.microsoft.com/office/powerpoint/2010/main" val="1449899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135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09600" y="2060848"/>
            <a:ext cx="5384800" cy="391703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197600" y="2060848"/>
            <a:ext cx="5384800" cy="391703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37584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9899A1C8-81F7-4E6E-8471-79A4578961E7}" type="datetimeFigureOut">
              <a:rPr lang="sv-SE" smtClean="0"/>
              <a:t>2019-11-11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1CA2BC1-9C8F-4AE8-AF0C-60C1D442D24C}" type="slidenum">
              <a:rPr lang="sv-SE" smtClean="0"/>
              <a:t>‹#›</a:t>
            </a:fld>
            <a:endParaRPr lang="sv-SE"/>
          </a:p>
        </p:txBody>
      </p:sp>
    </p:spTree>
    <p:extLst>
      <p:ext uri="{BB962C8B-B14F-4D97-AF65-F5344CB8AC3E}">
        <p14:creationId xmlns:p14="http://schemas.microsoft.com/office/powerpoint/2010/main" val="421380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8" name="Text Placeholder 7"/>
          <p:cNvSpPr>
            <a:spLocks noGrp="1"/>
          </p:cNvSpPr>
          <p:nvPr>
            <p:ph type="body" sz="quarter" idx="13" hasCustomPrompt="1"/>
          </p:nvPr>
        </p:nvSpPr>
        <p:spPr>
          <a:xfrm>
            <a:off x="693738" y="2096496"/>
            <a:ext cx="10799760" cy="3842369"/>
          </a:xfrm>
        </p:spPr>
        <p:txBody>
          <a:bodyPr/>
          <a:lstStyle>
            <a:lvl1pPr marL="0" indent="0">
              <a:lnSpc>
                <a:spcPct val="98000"/>
              </a:lnSpc>
              <a:buFont typeface="Open Sans" panose="020B0606030504020204" pitchFamily="34" charset="0"/>
              <a:buChar char="​"/>
              <a:defRPr sz="2800">
                <a:solidFill>
                  <a:schemeClr val="tx1"/>
                </a:solidFill>
              </a:defRPr>
            </a:lvl1pPr>
            <a:lvl2pPr marL="468000" indent="-468000">
              <a:lnSpc>
                <a:spcPct val="98000"/>
              </a:lnSpc>
              <a:buFont typeface="Arial" panose="020B0604020202020204" pitchFamily="34" charset="0"/>
              <a:buChar char="―"/>
              <a:defRPr sz="2800">
                <a:solidFill>
                  <a:schemeClr val="tx1"/>
                </a:solidFill>
              </a:defRPr>
            </a:lvl2pPr>
            <a:lvl3pPr marL="720000" indent="-252000">
              <a:lnSpc>
                <a:spcPct val="98000"/>
              </a:lnSpc>
              <a:buFont typeface="Symbol" panose="05050102010706020507" pitchFamily="18" charset="2"/>
              <a:buChar char=""/>
              <a:defRPr sz="2800">
                <a:solidFill>
                  <a:schemeClr val="tx1"/>
                </a:solidFill>
              </a:defRPr>
            </a:lvl3pPr>
            <a:lvl4pPr marL="972000" indent="-252000">
              <a:lnSpc>
                <a:spcPct val="98000"/>
              </a:lnSpc>
              <a:buFont typeface="Arial" panose="020B0604020202020204" pitchFamily="34" charset="0"/>
              <a:buChar char="‒"/>
              <a:defRPr sz="2800">
                <a:solidFill>
                  <a:schemeClr val="tx1"/>
                </a:solidFill>
              </a:defRPr>
            </a:lvl4pPr>
            <a:lvl5pPr marL="1224000" indent="-252000">
              <a:lnSpc>
                <a:spcPct val="98000"/>
              </a:lnSpc>
              <a:buFont typeface="Symbol" panose="05050102010706020507" pitchFamily="18" charset="2"/>
              <a:buChar char="·"/>
              <a:defRPr sz="2800">
                <a:solidFill>
                  <a:schemeClr val="tx1"/>
                </a:solidFill>
              </a:defRPr>
            </a:lvl5pPr>
            <a:lvl6pPr marL="1476000" indent="-252000">
              <a:lnSpc>
                <a:spcPct val="98000"/>
              </a:lnSpc>
              <a:buFont typeface="Arial" panose="020B0604020202020204" pitchFamily="34" charset="0"/>
              <a:buChar char="‒"/>
              <a:defRPr sz="2800">
                <a:solidFill>
                  <a:schemeClr val="tx1"/>
                </a:solidFill>
              </a:defRPr>
            </a:lvl6pPr>
            <a:lvl7pPr marL="1728000" indent="-252000">
              <a:lnSpc>
                <a:spcPct val="98000"/>
              </a:lnSpc>
              <a:buFont typeface="Symbol" panose="05050102010706020507" pitchFamily="18" charset="2"/>
              <a:buChar char="·"/>
              <a:defRPr sz="2800">
                <a:solidFill>
                  <a:schemeClr val="tx1"/>
                </a:solidFill>
              </a:defRPr>
            </a:lvl7pPr>
            <a:lvl8pPr marL="1980000" indent="-252000">
              <a:lnSpc>
                <a:spcPct val="98000"/>
              </a:lnSpc>
              <a:buFont typeface="Arial" panose="020B0604020202020204" pitchFamily="34" charset="0"/>
              <a:buChar char="‒"/>
              <a:defRPr sz="2800">
                <a:solidFill>
                  <a:schemeClr val="tx1"/>
                </a:solidFill>
              </a:defRPr>
            </a:lvl8pPr>
            <a:lvl9pPr marL="2232000" indent="-252000">
              <a:lnSpc>
                <a:spcPct val="98000"/>
              </a:lnSpc>
              <a:buFont typeface="Symbol" panose="05050102010706020507" pitchFamily="18" charset="2"/>
              <a:buChar char="·"/>
              <a:defRPr sz="2800">
                <a:solidFill>
                  <a:schemeClr val="tx1"/>
                </a:solidFill>
              </a:defRPr>
            </a:lvl9pPr>
          </a:lstStyle>
          <a:p>
            <a:pPr lvl="0"/>
            <a:r>
              <a:rPr lang="en-GB" dirty="0"/>
              <a:t>Click to add intro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1"/>
            <a:endParaRPr lang="en-GB" dirty="0"/>
          </a:p>
        </p:txBody>
      </p:sp>
    </p:spTree>
    <p:extLst>
      <p:ext uri="{BB962C8B-B14F-4D97-AF65-F5344CB8AC3E}">
        <p14:creationId xmlns:p14="http://schemas.microsoft.com/office/powerpoint/2010/main" val="976999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F654D930-493B-42C0-882E-48396675D050}" type="datetimeFigureOut">
              <a:rPr lang="sv-SE" smtClean="0"/>
              <a:t>2019-11-11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2700306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654D930-493B-42C0-882E-48396675D050}" type="datetimeFigureOut">
              <a:rPr lang="sv-SE" smtClean="0"/>
              <a:t>2019-11-11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2891472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F654D930-493B-42C0-882E-48396675D050}" type="datetimeFigureOut">
              <a:rPr lang="sv-SE" smtClean="0"/>
              <a:t>2019-11-11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1494481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F654D930-493B-42C0-882E-48396675D050}" type="datetimeFigureOut">
              <a:rPr lang="sv-SE" smtClean="0"/>
              <a:t>2019-11-11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3025118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F654D930-493B-42C0-882E-48396675D050}" type="datetimeFigureOut">
              <a:rPr lang="sv-SE" smtClean="0"/>
              <a:t>2019-11-11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3857918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F654D930-493B-42C0-882E-48396675D050}" type="datetimeFigureOut">
              <a:rPr lang="sv-SE" smtClean="0"/>
              <a:t>2019-11-11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3453187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654D930-493B-42C0-882E-48396675D050}" type="datetimeFigureOut">
              <a:rPr lang="sv-SE" smtClean="0"/>
              <a:t>2019-11-11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1175859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654D930-493B-42C0-882E-48396675D050}" type="datetimeFigureOut">
              <a:rPr lang="sv-SE" smtClean="0"/>
              <a:t>2019-11-11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902170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654D930-493B-42C0-882E-48396675D050}" type="datetimeFigureOut">
              <a:rPr lang="sv-SE" smtClean="0"/>
              <a:t>2019-11-11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2872440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654D930-493B-42C0-882E-48396675D050}" type="datetimeFigureOut">
              <a:rPr lang="sv-SE" smtClean="0"/>
              <a:t>2019-11-11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319698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p>
        </p:txBody>
      </p:sp>
      <p:sp>
        <p:nvSpPr>
          <p:cNvPr id="3" name="Content Placeholder 2"/>
          <p:cNvSpPr>
            <a:spLocks noGrp="1"/>
          </p:cNvSpPr>
          <p:nvPr>
            <p:ph idx="1" hasCustomPrompt="1"/>
          </p:nvPr>
        </p:nvSpPr>
        <p:spPr>
          <a:xfrm>
            <a:off x="693738" y="2162340"/>
            <a:ext cx="10799761" cy="378761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 or content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Date Placeholder 3"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1458152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654D930-493B-42C0-882E-48396675D050}" type="datetimeFigureOut">
              <a:rPr lang="sv-SE" smtClean="0"/>
              <a:t>2019-11-11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110CA9E-AB2D-435B-87FA-42A7FB841EB2}" type="slidenum">
              <a:rPr lang="sv-SE" smtClean="0"/>
              <a:t>‹#›</a:t>
            </a:fld>
            <a:endParaRPr lang="sv-SE"/>
          </a:p>
        </p:txBody>
      </p:sp>
    </p:spTree>
    <p:extLst>
      <p:ext uri="{BB962C8B-B14F-4D97-AF65-F5344CB8AC3E}">
        <p14:creationId xmlns:p14="http://schemas.microsoft.com/office/powerpoint/2010/main" val="257470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ooter Placeholder 3"/>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anchor="ctr" anchorCtr="0"/>
          <a:lstStyle>
            <a:lvl1pPr marL="0" indent="0" algn="ctr">
              <a:buNone/>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anchor="ctr" anchorCtr="0"/>
          <a:lstStyle>
            <a:lvl1pPr marL="0" indent="0" algn="ctr">
              <a:buNone/>
              <a:defRPr/>
            </a:lvl1pPr>
          </a:lstStyle>
          <a:p>
            <a:r>
              <a:rPr lang="en-GB" dirty="0"/>
              <a:t>Click here, and insert picture via Images-button in the ribbon</a:t>
            </a:r>
          </a:p>
        </p:txBody>
      </p:sp>
      <p:sp>
        <p:nvSpPr>
          <p:cNvPr id="2" name="Title 1">
            <a:extLst>
              <a:ext uri="{FF2B5EF4-FFF2-40B4-BE49-F238E27FC236}">
                <a16:creationId xmlns:a16="http://schemas.microsoft.com/office/drawing/2014/main" id="{A865EBA4-AA01-4B25-BB52-7D4A97D587C1}"/>
              </a:ext>
            </a:extLst>
          </p:cNvPr>
          <p:cNvSpPr>
            <a:spLocks noGrp="1"/>
          </p:cNvSpPr>
          <p:nvPr>
            <p:ph type="title" hasCustomPrompt="1"/>
          </p:nvPr>
        </p:nvSpPr>
        <p:spPr>
          <a:xfrm>
            <a:off x="656568" y="391028"/>
            <a:ext cx="5044321" cy="2026735"/>
          </a:xfrm>
        </p:spPr>
        <p:txBody>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428901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3324501" y="676800"/>
            <a:ext cx="8168999" cy="4772629"/>
          </a:xfrm>
        </p:spPr>
        <p:txBody>
          <a:bodyPr/>
          <a:lstStyle>
            <a:lvl1pPr>
              <a:lnSpc>
                <a:spcPct val="83000"/>
              </a:lnSpc>
              <a:defRPr sz="7800" b="1" baseline="0">
                <a:solidFill>
                  <a:srgbClr val="E1E0DC"/>
                </a:solidFill>
              </a:defRPr>
            </a:lvl1pPr>
          </a:lstStyle>
          <a:p>
            <a:r>
              <a:rPr lang="en-GB" dirty="0"/>
              <a:t>Use bold for highlighted text,</a:t>
            </a:r>
            <a:br>
              <a:rPr lang="en-GB" dirty="0"/>
            </a:br>
            <a:r>
              <a:rPr lang="en-GB" dirty="0"/>
              <a:t>other text regular, max four lines</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chemeClr val="tx2"/>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5D37B1E-C366-494F-A587-962AD9AABC83}" type="slidenum">
              <a:rPr lang="en-GB" smtClean="0"/>
              <a:pPr/>
              <a:t>‹#›</a:t>
            </a:fld>
            <a:endParaRPr lang="en-GB"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8" name="Generation 2030">
            <a:extLst>
              <a:ext uri="{FF2B5EF4-FFF2-40B4-BE49-F238E27FC236}">
                <a16:creationId xmlns:a16="http://schemas.microsoft.com/office/drawing/2014/main" id="{DD42A332-5AFE-401B-9C1F-CBBD05956CAE}"/>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87623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7" name="Text Placeholder 6"/>
          <p:cNvSpPr>
            <a:spLocks noGrp="1"/>
          </p:cNvSpPr>
          <p:nvPr>
            <p:ph type="body" sz="quarter" idx="13" hasCustomPrompt="1"/>
          </p:nvPr>
        </p:nvSpPr>
        <p:spPr>
          <a:xfrm>
            <a:off x="3395662" y="1304690"/>
            <a:ext cx="8097838" cy="4705813"/>
          </a:xfrm>
        </p:spPr>
        <p:txBody>
          <a:bodyPr/>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chemeClr val="tx2"/>
                </a:solidFill>
              </a:defRPr>
            </a:lvl1pPr>
            <a:lvl2pPr marL="0" indent="0">
              <a:spcBef>
                <a:spcPts val="1800"/>
              </a:spcBef>
              <a:buFont typeface="Open Sans" panose="020B0606030504020204" pitchFamily="34" charset="0"/>
              <a:buChar char="​"/>
              <a:defRPr>
                <a:solidFill>
                  <a:schemeClr val="tx2"/>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en-GB" dirty="0"/>
              <a:t>Insert quotation text in several lines. Insert name or source: Click ENTER for new line, click TAB, insert name/source</a:t>
            </a:r>
          </a:p>
          <a:p>
            <a:pPr lvl="1"/>
            <a:r>
              <a:rPr lang="en-GB" dirty="0"/>
              <a:t>Second level</a:t>
            </a:r>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Date Placeholder 1" hidden="1"/>
          <p:cNvSpPr>
            <a:spLocks noGrp="1"/>
          </p:cNvSpPr>
          <p:nvPr>
            <p:ph type="dt" sz="half" idx="14"/>
          </p:nvPr>
        </p:nvSpPr>
        <p:spPr>
          <a:xfrm>
            <a:off x="0" y="6912000"/>
            <a:ext cx="0" cy="0"/>
          </a:xfrm>
        </p:spPr>
        <p:txBody>
          <a:bodyPr/>
          <a:lstStyle/>
          <a:p>
            <a:endParaRPr lang="en-GB" dirty="0"/>
          </a:p>
        </p:txBody>
      </p:sp>
      <p:sp>
        <p:nvSpPr>
          <p:cNvPr id="6" name="FLD_Footer"/>
          <p:cNvSpPr>
            <a:spLocks noGrp="1"/>
          </p:cNvSpPr>
          <p:nvPr>
            <p:ph type="ftr" sz="quarter" idx="15"/>
          </p:nvPr>
        </p:nvSpPr>
        <p:spPr/>
        <p:txBody>
          <a:bodyPr/>
          <a:lstStyle>
            <a:lvl1pPr>
              <a:defRPr>
                <a:solidFill>
                  <a:schemeClr val="tx2"/>
                </a:solidFill>
              </a:defRPr>
            </a:lvl1pPr>
          </a:lstStyle>
          <a:p>
            <a:endParaRPr lang="en-GB" dirty="0"/>
          </a:p>
        </p:txBody>
      </p:sp>
      <p:sp>
        <p:nvSpPr>
          <p:cNvPr id="11" name="Slide Number Placeholder 10"/>
          <p:cNvSpPr>
            <a:spLocks noGrp="1"/>
          </p:cNvSpPr>
          <p:nvPr>
            <p:ph type="sldNum" sz="quarter" idx="16"/>
          </p:nvPr>
        </p:nvSpPr>
        <p:spPr/>
        <p:txBody>
          <a:bodyPr/>
          <a:lstStyle>
            <a:lvl1pPr>
              <a:defRPr>
                <a:solidFill>
                  <a:schemeClr val="tx2"/>
                </a:solidFill>
              </a:defRPr>
            </a:lvl1pPr>
          </a:lstStyle>
          <a:p>
            <a:fld id="{45D37B1E-C366-494F-A587-962AD9AABC83}" type="slidenum">
              <a:rPr lang="en-GB" smtClean="0"/>
              <a:pPr/>
              <a:t>‹#›</a:t>
            </a:fld>
            <a:endParaRPr lang="en-GB" dirty="0"/>
          </a:p>
        </p:txBody>
      </p:sp>
      <p:sp>
        <p:nvSpPr>
          <p:cNvPr id="9" name="Generation 2030">
            <a:extLst>
              <a:ext uri="{FF2B5EF4-FFF2-40B4-BE49-F238E27FC236}">
                <a16:creationId xmlns:a16="http://schemas.microsoft.com/office/drawing/2014/main" id="{703C0F2C-913E-4794-9005-EF8B3872963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407929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7" name="Text Placeholder 6"/>
          <p:cNvSpPr>
            <a:spLocks noGrp="1"/>
          </p:cNvSpPr>
          <p:nvPr>
            <p:ph type="body" sz="quarter" idx="13" hasCustomPrompt="1"/>
          </p:nvPr>
        </p:nvSpPr>
        <p:spPr>
          <a:xfrm>
            <a:off x="3395662" y="1304690"/>
            <a:ext cx="8097838" cy="4705813"/>
          </a:xfrm>
        </p:spPr>
        <p:txBody>
          <a:bodyPr/>
          <a:lstStyle>
            <a:lvl1pPr marL="0" indent="0">
              <a:lnSpc>
                <a:spcPct val="105000"/>
              </a:lnSpc>
              <a:buFont typeface="Open Sans" panose="020B0606030504020204" pitchFamily="34" charset="0"/>
              <a:buChar char="​"/>
              <a:defRPr sz="4000" b="1" i="1">
                <a:solidFill>
                  <a:srgbClr val="F42941"/>
                </a:solidFill>
              </a:defRPr>
            </a:lvl1pPr>
            <a:lvl2pPr marL="0" indent="0">
              <a:spcBef>
                <a:spcPts val="1800"/>
              </a:spcBef>
              <a:buFont typeface="Open Sans" panose="020B0606030504020204" pitchFamily="34" charset="0"/>
              <a:buChar char="​"/>
              <a:defRPr>
                <a:solidFill>
                  <a:srgbClr val="F42941"/>
                </a:solidFill>
              </a:defRPr>
            </a:lvl2pPr>
          </a:lstStyle>
          <a:p>
            <a:pPr lvl="0"/>
            <a:r>
              <a:rPr lang="en-GB" dirty="0"/>
              <a:t>Insert quotation text in several lines. Insert name or source: Click ENTER for new line, click TAB, insert name/source</a:t>
            </a:r>
          </a:p>
          <a:p>
            <a:pPr lvl="1"/>
            <a:r>
              <a:rPr lang="en-GB" dirty="0"/>
              <a:t>Second level</a:t>
            </a:r>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F4294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5">
            <a:extLst>
              <a:ext uri="{FF2B5EF4-FFF2-40B4-BE49-F238E27FC236}">
                <a16:creationId xmlns:a16="http://schemas.microsoft.com/office/drawing/2014/main" id="{C0B8F2FC-96F5-4FEE-A6A8-35F7883604DA}"/>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A1D5CDF1-32A2-4AB7-8217-6C56DE2DBE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5E595132-134F-4103-8205-E4C7C2EC335D}"/>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eneration 2030">
            <a:extLst>
              <a:ext uri="{FF2B5EF4-FFF2-40B4-BE49-F238E27FC236}">
                <a16:creationId xmlns:a16="http://schemas.microsoft.com/office/drawing/2014/main" id="{A39DBA14-B9E2-40DD-9883-C3818DFE73E5}"/>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995419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Night level</a:t>
            </a:r>
          </a:p>
        </p:txBody>
      </p:sp>
      <p:sp>
        <p:nvSpPr>
          <p:cNvPr id="4" name="Date Placeholder 3"/>
          <p:cNvSpPr>
            <a:spLocks noGrp="1"/>
          </p:cNvSpPr>
          <p:nvPr>
            <p:ph type="dt" sz="half" idx="2"/>
          </p:nvPr>
        </p:nvSpPr>
        <p:spPr>
          <a:xfrm>
            <a:off x="0" y="6912000"/>
            <a:ext cx="0" cy="0"/>
          </a:xfrm>
          <a:prstGeom prst="rect">
            <a:avLst/>
          </a:prstGeom>
        </p:spPr>
        <p:txBody>
          <a:bodyPr vert="horz" lIns="0" tIns="0" rIns="0" bIns="0" rtlCol="0" anchor="b" anchorCtr="0">
            <a:noAutofit/>
          </a:bodyPr>
          <a:lstStyle>
            <a:lvl1pPr algn="r">
              <a:defRPr sz="100">
                <a:noFill/>
              </a:defRPr>
            </a:lvl1pPr>
          </a:lstStyle>
          <a:p>
            <a:endParaRPr lang="en-GB"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cap="none" baseline="0">
                <a:solidFill>
                  <a:schemeClr val="accent1"/>
                </a:solidFill>
              </a:defRPr>
            </a:lvl1pPr>
          </a:lstStyle>
          <a:p>
            <a:endParaRPr lang="en-GB"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chemeClr val="accent1"/>
                </a:solidFill>
              </a:defRPr>
            </a:lvl1pPr>
          </a:lstStyle>
          <a:p>
            <a:fld id="{45D37B1E-C366-494F-A587-962AD9AABC83}" type="slidenum">
              <a:rPr lang="en-GB" smtClean="0"/>
              <a:pPr/>
              <a:t>‹#›</a:t>
            </a:fld>
            <a:endParaRPr lang="en-GB"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9" name="Wheel logo">
            <a:extLst>
              <a:ext uri="{FF2B5EF4-FFF2-40B4-BE49-F238E27FC236}">
                <a16:creationId xmlns:a16="http://schemas.microsoft.com/office/drawing/2014/main" id="{26ADB309-6215-4C9D-B71A-6B47FFF1349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1" name="Straight Connector 10">
            <a:extLst>
              <a:ext uri="{FF2B5EF4-FFF2-40B4-BE49-F238E27FC236}">
                <a16:creationId xmlns:a16="http://schemas.microsoft.com/office/drawing/2014/main" id="{C79E8D2A-3235-4DF1-9CDC-7BEB2FC622F9}"/>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Generation 2030">
            <a:extLst>
              <a:ext uri="{FF2B5EF4-FFF2-40B4-BE49-F238E27FC236}">
                <a16:creationId xmlns:a16="http://schemas.microsoft.com/office/drawing/2014/main" id="{3A9BA080-D05C-4906-A911-FDD5F02CDF81}"/>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88737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p:txStyles>
    <p:titleStyle>
      <a:lvl1pPr algn="l" defTabSz="914400" rtl="0" eaLnBrk="1" latinLnBrk="0" hangingPunct="1">
        <a:lnSpc>
          <a:spcPct val="87000"/>
        </a:lnSpc>
        <a:spcBef>
          <a:spcPct val="0"/>
        </a:spcBef>
        <a:buNone/>
        <a:defRPr sz="4800" b="1" kern="1200">
          <a:solidFill>
            <a:srgbClr val="F42941"/>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accent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7">
          <p15:clr>
            <a:srgbClr val="F26B43"/>
          </p15:clr>
        </p15:guide>
        <p15:guide id="2" pos="2138">
          <p15:clr>
            <a:srgbClr val="F26B43"/>
          </p15:clr>
        </p15:guide>
        <p15:guide id="3" orient="horz" pos="253">
          <p15:clr>
            <a:srgbClr val="F26B43"/>
          </p15:clr>
        </p15:guide>
        <p15:guide id="4" orient="horz" pos="888">
          <p15:clr>
            <a:srgbClr val="F26B43"/>
          </p15:clr>
        </p15:guide>
        <p15:guide id="5" pos="3839">
          <p15:clr>
            <a:srgbClr val="F26B43"/>
          </p15:clr>
        </p15:guide>
        <p15:guide id="6" pos="5540">
          <p15:clr>
            <a:srgbClr val="F26B43"/>
          </p15:clr>
        </p15:guide>
        <p15:guide id="7" orient="horz" pos="1523">
          <p15:clr>
            <a:srgbClr val="F26B43"/>
          </p15:clr>
        </p15:guide>
        <p15:guide id="8" orient="horz" pos="2158">
          <p15:clr>
            <a:srgbClr val="F26B43"/>
          </p15:clr>
        </p15:guide>
        <p15:guide id="9" pos="7240">
          <p15:clr>
            <a:srgbClr val="F26B43"/>
          </p15:clr>
        </p15:guide>
        <p15:guide id="10" orient="horz" pos="2793">
          <p15:clr>
            <a:srgbClr val="F26B43"/>
          </p15:clr>
        </p15:guide>
        <p15:guide id="11" orient="horz" pos="3428">
          <p15:clr>
            <a:srgbClr val="F26B43"/>
          </p15:clr>
        </p15:guide>
        <p15:guide id="13" orient="horz" pos="4063">
          <p15:clr>
            <a:srgbClr val="F26B43"/>
          </p15:clr>
        </p15:guide>
        <p15:guide id="14" orient="horz" pos="37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7565" y="378161"/>
            <a:ext cx="10738139" cy="635631"/>
          </a:xfrm>
          <a:prstGeom prst="rect">
            <a:avLst/>
          </a:prstGeom>
        </p:spPr>
        <p:txBody>
          <a:bodyPr vert="horz" lIns="91440" tIns="45720" rIns="91440" bIns="45720" rtlCol="0" anchor="t" anchorCtr="0">
            <a:normAutofit/>
          </a:bodyPr>
          <a:lstStyle/>
          <a:p>
            <a:r>
              <a:rPr lang="sv-SE" dirty="0"/>
              <a:t>Klicka här för att ändra rubrik</a:t>
            </a:r>
          </a:p>
        </p:txBody>
      </p:sp>
      <p:sp>
        <p:nvSpPr>
          <p:cNvPr id="3" name="Platshållare för text 2"/>
          <p:cNvSpPr>
            <a:spLocks noGrp="1"/>
          </p:cNvSpPr>
          <p:nvPr>
            <p:ph type="body" idx="1"/>
          </p:nvPr>
        </p:nvSpPr>
        <p:spPr>
          <a:xfrm>
            <a:off x="705611" y="1249362"/>
            <a:ext cx="10670976" cy="4104456"/>
          </a:xfrm>
          <a:prstGeom prst="rect">
            <a:avLst/>
          </a:prstGeom>
        </p:spPr>
        <p:txBody>
          <a:bodyPr vert="horz" lIns="91440" tIns="45720" rIns="91440" bIns="45720" rtlCol="0">
            <a:noAutofit/>
          </a:bodyPr>
          <a:lstStyle/>
          <a:p>
            <a:pPr lvl="0"/>
            <a:r>
              <a:rPr lang="sv-SE" dirty="0"/>
              <a:t>Klicka här för att ändra 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4" name="Bildobjekt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5616" y="5949280"/>
            <a:ext cx="1920011" cy="592944"/>
          </a:xfrm>
          <a:prstGeom prst="rect">
            <a:avLst/>
          </a:prstGeom>
        </p:spPr>
      </p:pic>
    </p:spTree>
    <p:extLst>
      <p:ext uri="{BB962C8B-B14F-4D97-AF65-F5344CB8AC3E}">
        <p14:creationId xmlns:p14="http://schemas.microsoft.com/office/powerpoint/2010/main" val="1198991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marL="0" indent="0" algn="l" defTabSz="914400" rtl="0" eaLnBrk="1" latinLnBrk="0" hangingPunct="1">
        <a:lnSpc>
          <a:spcPct val="100000"/>
        </a:lnSpc>
        <a:spcBef>
          <a:spcPct val="0"/>
        </a:spcBef>
        <a:spcAft>
          <a:spcPts val="600"/>
        </a:spcAft>
        <a:buNone/>
        <a:defRPr sz="3600" b="0" kern="1200">
          <a:solidFill>
            <a:schemeClr val="tx1"/>
          </a:solidFill>
          <a:latin typeface="+mj-lt"/>
          <a:ea typeface="+mj-ea"/>
          <a:cs typeface="Arial" pitchFamily="34" charset="0"/>
        </a:defRPr>
      </a:lvl1pPr>
    </p:titleStyle>
    <p:bodyStyle>
      <a:lvl1pPr marL="342900" indent="-342900" algn="l" defTabSz="914400" rtl="0" eaLnBrk="1" latinLnBrk="0" hangingPunct="1">
        <a:lnSpc>
          <a:spcPct val="130000"/>
        </a:lnSpc>
        <a:spcBef>
          <a:spcPts val="0"/>
        </a:spcBef>
        <a:spcAft>
          <a:spcPts val="600"/>
        </a:spcAft>
        <a:buFont typeface="Arial" pitchFamily="34" charset="0"/>
        <a:buChar char="•"/>
        <a:defRPr sz="2800" kern="1200">
          <a:solidFill>
            <a:srgbClr val="555555"/>
          </a:solidFill>
          <a:latin typeface="+mj-lt"/>
          <a:ea typeface="+mn-ea"/>
          <a:cs typeface="Arial" pitchFamily="34" charset="0"/>
        </a:defRPr>
      </a:lvl1pPr>
      <a:lvl2pPr marL="742950" indent="-285750" algn="l" defTabSz="914400" rtl="0" eaLnBrk="1" latinLnBrk="0" hangingPunct="1">
        <a:lnSpc>
          <a:spcPct val="130000"/>
        </a:lnSpc>
        <a:spcBef>
          <a:spcPts val="0"/>
        </a:spcBef>
        <a:spcAft>
          <a:spcPts val="600"/>
        </a:spcAft>
        <a:buFont typeface="Arial" pitchFamily="34" charset="0"/>
        <a:buChar char="•"/>
        <a:defRPr sz="2000" kern="1200">
          <a:solidFill>
            <a:srgbClr val="555555"/>
          </a:solidFill>
          <a:latin typeface="+mj-lt"/>
          <a:ea typeface="+mn-ea"/>
          <a:cs typeface="Arial" pitchFamily="34" charset="0"/>
        </a:defRPr>
      </a:lvl2pPr>
      <a:lvl3pPr marL="1143000" indent="-228600" algn="l" defTabSz="914400" rtl="0" eaLnBrk="1" latinLnBrk="0" hangingPunct="1">
        <a:lnSpc>
          <a:spcPct val="130000"/>
        </a:lnSpc>
        <a:spcBef>
          <a:spcPts val="0"/>
        </a:spcBef>
        <a:spcAft>
          <a:spcPts val="600"/>
        </a:spcAft>
        <a:buFont typeface="Arial" pitchFamily="34" charset="0"/>
        <a:buChar char="•"/>
        <a:defRPr sz="1800" kern="1200">
          <a:solidFill>
            <a:srgbClr val="555555"/>
          </a:solidFill>
          <a:latin typeface="+mj-lt"/>
          <a:ea typeface="+mn-ea"/>
          <a:cs typeface="Arial" pitchFamily="34" charset="0"/>
        </a:defRPr>
      </a:lvl3pPr>
      <a:lvl4pPr marL="1600200" indent="-228600" algn="l" defTabSz="914400" rtl="0" eaLnBrk="1" latinLnBrk="0" hangingPunct="1">
        <a:lnSpc>
          <a:spcPct val="130000"/>
        </a:lnSpc>
        <a:spcBef>
          <a:spcPts val="0"/>
        </a:spcBef>
        <a:spcAft>
          <a:spcPts val="600"/>
        </a:spcAft>
        <a:buFont typeface="Arial" pitchFamily="34" charset="0"/>
        <a:buChar char="•"/>
        <a:defRPr sz="1600" kern="1200">
          <a:solidFill>
            <a:srgbClr val="555555"/>
          </a:solidFill>
          <a:latin typeface="+mj-lt"/>
          <a:ea typeface="+mn-ea"/>
          <a:cs typeface="Arial" pitchFamily="34" charset="0"/>
        </a:defRPr>
      </a:lvl4pPr>
      <a:lvl5pPr marL="2057400" indent="-228600" algn="l" defTabSz="914400" rtl="0" eaLnBrk="1" latinLnBrk="0" hangingPunct="1">
        <a:lnSpc>
          <a:spcPct val="130000"/>
        </a:lnSpc>
        <a:spcBef>
          <a:spcPts val="0"/>
        </a:spcBef>
        <a:spcAft>
          <a:spcPts val="600"/>
        </a:spcAft>
        <a:buFont typeface="Arial" pitchFamily="34" charset="0"/>
        <a:buChar char="•"/>
        <a:defRPr sz="1400" kern="1200">
          <a:solidFill>
            <a:srgbClr val="555555"/>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alpha val="39000"/>
          </a:schemeClr>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4D930-493B-42C0-882E-48396675D050}" type="datetimeFigureOut">
              <a:rPr lang="sv-SE" smtClean="0"/>
              <a:t>2019-11-11</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0CA9E-AB2D-435B-87FA-42A7FB841EB2}" type="slidenum">
              <a:rPr lang="sv-SE" smtClean="0"/>
              <a:t>‹#›</a:t>
            </a:fld>
            <a:endParaRPr lang="sv-SE"/>
          </a:p>
        </p:txBody>
      </p:sp>
    </p:spTree>
    <p:extLst>
      <p:ext uri="{BB962C8B-B14F-4D97-AF65-F5344CB8AC3E}">
        <p14:creationId xmlns:p14="http://schemas.microsoft.com/office/powerpoint/2010/main" val="15028785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hyperlink" Target="https://earth.google.com/web/@0,7.658201,0a,22251752d,35y,0h,0t,0r/data=CgAoAQ" TargetMode="External"/><Relationship Id="rId5" Type="http://schemas.openxmlformats.org/officeDocument/2006/relationships/image" Target="../media/image39.wmf"/><Relationship Id="rId4" Type="http://schemas.openxmlformats.org/officeDocument/2006/relationships/hyperlink" Target="http://www.gotland.se/fenomenale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hyperlink" Target="https://genderedlandscape.umea.se/" TargetMode="External"/><Relationship Id="rId4" Type="http://schemas.openxmlformats.org/officeDocument/2006/relationships/hyperlink" Target="mailto:linda.gustafsson@umea.s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6.xml"/><Relationship Id="rId5" Type="http://schemas.openxmlformats.org/officeDocument/2006/relationships/image" Target="../media/image48.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3.emf"/><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50.e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hyperlink" Target="http://www.tomtit.se/" TargetMode="External"/><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4.bin"/><Relationship Id="rId14" Type="http://schemas.openxmlformats.org/officeDocument/2006/relationships/image" Target="../media/image54.emf"/></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6.xml"/><Relationship Id="rId1" Type="http://schemas.openxmlformats.org/officeDocument/2006/relationships/vmlDrawing" Target="../drawings/vmlDrawing2.vml"/><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567" y="391028"/>
            <a:ext cx="9425895" cy="1285875"/>
          </a:xfrm>
        </p:spPr>
        <p:txBody>
          <a:bodyPr/>
          <a:lstStyle/>
          <a:p>
            <a:r>
              <a:rPr lang="en-GB" dirty="0"/>
              <a:t>Social</a:t>
            </a:r>
            <a:endParaRPr lang="sv-SE" dirty="0"/>
          </a:p>
        </p:txBody>
      </p:sp>
      <p:sp>
        <p:nvSpPr>
          <p:cNvPr id="3" name="Content Placeholder 2"/>
          <p:cNvSpPr>
            <a:spLocks noGrp="1"/>
          </p:cNvSpPr>
          <p:nvPr>
            <p:ph idx="1"/>
          </p:nvPr>
        </p:nvSpPr>
        <p:spPr>
          <a:xfrm>
            <a:off x="693739" y="2162340"/>
            <a:ext cx="9364662" cy="3787610"/>
          </a:xfrm>
        </p:spPr>
        <p:txBody>
          <a:bodyPr/>
          <a:lstStyle/>
          <a:p>
            <a:pPr marL="0" indent="0">
              <a:buNone/>
            </a:pPr>
            <a:r>
              <a:rPr lang="en-US" b="1" dirty="0"/>
              <a:t>Presentations: </a:t>
            </a:r>
          </a:p>
          <a:p>
            <a:pPr marL="0" indent="0">
              <a:buNone/>
            </a:pPr>
            <a:r>
              <a:rPr lang="en-US" b="1" dirty="0"/>
              <a:t>Linda Gustafsson from </a:t>
            </a:r>
            <a:r>
              <a:rPr lang="en-US" b="1" dirty="0" err="1"/>
              <a:t>Umeå</a:t>
            </a:r>
            <a:r>
              <a:rPr lang="en-US" b="1" dirty="0"/>
              <a:t> municipality</a:t>
            </a:r>
          </a:p>
          <a:p>
            <a:pPr marL="0" indent="0">
              <a:buNone/>
            </a:pPr>
            <a:r>
              <a:rPr lang="en-US" b="1" dirty="0"/>
              <a:t>Lisa Berg from </a:t>
            </a:r>
            <a:r>
              <a:rPr lang="en-US" b="1" dirty="0" err="1"/>
              <a:t>Fenomenalen</a:t>
            </a:r>
            <a:r>
              <a:rPr lang="en-US" b="1" dirty="0"/>
              <a:t>, Region Gotland </a:t>
            </a:r>
          </a:p>
          <a:p>
            <a:pPr marL="0" indent="0">
              <a:buNone/>
            </a:pPr>
            <a:endParaRPr lang="sv-SE" dirty="0"/>
          </a:p>
          <a:p>
            <a:pPr marL="0" indent="0">
              <a:buNone/>
            </a:pPr>
            <a:r>
              <a:rPr lang="en-US" dirty="0"/>
              <a:t>Moderator: Johanna Feuk Westhoff, Nordregio</a:t>
            </a:r>
            <a:endParaRPr lang="sv-SE" dirty="0"/>
          </a:p>
          <a:p>
            <a:pPr marL="0" indent="0">
              <a:buNone/>
            </a:pPr>
            <a:r>
              <a:rPr lang="en-US" dirty="0"/>
              <a:t>Rapporteur: Sara Gustafsson, Linköping University</a:t>
            </a:r>
          </a:p>
          <a:p>
            <a:pPr marL="0" indent="0">
              <a:buNone/>
            </a:pPr>
            <a:endParaRPr lang="en-US" dirty="0"/>
          </a:p>
          <a:p>
            <a:pPr lvl="0"/>
            <a:r>
              <a:rPr lang="en-GB" dirty="0"/>
              <a:t>What is your experience in working with gender in relation to the SDGs and the 2030 Agenda? (experience in using gender budgeting in spatial planning).</a:t>
            </a:r>
            <a:endParaRPr lang="sv-SE" dirty="0"/>
          </a:p>
          <a:p>
            <a:pPr lvl="0"/>
            <a:r>
              <a:rPr lang="en-GB" dirty="0"/>
              <a:t>How do you work SDG 16? </a:t>
            </a:r>
            <a:endParaRPr lang="sv-SE" dirty="0"/>
          </a:p>
          <a:p>
            <a:pPr marL="0" indent="0">
              <a:buNone/>
            </a:pPr>
            <a:endParaRPr lang="sv-SE"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dirty="0">
              <a:ln>
                <a:noFill/>
              </a:ln>
              <a:no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950" b="0" i="0" u="none" strike="noStrike" kern="1200" cap="none" spc="0" normalizeH="0" baseline="0" noProof="0">
                <a:ln>
                  <a:noFill/>
                </a:ln>
                <a:solidFill>
                  <a:srgbClr val="F42941"/>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950" b="0" i="0" u="none" strike="noStrike" kern="1200" cap="none" spc="0" normalizeH="0" baseline="0" noProof="0" dirty="0">
              <a:ln>
                <a:noFill/>
              </a:ln>
              <a:solidFill>
                <a:srgbClr val="F42941"/>
              </a:solidFill>
              <a:effectLst/>
              <a:uLnTx/>
              <a:uFillTx/>
              <a:latin typeface="Corbel"/>
              <a:ea typeface="+mn-ea"/>
              <a:cs typeface="+mn-cs"/>
            </a:endParaRPr>
          </a:p>
        </p:txBody>
      </p:sp>
    </p:spTree>
    <p:custDataLst>
      <p:tags r:id="rId1"/>
    </p:custDataLst>
    <p:extLst>
      <p:ext uri="{BB962C8B-B14F-4D97-AF65-F5344CB8AC3E}">
        <p14:creationId xmlns:p14="http://schemas.microsoft.com/office/powerpoint/2010/main" val="356912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C7D2659-AEBE-4F85-A5E4-B24A19B7FD94}"/>
              </a:ext>
            </a:extLst>
          </p:cNvPr>
          <p:cNvSpPr>
            <a:spLocks noGrp="1"/>
          </p:cNvSpPr>
          <p:nvPr>
            <p:ph type="title"/>
          </p:nvPr>
        </p:nvSpPr>
        <p:spPr/>
        <p:txBody>
          <a:bodyPr/>
          <a:lstStyle/>
          <a:p>
            <a:r>
              <a:rPr lang="sv-SE" dirty="0" err="1"/>
              <a:t>How</a:t>
            </a:r>
            <a:r>
              <a:rPr lang="sv-SE" dirty="0"/>
              <a:t> do </a:t>
            </a:r>
            <a:r>
              <a:rPr lang="sv-SE" dirty="0" err="1"/>
              <a:t>we</a:t>
            </a:r>
            <a:r>
              <a:rPr lang="sv-SE" dirty="0"/>
              <a:t> </a:t>
            </a:r>
            <a:r>
              <a:rPr lang="sv-SE" dirty="0" err="1"/>
              <a:t>distribute</a:t>
            </a:r>
            <a:r>
              <a:rPr lang="sv-SE" dirty="0"/>
              <a:t> </a:t>
            </a:r>
            <a:r>
              <a:rPr lang="sv-SE" dirty="0" err="1"/>
              <a:t>resources</a:t>
            </a:r>
            <a:r>
              <a:rPr lang="sv-SE" dirty="0"/>
              <a:t>? </a:t>
            </a:r>
          </a:p>
        </p:txBody>
      </p:sp>
      <p:sp>
        <p:nvSpPr>
          <p:cNvPr id="4" name="Platshållare för text 3">
            <a:extLst>
              <a:ext uri="{FF2B5EF4-FFF2-40B4-BE49-F238E27FC236}">
                <a16:creationId xmlns:a16="http://schemas.microsoft.com/office/drawing/2014/main" id="{2AC21443-4654-4726-9FB4-81A337D203E0}"/>
              </a:ext>
            </a:extLst>
          </p:cNvPr>
          <p:cNvSpPr>
            <a:spLocks noGrp="1"/>
          </p:cNvSpPr>
          <p:nvPr>
            <p:ph type="body" sz="half" idx="2"/>
          </p:nvPr>
        </p:nvSpPr>
        <p:spPr/>
        <p:txBody>
          <a:bodyPr/>
          <a:lstStyle/>
          <a:p>
            <a:endParaRPr lang="sv-SE"/>
          </a:p>
        </p:txBody>
      </p:sp>
      <p:pic>
        <p:nvPicPr>
          <p:cNvPr id="5" name="Platshållare för innehåll 4">
            <a:extLst>
              <a:ext uri="{FF2B5EF4-FFF2-40B4-BE49-F238E27FC236}">
                <a16:creationId xmlns:a16="http://schemas.microsoft.com/office/drawing/2014/main" id="{B7344528-3134-49FD-B564-11A1CCC6693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2155" r="22155"/>
          <a:stretch>
            <a:fillRect/>
          </a:stretch>
        </p:blipFill>
        <p:spPr>
          <a:xfrm>
            <a:off x="6730543" y="1312836"/>
            <a:ext cx="3937459" cy="4711062"/>
          </a:xfrm>
        </p:spPr>
      </p:pic>
      <p:pic>
        <p:nvPicPr>
          <p:cNvPr id="7" name="Bildobjekt 6">
            <a:extLst>
              <a:ext uri="{FF2B5EF4-FFF2-40B4-BE49-F238E27FC236}">
                <a16:creationId xmlns:a16="http://schemas.microsoft.com/office/drawing/2014/main" id="{A8C335F4-F2C5-4EF2-BC4F-7851CA006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2" y="1801593"/>
            <a:ext cx="5184312" cy="3456208"/>
          </a:xfrm>
          <a:prstGeom prst="rect">
            <a:avLst/>
          </a:prstGeom>
        </p:spPr>
      </p:pic>
      <p:sp>
        <p:nvSpPr>
          <p:cNvPr id="8" name="textruta 7">
            <a:extLst>
              <a:ext uri="{FF2B5EF4-FFF2-40B4-BE49-F238E27FC236}">
                <a16:creationId xmlns:a16="http://schemas.microsoft.com/office/drawing/2014/main" id="{0F3FA523-3481-4739-B45C-016C95E50912}"/>
              </a:ext>
            </a:extLst>
          </p:cNvPr>
          <p:cNvSpPr txBox="1"/>
          <p:nvPr/>
        </p:nvSpPr>
        <p:spPr>
          <a:xfrm>
            <a:off x="8346862" y="5810314"/>
            <a:ext cx="2064350"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88" b="0" i="0" u="none" strike="noStrike" kern="1200" cap="none" spc="0" normalizeH="0" baseline="0" noProof="0" dirty="0">
                <a:ln>
                  <a:noFill/>
                </a:ln>
                <a:solidFill>
                  <a:srgbClr val="555555"/>
                </a:solidFill>
                <a:effectLst/>
                <a:uLnTx/>
                <a:uFillTx/>
                <a:latin typeface="Calibri"/>
                <a:ea typeface="+mn-ea"/>
                <a:cs typeface="+mn-cs"/>
              </a:rPr>
              <a:t>Fotograf: Andreas Nilsson </a:t>
            </a:r>
          </a:p>
        </p:txBody>
      </p:sp>
    </p:spTree>
    <p:extLst>
      <p:ext uri="{BB962C8B-B14F-4D97-AF65-F5344CB8AC3E}">
        <p14:creationId xmlns:p14="http://schemas.microsoft.com/office/powerpoint/2010/main" val="259087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6A3BC-CC5C-45C4-A6BB-924BA6429F1A}"/>
              </a:ext>
            </a:extLst>
          </p:cNvPr>
          <p:cNvSpPr>
            <a:spLocks noGrp="1"/>
          </p:cNvSpPr>
          <p:nvPr>
            <p:ph type="title"/>
          </p:nvPr>
        </p:nvSpPr>
        <p:spPr/>
        <p:txBody>
          <a:bodyPr/>
          <a:lstStyle/>
          <a:p>
            <a:r>
              <a:rPr lang="sv-SE" dirty="0"/>
              <a:t>City </a:t>
            </a:r>
            <a:r>
              <a:rPr lang="sv-SE" dirty="0" err="1"/>
              <a:t>dialogue</a:t>
            </a:r>
            <a:r>
              <a:rPr lang="sv-SE" dirty="0"/>
              <a:t> – </a:t>
            </a:r>
            <a:r>
              <a:rPr lang="sv-SE" dirty="0" err="1"/>
              <a:t>October</a:t>
            </a:r>
            <a:r>
              <a:rPr lang="sv-SE" dirty="0"/>
              <a:t> - December 2019 </a:t>
            </a:r>
          </a:p>
        </p:txBody>
      </p:sp>
      <p:sp>
        <p:nvSpPr>
          <p:cNvPr id="3" name="Platshållare för text 2">
            <a:extLst>
              <a:ext uri="{FF2B5EF4-FFF2-40B4-BE49-F238E27FC236}">
                <a16:creationId xmlns:a16="http://schemas.microsoft.com/office/drawing/2014/main" id="{5E9E5DEC-C231-46EA-877A-D92A7505CD97}"/>
              </a:ext>
            </a:extLst>
          </p:cNvPr>
          <p:cNvSpPr>
            <a:spLocks noGrp="1"/>
          </p:cNvSpPr>
          <p:nvPr>
            <p:ph type="body" sz="half" idx="2"/>
          </p:nvPr>
        </p:nvSpPr>
        <p:spPr/>
        <p:txBody>
          <a:bodyPr/>
          <a:lstStyle/>
          <a:p>
            <a:endParaRPr lang="sv-SE" dirty="0"/>
          </a:p>
        </p:txBody>
      </p:sp>
      <p:pic>
        <p:nvPicPr>
          <p:cNvPr id="7" name="Platshållare för bild 6" descr="En bild som visar utomhus, träd, byggnad, person&#10;&#10;Automatiskt genererad beskrivning">
            <a:extLst>
              <a:ext uri="{FF2B5EF4-FFF2-40B4-BE49-F238E27FC236}">
                <a16:creationId xmlns:a16="http://schemas.microsoft.com/office/drawing/2014/main" id="{6496AA56-1672-4F19-A047-08898A02455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9247" r="29247"/>
          <a:stretch>
            <a:fillRect/>
          </a:stretch>
        </p:blipFill>
        <p:spPr>
          <a:xfrm>
            <a:off x="2028754" y="1412776"/>
            <a:ext cx="3611014" cy="4320480"/>
          </a:xfrm>
        </p:spPr>
      </p:pic>
      <p:pic>
        <p:nvPicPr>
          <p:cNvPr id="5" name="Bildobjekt 4">
            <a:extLst>
              <a:ext uri="{FF2B5EF4-FFF2-40B4-BE49-F238E27FC236}">
                <a16:creationId xmlns:a16="http://schemas.microsoft.com/office/drawing/2014/main" id="{D983FAF7-167A-4536-8D63-A3B7E501468F}"/>
              </a:ext>
            </a:extLst>
          </p:cNvPr>
          <p:cNvPicPr>
            <a:picLocks noChangeAspect="1"/>
          </p:cNvPicPr>
          <p:nvPr/>
        </p:nvPicPr>
        <p:blipFill rotWithShape="1">
          <a:blip r:embed="rId4"/>
          <a:srcRect l="32444" t="13289" r="14777" b="2444"/>
          <a:stretch/>
        </p:blipFill>
        <p:spPr>
          <a:xfrm>
            <a:off x="5861906" y="1712745"/>
            <a:ext cx="4594312" cy="4584640"/>
          </a:xfrm>
          <a:prstGeom prst="rect">
            <a:avLst/>
          </a:prstGeom>
        </p:spPr>
      </p:pic>
    </p:spTree>
    <p:extLst>
      <p:ext uri="{BB962C8B-B14F-4D97-AF65-F5344CB8AC3E}">
        <p14:creationId xmlns:p14="http://schemas.microsoft.com/office/powerpoint/2010/main" val="1856712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7789D-A531-40AC-8A73-E3937AC6D330}"/>
              </a:ext>
            </a:extLst>
          </p:cNvPr>
          <p:cNvSpPr>
            <a:spLocks noGrp="1"/>
          </p:cNvSpPr>
          <p:nvPr/>
        </p:nvSpPr>
        <p:spPr>
          <a:xfrm>
            <a:off x="1791970" y="290118"/>
            <a:ext cx="7886700" cy="642993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1</a:t>
            </a:r>
            <a:r>
              <a:rPr kumimoji="0" lang="en-GB" sz="2200" b="1" i="0" u="none" strike="noStrike" kern="1200" cap="none" spc="0" normalizeH="0" baseline="30000" noProof="0" dirty="0">
                <a:ln>
                  <a:noFill/>
                </a:ln>
                <a:solidFill>
                  <a:prstClr val="white"/>
                </a:solidFill>
                <a:effectLst/>
                <a:uLnTx/>
                <a:uFillTx/>
                <a:latin typeface="Calibri"/>
                <a:ea typeface="+mn-ea"/>
                <a:cs typeface="+mn-cs"/>
              </a:rPr>
              <a:t>st</a:t>
            </a:r>
            <a:r>
              <a:rPr kumimoji="0" lang="en-GB" sz="2200" b="1" i="0" u="none" strike="noStrike" kern="1200" cap="none" spc="0" normalizeH="0" baseline="0" noProof="0" dirty="0">
                <a:ln>
                  <a:noFill/>
                </a:ln>
                <a:solidFill>
                  <a:prstClr val="white"/>
                </a:solidFill>
                <a:effectLst/>
                <a:uLnTx/>
                <a:uFillTx/>
                <a:latin typeface="Calibri"/>
                <a:ea typeface="+mn-ea"/>
                <a:cs typeface="+mn-cs"/>
              </a:rPr>
              <a:t> Social Progress Cities Summit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16-17</a:t>
            </a:r>
            <a:r>
              <a:rPr kumimoji="0" lang="en-GB" sz="2000" b="0" i="0" u="none" strike="noStrike" kern="1200" cap="none" spc="0" normalizeH="0" baseline="30000" noProof="0" dirty="0">
                <a:ln>
                  <a:noFill/>
                </a:ln>
                <a:solidFill>
                  <a:prstClr val="white"/>
                </a:solidFill>
                <a:effectLst/>
                <a:uLnTx/>
                <a:uFillTx/>
                <a:latin typeface="Calibri"/>
                <a:ea typeface="+mn-ea"/>
                <a:cs typeface="+mn-cs"/>
              </a:rPr>
              <a:t>th</a:t>
            </a:r>
            <a:r>
              <a:rPr kumimoji="0" lang="en-GB" sz="2000" b="0" i="0" u="none" strike="noStrike" kern="1200" cap="none" spc="0" normalizeH="0" baseline="0" noProof="0" dirty="0">
                <a:ln>
                  <a:noFill/>
                </a:ln>
                <a:solidFill>
                  <a:prstClr val="white"/>
                </a:solidFill>
                <a:effectLst/>
                <a:uLnTx/>
                <a:uFillTx/>
                <a:latin typeface="Calibri"/>
                <a:ea typeface="+mn-ea"/>
                <a:cs typeface="+mn-cs"/>
              </a:rPr>
              <a:t> of September, Umeå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Bilbao, Bratislava, Gdansk,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Groningen, Ljubljana, Leuven,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Mariehamn, Umeå</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DG Regio, DG RTD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555555"/>
              </a:solidFill>
              <a:effectLst/>
              <a:uLnTx/>
              <a:uFillTx/>
              <a:latin typeface="Calibri"/>
              <a:ea typeface="+mn-ea"/>
              <a:cs typeface="+mn-cs"/>
            </a:endParaRPr>
          </a:p>
        </p:txBody>
      </p:sp>
      <p:pic>
        <p:nvPicPr>
          <p:cNvPr id="4" name="Bildobjekt 3">
            <a:extLst>
              <a:ext uri="{FF2B5EF4-FFF2-40B4-BE49-F238E27FC236}">
                <a16:creationId xmlns:a16="http://schemas.microsoft.com/office/drawing/2014/main" id="{D4002035-66F2-428A-ACAB-E1580119A1CA}"/>
              </a:ext>
            </a:extLst>
          </p:cNvPr>
          <p:cNvPicPr>
            <a:picLocks noChangeAspect="1"/>
          </p:cNvPicPr>
          <p:nvPr/>
        </p:nvPicPr>
        <p:blipFill rotWithShape="1">
          <a:blip r:embed="rId3"/>
          <a:srcRect l="29774" t="11262" r="30685" b="4248"/>
          <a:stretch/>
        </p:blipFill>
        <p:spPr>
          <a:xfrm>
            <a:off x="5853316" y="1"/>
            <a:ext cx="4814685" cy="6429933"/>
          </a:xfrm>
          <a:prstGeom prst="rect">
            <a:avLst/>
          </a:prstGeom>
        </p:spPr>
      </p:pic>
      <p:sp>
        <p:nvSpPr>
          <p:cNvPr id="5" name="Platshållare för text 3">
            <a:extLst>
              <a:ext uri="{FF2B5EF4-FFF2-40B4-BE49-F238E27FC236}">
                <a16:creationId xmlns:a16="http://schemas.microsoft.com/office/drawing/2014/main" id="{E265EF15-1341-4AC1-8711-F9A69C1CB370}"/>
              </a:ext>
            </a:extLst>
          </p:cNvPr>
          <p:cNvSpPr txBox="1">
            <a:spLocks/>
          </p:cNvSpPr>
          <p:nvPr/>
        </p:nvSpPr>
        <p:spPr>
          <a:xfrm>
            <a:off x="1520080" y="3524315"/>
            <a:ext cx="4573960" cy="2304256"/>
          </a:xfrm>
          <a:prstGeom prst="rect">
            <a:avLst/>
          </a:prstGeom>
        </p:spPr>
        <p:txBody>
          <a:bodyPr/>
          <a:lstStyle>
            <a:lvl1pPr marL="342900" indent="-342900" algn="l" defTabSz="914400" rtl="0" eaLnBrk="1" latinLnBrk="0" hangingPunct="1">
              <a:lnSpc>
                <a:spcPct val="130000"/>
              </a:lnSpc>
              <a:spcBef>
                <a:spcPts val="0"/>
              </a:spcBef>
              <a:spcAft>
                <a:spcPts val="600"/>
              </a:spcAft>
              <a:buFont typeface="Arial" pitchFamily="34" charset="0"/>
              <a:buChar char="•"/>
              <a:defRPr sz="2800" kern="1200">
                <a:solidFill>
                  <a:srgbClr val="555555"/>
                </a:solidFill>
                <a:latin typeface="+mj-lt"/>
                <a:ea typeface="+mn-ea"/>
                <a:cs typeface="Arial" pitchFamily="34" charset="0"/>
              </a:defRPr>
            </a:lvl1pPr>
            <a:lvl2pPr marL="742950" indent="-285750" algn="l" defTabSz="914400" rtl="0" eaLnBrk="1" latinLnBrk="0" hangingPunct="1">
              <a:lnSpc>
                <a:spcPct val="130000"/>
              </a:lnSpc>
              <a:spcBef>
                <a:spcPts val="0"/>
              </a:spcBef>
              <a:spcAft>
                <a:spcPts val="600"/>
              </a:spcAft>
              <a:buFont typeface="Arial" pitchFamily="34" charset="0"/>
              <a:buChar char="•"/>
              <a:defRPr sz="2000" kern="1200">
                <a:solidFill>
                  <a:srgbClr val="555555"/>
                </a:solidFill>
                <a:latin typeface="+mj-lt"/>
                <a:ea typeface="+mn-ea"/>
                <a:cs typeface="Arial" pitchFamily="34" charset="0"/>
              </a:defRPr>
            </a:lvl2pPr>
            <a:lvl3pPr marL="1143000" indent="-228600" algn="l" defTabSz="914400" rtl="0" eaLnBrk="1" latinLnBrk="0" hangingPunct="1">
              <a:lnSpc>
                <a:spcPct val="130000"/>
              </a:lnSpc>
              <a:spcBef>
                <a:spcPts val="0"/>
              </a:spcBef>
              <a:spcAft>
                <a:spcPts val="600"/>
              </a:spcAft>
              <a:buFont typeface="Arial" pitchFamily="34" charset="0"/>
              <a:buChar char="•"/>
              <a:defRPr sz="1800" kern="1200">
                <a:solidFill>
                  <a:srgbClr val="555555"/>
                </a:solidFill>
                <a:latin typeface="+mj-lt"/>
                <a:ea typeface="+mn-ea"/>
                <a:cs typeface="Arial" pitchFamily="34" charset="0"/>
              </a:defRPr>
            </a:lvl3pPr>
            <a:lvl4pPr marL="1600200" indent="-228600" algn="l" defTabSz="914400" rtl="0" eaLnBrk="1" latinLnBrk="0" hangingPunct="1">
              <a:lnSpc>
                <a:spcPct val="130000"/>
              </a:lnSpc>
              <a:spcBef>
                <a:spcPts val="0"/>
              </a:spcBef>
              <a:spcAft>
                <a:spcPts val="600"/>
              </a:spcAft>
              <a:buFont typeface="Arial" pitchFamily="34" charset="0"/>
              <a:buChar char="•"/>
              <a:defRPr sz="1600" kern="1200">
                <a:solidFill>
                  <a:srgbClr val="555555"/>
                </a:solidFill>
                <a:latin typeface="+mj-lt"/>
                <a:ea typeface="+mn-ea"/>
                <a:cs typeface="Arial" pitchFamily="34" charset="0"/>
              </a:defRPr>
            </a:lvl4pPr>
            <a:lvl5pPr marL="2057400" indent="-228600" algn="l" defTabSz="914400" rtl="0" eaLnBrk="1" latinLnBrk="0" hangingPunct="1">
              <a:lnSpc>
                <a:spcPct val="130000"/>
              </a:lnSpc>
              <a:spcBef>
                <a:spcPts val="0"/>
              </a:spcBef>
              <a:spcAft>
                <a:spcPts val="600"/>
              </a:spcAft>
              <a:buFont typeface="Arial" pitchFamily="34" charset="0"/>
              <a:buChar char="•"/>
              <a:defRPr sz="1400" kern="1200">
                <a:solidFill>
                  <a:srgbClr val="555555"/>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 typeface="Arial" pitchFamily="34" charset="0"/>
              <a:buNone/>
              <a:tabLst/>
              <a:defRPr/>
            </a:pPr>
            <a:r>
              <a:rPr kumimoji="0" lang="en-US" sz="1600" b="0" i="0" u="none" strike="noStrike" kern="1200" cap="none" spc="0" normalizeH="0" baseline="0" noProof="0" dirty="0">
                <a:ln>
                  <a:noFill/>
                </a:ln>
                <a:solidFill>
                  <a:srgbClr val="555555"/>
                </a:solidFill>
                <a:effectLst/>
                <a:uLnTx/>
                <a:uFillTx/>
                <a:latin typeface="Calibri"/>
                <a:ea typeface="+mn-ea"/>
                <a:cs typeface="Arial" pitchFamily="34" charset="0"/>
              </a:rPr>
              <a:t>” Cities and nations must work together. National policies alone are spatially blind without the good examples already in place in the cities”</a:t>
            </a:r>
          </a:p>
          <a:p>
            <a:pPr marL="0" marR="0" lvl="0" indent="0" algn="l" defTabSz="914400" rtl="0" eaLnBrk="1" fontAlgn="auto" latinLnBrk="0" hangingPunct="1">
              <a:lnSpc>
                <a:spcPct val="130000"/>
              </a:lnSpc>
              <a:spcBef>
                <a:spcPts val="0"/>
              </a:spcBef>
              <a:spcAft>
                <a:spcPts val="600"/>
              </a:spcAft>
              <a:buClrTx/>
              <a:buSzTx/>
              <a:buFont typeface="Arial" pitchFamily="34" charset="0"/>
              <a:buNone/>
              <a:tabLst/>
              <a:defRPr/>
            </a:pPr>
            <a:r>
              <a:rPr kumimoji="0" lang="en-US" sz="1200" b="0" i="0" u="none" strike="noStrike" kern="1200" cap="none" spc="0" normalizeH="0" baseline="0" noProof="0" dirty="0">
                <a:ln>
                  <a:noFill/>
                </a:ln>
                <a:solidFill>
                  <a:srgbClr val="555555"/>
                </a:solidFill>
                <a:effectLst/>
                <a:uLnTx/>
                <a:uFillTx/>
                <a:latin typeface="Calibri"/>
                <a:ea typeface="+mn-ea"/>
                <a:cs typeface="Arial" pitchFamily="34" charset="0"/>
              </a:rPr>
              <a:t>- 7</a:t>
            </a:r>
            <a:r>
              <a:rPr kumimoji="0" lang="en-US" sz="1200" b="0" i="0" u="none" strike="noStrike" kern="1200" cap="none" spc="0" normalizeH="0" baseline="30000" noProof="0" dirty="0">
                <a:ln>
                  <a:noFill/>
                </a:ln>
                <a:solidFill>
                  <a:srgbClr val="555555"/>
                </a:solidFill>
                <a:effectLst/>
                <a:uLnTx/>
                <a:uFillTx/>
                <a:latin typeface="Calibri"/>
                <a:ea typeface="+mn-ea"/>
                <a:cs typeface="Arial" pitchFamily="34" charset="0"/>
              </a:rPr>
              <a:t>th</a:t>
            </a:r>
            <a:r>
              <a:rPr kumimoji="0" lang="en-US" sz="1200" b="0" i="0" u="none" strike="noStrike" kern="1200" cap="none" spc="0" normalizeH="0" baseline="0" noProof="0" dirty="0">
                <a:ln>
                  <a:noFill/>
                </a:ln>
                <a:solidFill>
                  <a:srgbClr val="555555"/>
                </a:solidFill>
                <a:effectLst/>
                <a:uLnTx/>
                <a:uFillTx/>
                <a:latin typeface="Calibri"/>
                <a:ea typeface="+mn-ea"/>
                <a:cs typeface="Arial" pitchFamily="34" charset="0"/>
              </a:rPr>
              <a:t> OECD Round Table of Mayors and Ministers, Athens march 2019 </a:t>
            </a:r>
            <a:endParaRPr kumimoji="0" lang="sv-SE" sz="1200" b="0" i="0" u="none" strike="noStrike" kern="1200" cap="none" spc="0" normalizeH="0" baseline="0" noProof="0" dirty="0">
              <a:ln>
                <a:noFill/>
              </a:ln>
              <a:solidFill>
                <a:srgbClr val="555555"/>
              </a:solidFill>
              <a:effectLst/>
              <a:uLnTx/>
              <a:uFillTx/>
              <a:latin typeface="Calibri"/>
              <a:ea typeface="+mn-ea"/>
              <a:cs typeface="Arial" pitchFamily="34" charset="0"/>
            </a:endParaRPr>
          </a:p>
          <a:p>
            <a:pPr marL="342900" marR="0" lvl="0" indent="-342900" algn="l" defTabSz="914400" rtl="0" eaLnBrk="1" fontAlgn="auto" latinLnBrk="0" hangingPunct="1">
              <a:lnSpc>
                <a:spcPct val="130000"/>
              </a:lnSpc>
              <a:spcBef>
                <a:spcPts val="0"/>
              </a:spcBef>
              <a:spcAft>
                <a:spcPts val="600"/>
              </a:spcAft>
              <a:buClrTx/>
              <a:buSzTx/>
              <a:buFont typeface="Arial" pitchFamily="34" charset="0"/>
              <a:buChar char="•"/>
              <a:tabLst/>
              <a:defRPr/>
            </a:pPr>
            <a:endParaRPr kumimoji="0" lang="sv-SE" sz="2800" b="0" i="0" u="none" strike="noStrike" kern="1200" cap="none" spc="0" normalizeH="0" baseline="0" noProof="0" dirty="0">
              <a:ln>
                <a:noFill/>
              </a:ln>
              <a:solidFill>
                <a:srgbClr val="555555"/>
              </a:solidFill>
              <a:effectLst/>
              <a:uLnTx/>
              <a:uFillTx/>
              <a:latin typeface="Calibri"/>
              <a:ea typeface="+mn-ea"/>
              <a:cs typeface="Arial" pitchFamily="34" charset="0"/>
            </a:endParaRPr>
          </a:p>
        </p:txBody>
      </p:sp>
      <p:sp>
        <p:nvSpPr>
          <p:cNvPr id="6" name="Platshållare för bild 5">
            <a:extLst>
              <a:ext uri="{FF2B5EF4-FFF2-40B4-BE49-F238E27FC236}">
                <a16:creationId xmlns:a16="http://schemas.microsoft.com/office/drawing/2014/main" id="{6F49938C-9809-469F-8289-09A2EE86C087}"/>
              </a:ext>
            </a:extLst>
          </p:cNvPr>
          <p:cNvSpPr>
            <a:spLocks noGrp="1"/>
          </p:cNvSpPr>
          <p:nvPr>
            <p:ph type="pic" idx="1"/>
          </p:nvPr>
        </p:nvSpPr>
        <p:spPr/>
      </p:sp>
    </p:spTree>
    <p:extLst>
      <p:ext uri="{BB962C8B-B14F-4D97-AF65-F5344CB8AC3E}">
        <p14:creationId xmlns:p14="http://schemas.microsoft.com/office/powerpoint/2010/main" val="2366357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text, står&#10;&#10;Beskrivning genererad med hög exakthet">
            <a:extLst>
              <a:ext uri="{FF2B5EF4-FFF2-40B4-BE49-F238E27FC236}">
                <a16:creationId xmlns:a16="http://schemas.microsoft.com/office/drawing/2014/main" id="{ED4C8346-64D0-4872-A2ED-C3B27C887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878" y="324489"/>
            <a:ext cx="2576945" cy="3571448"/>
          </a:xfrm>
          <a:prstGeom prst="rect">
            <a:avLst/>
          </a:prstGeom>
        </p:spPr>
      </p:pic>
      <p:sp>
        <p:nvSpPr>
          <p:cNvPr id="8" name="Platshållare för text 7">
            <a:extLst>
              <a:ext uri="{FF2B5EF4-FFF2-40B4-BE49-F238E27FC236}">
                <a16:creationId xmlns:a16="http://schemas.microsoft.com/office/drawing/2014/main" id="{D57CF3AD-B882-487C-9D0E-16DFAF581BAB}"/>
              </a:ext>
            </a:extLst>
          </p:cNvPr>
          <p:cNvSpPr>
            <a:spLocks noGrp="1"/>
          </p:cNvSpPr>
          <p:nvPr>
            <p:ph type="body" sz="half" idx="2"/>
          </p:nvPr>
        </p:nvSpPr>
        <p:spPr>
          <a:xfrm>
            <a:off x="6038114" y="3830395"/>
            <a:ext cx="4557476" cy="2113297"/>
          </a:xfrm>
        </p:spPr>
        <p:txBody>
          <a:bodyPr/>
          <a:lstStyle/>
          <a:p>
            <a:r>
              <a:rPr lang="sv-SE" sz="1800" dirty="0">
                <a:solidFill>
                  <a:schemeClr val="bg1"/>
                </a:solidFill>
              </a:rPr>
              <a:t>Leading the </a:t>
            </a:r>
            <a:r>
              <a:rPr lang="sv-SE" sz="1800" dirty="0" err="1">
                <a:solidFill>
                  <a:schemeClr val="bg1"/>
                </a:solidFill>
              </a:rPr>
              <a:t>work</a:t>
            </a:r>
            <a:r>
              <a:rPr lang="sv-SE" sz="1800" dirty="0">
                <a:solidFill>
                  <a:schemeClr val="bg1"/>
                </a:solidFill>
              </a:rPr>
              <a:t> </a:t>
            </a:r>
            <a:r>
              <a:rPr lang="sv-SE" sz="1800" dirty="0" err="1">
                <a:solidFill>
                  <a:schemeClr val="bg1"/>
                </a:solidFill>
              </a:rPr>
              <a:t>with</a:t>
            </a:r>
            <a:r>
              <a:rPr lang="sv-SE" sz="1800" dirty="0">
                <a:solidFill>
                  <a:schemeClr val="bg1"/>
                </a:solidFill>
              </a:rPr>
              <a:t> </a:t>
            </a:r>
            <a:r>
              <a:rPr lang="sv-SE" sz="1800" dirty="0" err="1">
                <a:solidFill>
                  <a:schemeClr val="bg1"/>
                </a:solidFill>
              </a:rPr>
              <a:t>six</a:t>
            </a:r>
            <a:r>
              <a:rPr lang="sv-SE" sz="1800" dirty="0">
                <a:solidFill>
                  <a:schemeClr val="bg1"/>
                </a:solidFill>
              </a:rPr>
              <a:t> </a:t>
            </a:r>
            <a:r>
              <a:rPr lang="sv-SE" sz="1800" dirty="0" err="1">
                <a:solidFill>
                  <a:schemeClr val="bg1"/>
                </a:solidFill>
              </a:rPr>
              <a:t>european</a:t>
            </a:r>
            <a:r>
              <a:rPr lang="sv-SE" sz="1800" dirty="0">
                <a:solidFill>
                  <a:schemeClr val="bg1"/>
                </a:solidFill>
              </a:rPr>
              <a:t> </a:t>
            </a:r>
            <a:r>
              <a:rPr lang="sv-SE" sz="1800" dirty="0" err="1">
                <a:solidFill>
                  <a:schemeClr val="bg1"/>
                </a:solidFill>
              </a:rPr>
              <a:t>cities</a:t>
            </a:r>
            <a:r>
              <a:rPr lang="sv-SE" sz="1800" dirty="0">
                <a:solidFill>
                  <a:schemeClr val="bg1"/>
                </a:solidFill>
              </a:rPr>
              <a:t> to </a:t>
            </a:r>
            <a:r>
              <a:rPr lang="sv-SE" sz="1800" dirty="0" err="1">
                <a:solidFill>
                  <a:schemeClr val="bg1"/>
                </a:solidFill>
              </a:rPr>
              <a:t>create</a:t>
            </a:r>
            <a:r>
              <a:rPr lang="sv-SE" sz="1800" dirty="0">
                <a:solidFill>
                  <a:schemeClr val="bg1"/>
                </a:solidFill>
              </a:rPr>
              <a:t> action for gender </a:t>
            </a:r>
            <a:r>
              <a:rPr lang="sv-SE" sz="1800" dirty="0" err="1">
                <a:solidFill>
                  <a:schemeClr val="bg1"/>
                </a:solidFill>
              </a:rPr>
              <a:t>equality</a:t>
            </a:r>
            <a:r>
              <a:rPr lang="sv-SE" sz="1800" dirty="0">
                <a:solidFill>
                  <a:schemeClr val="bg1"/>
                </a:solidFill>
              </a:rPr>
              <a:t> (</a:t>
            </a:r>
            <a:r>
              <a:rPr lang="sv-SE" sz="1800" dirty="0" err="1">
                <a:solidFill>
                  <a:schemeClr val="bg1"/>
                </a:solidFill>
              </a:rPr>
              <a:t>urbact</a:t>
            </a:r>
            <a:r>
              <a:rPr lang="sv-SE" sz="1800" dirty="0">
                <a:solidFill>
                  <a:schemeClr val="bg1"/>
                </a:solidFill>
              </a:rPr>
              <a:t>  API)  </a:t>
            </a:r>
          </a:p>
          <a:p>
            <a:r>
              <a:rPr lang="sv-SE" b="1" dirty="0">
                <a:solidFill>
                  <a:schemeClr val="bg1"/>
                </a:solidFill>
              </a:rPr>
              <a:t>”</a:t>
            </a:r>
            <a:r>
              <a:rPr lang="sv-SE" b="1" dirty="0" err="1">
                <a:solidFill>
                  <a:schemeClr val="bg1"/>
                </a:solidFill>
              </a:rPr>
              <a:t>Globally</a:t>
            </a:r>
            <a:r>
              <a:rPr lang="sv-SE" b="1" dirty="0">
                <a:solidFill>
                  <a:schemeClr val="bg1"/>
                </a:solidFill>
              </a:rPr>
              <a:t> </a:t>
            </a:r>
            <a:r>
              <a:rPr lang="sv-SE" b="1" dirty="0" err="1">
                <a:solidFill>
                  <a:schemeClr val="bg1"/>
                </a:solidFill>
              </a:rPr>
              <a:t>understood</a:t>
            </a:r>
            <a:r>
              <a:rPr lang="sv-SE" b="1" dirty="0">
                <a:solidFill>
                  <a:schemeClr val="bg1"/>
                </a:solidFill>
              </a:rPr>
              <a:t>, </a:t>
            </a:r>
            <a:r>
              <a:rPr lang="sv-SE" b="1" dirty="0" err="1">
                <a:solidFill>
                  <a:schemeClr val="bg1"/>
                </a:solidFill>
              </a:rPr>
              <a:t>locally</a:t>
            </a:r>
            <a:r>
              <a:rPr lang="sv-SE" b="1" dirty="0">
                <a:solidFill>
                  <a:schemeClr val="bg1"/>
                </a:solidFill>
              </a:rPr>
              <a:t> </a:t>
            </a:r>
            <a:r>
              <a:rPr lang="sv-SE" b="1" dirty="0" err="1">
                <a:solidFill>
                  <a:schemeClr val="bg1"/>
                </a:solidFill>
              </a:rPr>
              <a:t>contextualized</a:t>
            </a:r>
            <a:r>
              <a:rPr lang="sv-SE" b="1" dirty="0">
                <a:solidFill>
                  <a:schemeClr val="bg1"/>
                </a:solidFill>
              </a:rPr>
              <a:t>”</a:t>
            </a:r>
          </a:p>
        </p:txBody>
      </p:sp>
      <p:pic>
        <p:nvPicPr>
          <p:cNvPr id="10" name="Bildobjekt 9">
            <a:extLst>
              <a:ext uri="{FF2B5EF4-FFF2-40B4-BE49-F238E27FC236}">
                <a16:creationId xmlns:a16="http://schemas.microsoft.com/office/drawing/2014/main" id="{5D0CF721-2FA7-4C76-AB75-E67E1DB87D94}"/>
              </a:ext>
            </a:extLst>
          </p:cNvPr>
          <p:cNvPicPr>
            <a:picLocks noChangeAspect="1"/>
          </p:cNvPicPr>
          <p:nvPr/>
        </p:nvPicPr>
        <p:blipFill rotWithShape="1">
          <a:blip r:embed="rId4"/>
          <a:srcRect l="13406" t="12572" r="10714" b="3143"/>
          <a:stretch/>
        </p:blipFill>
        <p:spPr>
          <a:xfrm>
            <a:off x="5965704" y="477963"/>
            <a:ext cx="4702296" cy="3264503"/>
          </a:xfrm>
          <a:prstGeom prst="rect">
            <a:avLst/>
          </a:prstGeom>
        </p:spPr>
      </p:pic>
      <p:sp>
        <p:nvSpPr>
          <p:cNvPr id="11" name="textruta 10">
            <a:extLst>
              <a:ext uri="{FF2B5EF4-FFF2-40B4-BE49-F238E27FC236}">
                <a16:creationId xmlns:a16="http://schemas.microsoft.com/office/drawing/2014/main" id="{E106636E-D4C8-4F64-B854-23A6A53DC2EF}"/>
              </a:ext>
            </a:extLst>
          </p:cNvPr>
          <p:cNvSpPr txBox="1"/>
          <p:nvPr/>
        </p:nvSpPr>
        <p:spPr>
          <a:xfrm>
            <a:off x="1822823" y="3779893"/>
            <a:ext cx="4159607" cy="19620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555555"/>
                </a:solidFill>
                <a:effectLst/>
                <a:uLnTx/>
                <a:uFillTx/>
                <a:latin typeface="Calibri"/>
                <a:ea typeface="+mn-ea"/>
                <a:cs typeface="+mn-cs"/>
              </a:rPr>
              <a:t>The </a:t>
            </a:r>
            <a:r>
              <a:rPr kumimoji="0" lang="sv-SE" sz="1800" b="0" i="0" u="none" strike="noStrike" kern="1200" cap="none" spc="0" normalizeH="0" baseline="0" noProof="0" dirty="0" err="1">
                <a:ln>
                  <a:noFill/>
                </a:ln>
                <a:solidFill>
                  <a:srgbClr val="555555"/>
                </a:solidFill>
                <a:effectLst/>
                <a:uLnTx/>
                <a:uFillTx/>
                <a:latin typeface="Calibri"/>
                <a:ea typeface="+mn-ea"/>
                <a:cs typeface="+mn-cs"/>
              </a:rPr>
              <a:t>gendered</a:t>
            </a:r>
            <a:r>
              <a:rPr kumimoji="0" lang="sv-SE" sz="1800" b="0" i="0" u="none" strike="noStrike" kern="1200" cap="none" spc="0" normalizeH="0" baseline="0" noProof="0" dirty="0">
                <a:ln>
                  <a:noFill/>
                </a:ln>
                <a:solidFill>
                  <a:srgbClr val="555555"/>
                </a:solidFill>
                <a:effectLst/>
                <a:uLnTx/>
                <a:uFillTx/>
                <a:latin typeface="Calibri"/>
                <a:ea typeface="+mn-ea"/>
                <a:cs typeface="+mn-cs"/>
              </a:rPr>
              <a:t> landscape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555555"/>
                </a:solidFill>
                <a:effectLst/>
                <a:uLnTx/>
                <a:uFillTx/>
                <a:latin typeface="Calibri"/>
                <a:ea typeface="+mn-ea"/>
                <a:cs typeface="+mn-cs"/>
              </a:rPr>
              <a:t>Integrating</a:t>
            </a:r>
            <a:r>
              <a:rPr kumimoji="0" lang="sv-SE" sz="1800" b="0" i="0" u="none" strike="noStrike" kern="1200" cap="none" spc="0" normalizeH="0" baseline="0" noProof="0" dirty="0">
                <a:ln>
                  <a:noFill/>
                </a:ln>
                <a:solidFill>
                  <a:srgbClr val="555555"/>
                </a:solidFill>
                <a:effectLst/>
                <a:uLnTx/>
                <a:uFillTx/>
                <a:latin typeface="Calibri"/>
                <a:ea typeface="+mn-ea"/>
                <a:cs typeface="+mn-cs"/>
              </a:rPr>
              <a:t> gender </a:t>
            </a:r>
            <a:r>
              <a:rPr kumimoji="0" lang="sv-SE" sz="1800" b="0" i="0" u="none" strike="noStrike" kern="1200" cap="none" spc="0" normalizeH="0" baseline="0" noProof="0" dirty="0" err="1">
                <a:ln>
                  <a:noFill/>
                </a:ln>
                <a:solidFill>
                  <a:srgbClr val="555555"/>
                </a:solidFill>
                <a:effectLst/>
                <a:uLnTx/>
                <a:uFillTx/>
                <a:latin typeface="Calibri"/>
                <a:ea typeface="+mn-ea"/>
                <a:cs typeface="+mn-cs"/>
              </a:rPr>
              <a:t>equality</a:t>
            </a:r>
            <a:r>
              <a:rPr kumimoji="0" lang="sv-SE" sz="1800" b="0" i="0" u="none" strike="noStrike" kern="1200" cap="none" spc="0" normalizeH="0" baseline="0" noProof="0" dirty="0">
                <a:ln>
                  <a:noFill/>
                </a:ln>
                <a:solidFill>
                  <a:srgbClr val="555555"/>
                </a:solidFill>
                <a:effectLst/>
                <a:uLnTx/>
                <a:uFillTx/>
                <a:latin typeface="Calibri"/>
                <a:ea typeface="+mn-ea"/>
                <a:cs typeface="+mn-cs"/>
              </a:rPr>
              <a:t> </a:t>
            </a:r>
            <a:r>
              <a:rPr kumimoji="0" lang="sv-SE" sz="1800" b="0" i="0" u="none" strike="noStrike" kern="1200" cap="none" spc="0" normalizeH="0" baseline="0" noProof="0" dirty="0" err="1">
                <a:ln>
                  <a:noFill/>
                </a:ln>
                <a:solidFill>
                  <a:srgbClr val="555555"/>
                </a:solidFill>
                <a:effectLst/>
                <a:uLnTx/>
                <a:uFillTx/>
                <a:latin typeface="Calibri"/>
                <a:ea typeface="+mn-ea"/>
                <a:cs typeface="+mn-cs"/>
              </a:rPr>
              <a:t>into</a:t>
            </a:r>
            <a:r>
              <a:rPr kumimoji="0" lang="sv-SE" sz="1800" b="0" i="0" u="none" strike="noStrike" kern="1200" cap="none" spc="0" normalizeH="0" baseline="0" noProof="0" dirty="0">
                <a:ln>
                  <a:noFill/>
                </a:ln>
                <a:solidFill>
                  <a:srgbClr val="555555"/>
                </a:solidFill>
                <a:effectLst/>
                <a:uLnTx/>
                <a:uFillTx/>
                <a:latin typeface="Calibri"/>
                <a:ea typeface="+mn-ea"/>
                <a:cs typeface="+mn-cs"/>
              </a:rPr>
              <a:t> urban planning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555555"/>
                </a:solidFill>
                <a:effectLst/>
                <a:uLnTx/>
                <a:uFillTx/>
                <a:latin typeface="Calibri"/>
                <a:ea typeface="+mn-ea"/>
                <a:cs typeface="+mn-cs"/>
              </a:rPr>
              <a:t>#</a:t>
            </a:r>
            <a:r>
              <a:rPr kumimoji="0" lang="sv-SE" sz="1800" b="0" i="0" u="none" strike="noStrike" kern="1200" cap="none" spc="0" normalizeH="0" baseline="0" noProof="0" dirty="0" err="1">
                <a:ln>
                  <a:noFill/>
                </a:ln>
                <a:solidFill>
                  <a:srgbClr val="555555"/>
                </a:solidFill>
                <a:effectLst/>
                <a:uLnTx/>
                <a:uFillTx/>
                <a:latin typeface="Calibri"/>
                <a:ea typeface="+mn-ea"/>
                <a:cs typeface="+mn-cs"/>
              </a:rPr>
              <a:t>genderequalcities</a:t>
            </a:r>
            <a:endParaRPr kumimoji="0" lang="sv-SE" sz="18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555555"/>
              </a:solidFill>
              <a:effectLst/>
              <a:uLnTx/>
              <a:uFillTx/>
              <a:latin typeface="Calibri"/>
              <a:ea typeface="+mn-ea"/>
              <a:cs typeface="+mn-cs"/>
            </a:endParaRPr>
          </a:p>
        </p:txBody>
      </p:sp>
    </p:spTree>
    <p:extLst>
      <p:ext uri="{BB962C8B-B14F-4D97-AF65-F5344CB8AC3E}">
        <p14:creationId xmlns:p14="http://schemas.microsoft.com/office/powerpoint/2010/main" val="407044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22102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59385" y="487788"/>
            <a:ext cx="4024064" cy="752769"/>
          </a:xfrm>
        </p:spPr>
        <p:txBody>
          <a:bodyPr>
            <a:noAutofit/>
          </a:bodyPr>
          <a:lstStyle/>
          <a:p>
            <a:r>
              <a:rPr lang="sv-SE" sz="3600" dirty="0">
                <a:latin typeface="Myriad Pro" panose="020B0503030403020204" pitchFamily="34" charset="0"/>
              </a:rPr>
              <a:t>FENOMENALEN</a:t>
            </a:r>
          </a:p>
        </p:txBody>
      </p:sp>
      <p:pic>
        <p:nvPicPr>
          <p:cNvPr id="6" name="Platshållare för innehåll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75921" y="269847"/>
            <a:ext cx="4816152" cy="6453744"/>
          </a:xfrm>
        </p:spPr>
      </p:pic>
      <p:sp>
        <p:nvSpPr>
          <p:cNvPr id="4" name="Platshållare för text 3"/>
          <p:cNvSpPr>
            <a:spLocks noGrp="1"/>
          </p:cNvSpPr>
          <p:nvPr>
            <p:ph type="body" sz="half" idx="2"/>
          </p:nvPr>
        </p:nvSpPr>
        <p:spPr>
          <a:xfrm>
            <a:off x="2141921" y="1353146"/>
            <a:ext cx="3008313" cy="936104"/>
          </a:xfrm>
        </p:spPr>
        <p:txBody>
          <a:bodyPr>
            <a:noAutofit/>
          </a:bodyPr>
          <a:lstStyle/>
          <a:p>
            <a:pPr algn="ctr"/>
            <a:r>
              <a:rPr lang="sv-SE" sz="2800" dirty="0">
                <a:latin typeface="Myriad Pro" panose="020B0503030403020204" pitchFamily="34" charset="0"/>
              </a:rPr>
              <a:t>Science Center på        Gotland</a:t>
            </a:r>
          </a:p>
        </p:txBody>
      </p:sp>
      <p:sp>
        <p:nvSpPr>
          <p:cNvPr id="5" name="Platshållare för text 3"/>
          <p:cNvSpPr txBox="1">
            <a:spLocks/>
          </p:cNvSpPr>
          <p:nvPr/>
        </p:nvSpPr>
        <p:spPr>
          <a:xfrm>
            <a:off x="1999929" y="1988840"/>
            <a:ext cx="3008313" cy="417646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v-SE"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a:extLst>
              <a:ext uri="{FF2B5EF4-FFF2-40B4-BE49-F238E27FC236}">
                <a16:creationId xmlns:a16="http://schemas.microsoft.com/office/drawing/2014/main" id="{8E81D4D7-EA1B-4367-A6A8-0BE980EE47E0}"/>
              </a:ext>
            </a:extLst>
          </p:cNvPr>
          <p:cNvSpPr txBox="1"/>
          <p:nvPr/>
        </p:nvSpPr>
        <p:spPr>
          <a:xfrm>
            <a:off x="1999928" y="4221088"/>
            <a:ext cx="352000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hlinkClick r:id="rId4"/>
              </a:rPr>
              <a:t>www.gotland.se/fenomenalen</a:t>
            </a:r>
            <a:endParaRPr kumimoji="0" lang="sv-SE" sz="20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Bildobjekt 8">
            <a:extLst>
              <a:ext uri="{FF2B5EF4-FFF2-40B4-BE49-F238E27FC236}">
                <a16:creationId xmlns:a16="http://schemas.microsoft.com/office/drawing/2014/main" id="{527DA5A6-B14A-400D-AE96-71961E62A3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1307" y="5733257"/>
            <a:ext cx="1728192" cy="667301"/>
          </a:xfrm>
          <a:prstGeom prst="rect">
            <a:avLst/>
          </a:prstGeom>
        </p:spPr>
      </p:pic>
      <p:sp>
        <p:nvSpPr>
          <p:cNvPr id="7" name="textruta 6">
            <a:extLst>
              <a:ext uri="{FF2B5EF4-FFF2-40B4-BE49-F238E27FC236}">
                <a16:creationId xmlns:a16="http://schemas.microsoft.com/office/drawing/2014/main" id="{119D6666-1163-4EFB-B586-BAE2275AC4FB}"/>
              </a:ext>
            </a:extLst>
          </p:cNvPr>
          <p:cNvSpPr txBox="1"/>
          <p:nvPr/>
        </p:nvSpPr>
        <p:spPr>
          <a:xfrm>
            <a:off x="1999928" y="5013176"/>
            <a:ext cx="40960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a:ea typeface="+mn-ea"/>
                <a:cs typeface="+mn-cs"/>
                <a:hlinkClick r:id="rId6"/>
              </a:rPr>
              <a:t>https://earth.google.com/web/@0,7.658201,0a,22251752d,35y,0h,0t,0r/data=CgAoAQ</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869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273050"/>
            <a:ext cx="3970784" cy="1162050"/>
          </a:xfrm>
        </p:spPr>
        <p:txBody>
          <a:bodyPr>
            <a:normAutofit/>
          </a:bodyPr>
          <a:lstStyle/>
          <a:p>
            <a:r>
              <a:rPr lang="sv-SE" sz="4400" dirty="0">
                <a:latin typeface="Myriad Pro" panose="020B0503030403020204"/>
                <a:cs typeface="Arial" pitchFamily="34" charset="0"/>
              </a:rPr>
              <a:t>Planetskötare</a:t>
            </a:r>
            <a:br>
              <a:rPr lang="sv-SE" dirty="0">
                <a:latin typeface="Arial" pitchFamily="34" charset="0"/>
                <a:cs typeface="Arial" pitchFamily="34" charset="0"/>
              </a:rPr>
            </a:br>
            <a:r>
              <a:rPr lang="sv-SE" dirty="0">
                <a:latin typeface="Arial" pitchFamily="34" charset="0"/>
                <a:cs typeface="Arial" pitchFamily="34" charset="0"/>
              </a:rPr>
              <a:t>	</a:t>
            </a:r>
          </a:p>
        </p:txBody>
      </p:sp>
      <p:pic>
        <p:nvPicPr>
          <p:cNvPr id="5" name="Platshållare för innehåll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23993" y="-115468"/>
            <a:ext cx="4930223" cy="6973468"/>
          </a:xfrm>
        </p:spPr>
      </p:pic>
      <p:sp>
        <p:nvSpPr>
          <p:cNvPr id="4" name="Platshållare för text 3"/>
          <p:cNvSpPr>
            <a:spLocks noGrp="1"/>
          </p:cNvSpPr>
          <p:nvPr>
            <p:ph type="body" sz="half" idx="2"/>
          </p:nvPr>
        </p:nvSpPr>
        <p:spPr>
          <a:xfrm>
            <a:off x="2089212" y="2636912"/>
            <a:ext cx="3754760" cy="3096344"/>
          </a:xfrm>
        </p:spPr>
        <p:txBody>
          <a:bodyPr>
            <a:normAutofit/>
          </a:bodyPr>
          <a:lstStyle/>
          <a:p>
            <a:pPr algn="ctr"/>
            <a:r>
              <a:rPr lang="sv-SE" sz="5400" b="1" dirty="0">
                <a:latin typeface="Myriad Pro" panose="020B0503030403020204"/>
                <a:cs typeface="Arial" pitchFamily="34" charset="0"/>
              </a:rPr>
              <a:t>Guardian </a:t>
            </a:r>
          </a:p>
          <a:p>
            <a:pPr algn="ctr"/>
            <a:r>
              <a:rPr lang="sv-SE" sz="5400" b="1" dirty="0" err="1">
                <a:latin typeface="Myriad Pro" panose="020B0503030403020204"/>
                <a:cs typeface="Arial" pitchFamily="34" charset="0"/>
              </a:rPr>
              <a:t>of</a:t>
            </a:r>
            <a:r>
              <a:rPr lang="sv-SE" sz="5400" b="1" dirty="0">
                <a:latin typeface="Myriad Pro" panose="020B0503030403020204"/>
                <a:cs typeface="Arial" pitchFamily="34" charset="0"/>
              </a:rPr>
              <a:t> </a:t>
            </a:r>
          </a:p>
          <a:p>
            <a:pPr algn="ctr"/>
            <a:r>
              <a:rPr lang="sv-SE" sz="5400" b="1" dirty="0">
                <a:latin typeface="Myriad Pro" panose="020B0503030403020204"/>
                <a:cs typeface="Arial" pitchFamily="34" charset="0"/>
              </a:rPr>
              <a:t>the planet</a:t>
            </a:r>
          </a:p>
        </p:txBody>
      </p:sp>
    </p:spTree>
    <p:extLst>
      <p:ext uri="{BB962C8B-B14F-4D97-AF65-F5344CB8AC3E}">
        <p14:creationId xmlns:p14="http://schemas.microsoft.com/office/powerpoint/2010/main" val="3841458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2">
            <a:extLst>
              <a:ext uri="{28A0092B-C50C-407E-A947-70E740481C1C}">
                <a14:useLocalDpi xmlns:a14="http://schemas.microsoft.com/office/drawing/2010/main" val="0"/>
              </a:ext>
            </a:extLst>
          </a:blip>
          <a:srcRect l="29790" t="-2323" r="8329" b="2323"/>
          <a:stretch/>
        </p:blipFill>
        <p:spPr>
          <a:xfrm>
            <a:off x="1499127" y="-1179512"/>
            <a:ext cx="9433047" cy="11432681"/>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3335777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423387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2904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iStock_000047317838_XXXLarge_new.jpg">
            <a:extLst>
              <a:ext uri="{FF2B5EF4-FFF2-40B4-BE49-F238E27FC236}">
                <a16:creationId xmlns:a16="http://schemas.microsoft.com/office/drawing/2014/main" id="{305C8DD8-BB51-4A43-B233-32DFA787BC50}"/>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434" b="434"/>
          <a:stretch/>
        </p:blipFill>
        <p:spPr>
          <a:xfrm>
            <a:off x="1524000" y="1"/>
            <a:ext cx="9144000" cy="5732463"/>
          </a:xfrm>
          <a:prstGeom prst="rect">
            <a:avLst/>
          </a:prstGeom>
        </p:spPr>
      </p:pic>
      <p:sp>
        <p:nvSpPr>
          <p:cNvPr id="3" name="Rubrik 2">
            <a:extLst>
              <a:ext uri="{FF2B5EF4-FFF2-40B4-BE49-F238E27FC236}">
                <a16:creationId xmlns:a16="http://schemas.microsoft.com/office/drawing/2014/main" id="{680BBDC7-1048-4269-8799-C0B23448EFFD}"/>
              </a:ext>
            </a:extLst>
          </p:cNvPr>
          <p:cNvSpPr>
            <a:spLocks noGrp="1"/>
          </p:cNvSpPr>
          <p:nvPr>
            <p:ph type="title"/>
          </p:nvPr>
        </p:nvSpPr>
        <p:spPr>
          <a:xfrm>
            <a:off x="2302786" y="334909"/>
            <a:ext cx="5510254" cy="2176820"/>
          </a:xfrm>
        </p:spPr>
        <p:txBody>
          <a:bodyPr>
            <a:normAutofit fontScale="90000"/>
          </a:bodyPr>
          <a:lstStyle/>
          <a:p>
            <a:pPr algn="ctr"/>
            <a:r>
              <a:rPr lang="en-CA" sz="4000" dirty="0"/>
              <a:t>The gendered landscape of Umeå</a:t>
            </a:r>
            <a:br>
              <a:rPr lang="en-CA" sz="4000" dirty="0"/>
            </a:br>
            <a:br>
              <a:rPr lang="en-CA" sz="4000" dirty="0"/>
            </a:br>
            <a:r>
              <a:rPr lang="sv-SE" sz="2700" b="1" dirty="0"/>
              <a:t>Linda Gustafsson, gender </a:t>
            </a:r>
            <a:r>
              <a:rPr lang="sv-SE" sz="2700" b="1" dirty="0" err="1"/>
              <a:t>equality</a:t>
            </a:r>
            <a:r>
              <a:rPr lang="sv-SE" sz="2700" b="1" dirty="0"/>
              <a:t> officer</a:t>
            </a:r>
            <a:r>
              <a:rPr lang="en-CA" sz="2700" b="1" dirty="0"/>
              <a:t> </a:t>
            </a:r>
          </a:p>
        </p:txBody>
      </p:sp>
      <p:sp>
        <p:nvSpPr>
          <p:cNvPr id="2" name="textruta 1">
            <a:extLst>
              <a:ext uri="{FF2B5EF4-FFF2-40B4-BE49-F238E27FC236}">
                <a16:creationId xmlns:a16="http://schemas.microsoft.com/office/drawing/2014/main" id="{4BDD042C-C1FD-4398-9F21-9C76451929B4}"/>
              </a:ext>
            </a:extLst>
          </p:cNvPr>
          <p:cNvSpPr txBox="1"/>
          <p:nvPr/>
        </p:nvSpPr>
        <p:spPr>
          <a:xfrm>
            <a:off x="7081521" y="5732463"/>
            <a:ext cx="373402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555555"/>
                </a:solidFill>
                <a:effectLst/>
                <a:uLnTx/>
                <a:uFillTx/>
                <a:latin typeface="Calibri"/>
                <a:ea typeface="+mn-ea"/>
                <a:cs typeface="+mn-cs"/>
                <a:hlinkClick r:id="rId4"/>
              </a:rPr>
              <a:t>linda.gustafsson@umea.se</a:t>
            </a:r>
            <a:r>
              <a:rPr kumimoji="0" lang="sv-SE" sz="1600" b="0" i="0" u="none" strike="noStrike" kern="1200" cap="none" spc="0" normalizeH="0" baseline="0" noProof="0" dirty="0">
                <a:ln>
                  <a:noFill/>
                </a:ln>
                <a:solidFill>
                  <a:srgbClr val="55555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dirty="0">
              <a:ln>
                <a:noFill/>
              </a:ln>
              <a:solidFill>
                <a:srgbClr val="555555"/>
              </a:solidFill>
              <a:effectLst/>
              <a:uLnTx/>
              <a:uFillTx/>
              <a:latin typeface="Calibri"/>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555555"/>
                </a:solidFill>
                <a:effectLst/>
                <a:uLnTx/>
                <a:uFillTx/>
                <a:latin typeface="Calibri"/>
                <a:ea typeface="+mn-ea"/>
                <a:cs typeface="+mn-cs"/>
                <a:hlinkClick r:id="" action="ppaction://noaction"/>
              </a:rPr>
              <a:t>www.umea.se/jamstalldhet</a:t>
            </a:r>
            <a:endParaRPr kumimoji="0" lang="sv-SE" sz="16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555555"/>
                </a:solidFill>
                <a:effectLst/>
                <a:uLnTx/>
                <a:uFillTx/>
                <a:latin typeface="Calibri"/>
                <a:ea typeface="+mn-ea"/>
                <a:cs typeface="+mn-cs"/>
                <a:hlinkClick r:id="rId5"/>
              </a:rPr>
              <a:t>genderedlandscape.umea.se</a:t>
            </a:r>
            <a:r>
              <a:rPr kumimoji="0" lang="sv-SE" sz="1600" b="0" i="0" u="none" strike="noStrike" kern="1200" cap="none" spc="0" normalizeH="0" baseline="0" noProof="0" dirty="0">
                <a:ln>
                  <a:noFill/>
                </a:ln>
                <a:solidFill>
                  <a:srgbClr val="55555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55555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555555"/>
              </a:solidFill>
              <a:effectLst/>
              <a:uLnTx/>
              <a:uFillTx/>
              <a:latin typeface="Calibri"/>
              <a:ea typeface="+mn-ea"/>
              <a:cs typeface="+mn-cs"/>
            </a:endParaRPr>
          </a:p>
        </p:txBody>
      </p:sp>
    </p:spTree>
    <p:extLst>
      <p:ext uri="{BB962C8B-B14F-4D97-AF65-F5344CB8AC3E}">
        <p14:creationId xmlns:p14="http://schemas.microsoft.com/office/powerpoint/2010/main" val="194419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9429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0DD0396-D9FA-449E-A374-7ADC5DD5C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104" y="242263"/>
            <a:ext cx="2303324" cy="3139113"/>
          </a:xfrm>
          <a:prstGeom prst="rect">
            <a:avLst/>
          </a:prstGeom>
        </p:spPr>
      </p:pic>
      <p:pic>
        <p:nvPicPr>
          <p:cNvPr id="7" name="Bildobjekt 6">
            <a:extLst>
              <a:ext uri="{FF2B5EF4-FFF2-40B4-BE49-F238E27FC236}">
                <a16:creationId xmlns:a16="http://schemas.microsoft.com/office/drawing/2014/main" id="{0FAA3A63-1F51-405E-8942-7B086B968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8075" y="2000764"/>
            <a:ext cx="3474707" cy="4625752"/>
          </a:xfrm>
          <a:prstGeom prst="rect">
            <a:avLst/>
          </a:prstGeom>
        </p:spPr>
      </p:pic>
      <p:pic>
        <p:nvPicPr>
          <p:cNvPr id="9" name="Bildobjekt 8">
            <a:extLst>
              <a:ext uri="{FF2B5EF4-FFF2-40B4-BE49-F238E27FC236}">
                <a16:creationId xmlns:a16="http://schemas.microsoft.com/office/drawing/2014/main" id="{86D89804-C312-4073-8F93-0BE82931D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2778" y="2000764"/>
            <a:ext cx="3673343" cy="4857236"/>
          </a:xfrm>
          <a:prstGeom prst="rect">
            <a:avLst/>
          </a:prstGeom>
        </p:spPr>
      </p:pic>
      <p:pic>
        <p:nvPicPr>
          <p:cNvPr id="11" name="Bildobjekt 10">
            <a:extLst>
              <a:ext uri="{FF2B5EF4-FFF2-40B4-BE49-F238E27FC236}">
                <a16:creationId xmlns:a16="http://schemas.microsoft.com/office/drawing/2014/main" id="{17065105-09F4-4E54-AC6F-0B0E14077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107" y="1002036"/>
            <a:ext cx="3188290" cy="4383149"/>
          </a:xfrm>
          <a:prstGeom prst="rect">
            <a:avLst/>
          </a:prstGeom>
        </p:spPr>
      </p:pic>
    </p:spTree>
    <p:extLst>
      <p:ext uri="{BB962C8B-B14F-4D97-AF65-F5344CB8AC3E}">
        <p14:creationId xmlns:p14="http://schemas.microsoft.com/office/powerpoint/2010/main" val="3257658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a:extLst>
              <a:ext uri="{FF2B5EF4-FFF2-40B4-BE49-F238E27FC236}">
                <a16:creationId xmlns:a16="http://schemas.microsoft.com/office/drawing/2014/main" id="{B4F13DAC-A4B2-41F9-8004-8610CF853445}"/>
              </a:ext>
            </a:extLst>
          </p:cNvPr>
          <p:cNvGraphicFramePr>
            <a:graphicFrameLocks noChangeAspect="1"/>
          </p:cNvGraphicFramePr>
          <p:nvPr>
            <p:extLst/>
          </p:nvPr>
        </p:nvGraphicFramePr>
        <p:xfrm>
          <a:off x="3710524" y="0"/>
          <a:ext cx="2724150" cy="4064000"/>
        </p:xfrm>
        <a:graphic>
          <a:graphicData uri="http://schemas.openxmlformats.org/presentationml/2006/ole">
            <mc:AlternateContent xmlns:mc="http://schemas.openxmlformats.org/markup-compatibility/2006">
              <mc:Choice xmlns:v="urn:schemas-microsoft-com:vml" Requires="v">
                <p:oleObj spid="_x0000_s1026" name="Acrobat Document" r:id="rId3" imgW="6695890" imgH="9991631" progId="AcroExch.Document.7">
                  <p:embed/>
                </p:oleObj>
              </mc:Choice>
              <mc:Fallback>
                <p:oleObj name="Acrobat Document" r:id="rId3" imgW="6695890" imgH="9991631" progId="AcroExch.Document.7">
                  <p:embed/>
                  <p:pic>
                    <p:nvPicPr>
                      <p:cNvPr id="8" name="Objekt 7">
                        <a:extLst>
                          <a:ext uri="{FF2B5EF4-FFF2-40B4-BE49-F238E27FC236}">
                            <a16:creationId xmlns:a16="http://schemas.microsoft.com/office/drawing/2014/main" id="{B4F13DAC-A4B2-41F9-8004-8610CF853445}"/>
                          </a:ext>
                        </a:extLst>
                      </p:cNvPr>
                      <p:cNvPicPr/>
                      <p:nvPr/>
                    </p:nvPicPr>
                    <p:blipFill>
                      <a:blip r:embed="rId4"/>
                      <a:stretch>
                        <a:fillRect/>
                      </a:stretch>
                    </p:blipFill>
                    <p:spPr>
                      <a:xfrm>
                        <a:off x="3710524" y="0"/>
                        <a:ext cx="2724150" cy="4064000"/>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A38EBD76-A85C-422B-84C6-646A590D7294}"/>
              </a:ext>
            </a:extLst>
          </p:cNvPr>
          <p:cNvGraphicFramePr>
            <a:graphicFrameLocks noChangeAspect="1"/>
          </p:cNvGraphicFramePr>
          <p:nvPr>
            <p:extLst/>
          </p:nvPr>
        </p:nvGraphicFramePr>
        <p:xfrm>
          <a:off x="2047876" y="2797820"/>
          <a:ext cx="2208999" cy="3295476"/>
        </p:xfrm>
        <a:graphic>
          <a:graphicData uri="http://schemas.openxmlformats.org/presentationml/2006/ole">
            <mc:AlternateContent xmlns:mc="http://schemas.openxmlformats.org/markup-compatibility/2006">
              <mc:Choice xmlns:v="urn:schemas-microsoft-com:vml" Requires="v">
                <p:oleObj spid="_x0000_s1027" name="Acrobat Document" r:id="rId5" imgW="6695890" imgH="9991631" progId="AcroExch.Document.7">
                  <p:embed/>
                </p:oleObj>
              </mc:Choice>
              <mc:Fallback>
                <p:oleObj name="Acrobat Document" r:id="rId5" imgW="6695890" imgH="9991631" progId="AcroExch.Document.7">
                  <p:embed/>
                  <p:pic>
                    <p:nvPicPr>
                      <p:cNvPr id="9" name="Objekt 8">
                        <a:extLst>
                          <a:ext uri="{FF2B5EF4-FFF2-40B4-BE49-F238E27FC236}">
                            <a16:creationId xmlns:a16="http://schemas.microsoft.com/office/drawing/2014/main" id="{A38EBD76-A85C-422B-84C6-646A590D7294}"/>
                          </a:ext>
                        </a:extLst>
                      </p:cNvPr>
                      <p:cNvPicPr/>
                      <p:nvPr/>
                    </p:nvPicPr>
                    <p:blipFill>
                      <a:blip r:embed="rId6"/>
                      <a:stretch>
                        <a:fillRect/>
                      </a:stretch>
                    </p:blipFill>
                    <p:spPr>
                      <a:xfrm>
                        <a:off x="2047876" y="2797820"/>
                        <a:ext cx="2208999" cy="3295476"/>
                      </a:xfrm>
                      <a:prstGeom prst="rect">
                        <a:avLst/>
                      </a:prstGeom>
                    </p:spPr>
                  </p:pic>
                </p:oleObj>
              </mc:Fallback>
            </mc:AlternateContent>
          </a:graphicData>
        </a:graphic>
      </p:graphicFrame>
      <p:graphicFrame>
        <p:nvGraphicFramePr>
          <p:cNvPr id="10" name="Objekt 9">
            <a:extLst>
              <a:ext uri="{FF2B5EF4-FFF2-40B4-BE49-F238E27FC236}">
                <a16:creationId xmlns:a16="http://schemas.microsoft.com/office/drawing/2014/main" id="{D5B41E68-6776-4BE1-BF91-4A381EFFA85F}"/>
              </a:ext>
            </a:extLst>
          </p:cNvPr>
          <p:cNvGraphicFramePr>
            <a:graphicFrameLocks noChangeAspect="1"/>
          </p:cNvGraphicFramePr>
          <p:nvPr>
            <p:extLst/>
          </p:nvPr>
        </p:nvGraphicFramePr>
        <p:xfrm>
          <a:off x="7943850" y="2778373"/>
          <a:ext cx="2724150" cy="4064000"/>
        </p:xfrm>
        <a:graphic>
          <a:graphicData uri="http://schemas.openxmlformats.org/presentationml/2006/ole">
            <mc:AlternateContent xmlns:mc="http://schemas.openxmlformats.org/markup-compatibility/2006">
              <mc:Choice xmlns:v="urn:schemas-microsoft-com:vml" Requires="v">
                <p:oleObj spid="_x0000_s1028" name="Acrobat Document" r:id="rId7" imgW="6695890" imgH="9991631" progId="AcroExch.Document.7">
                  <p:embed/>
                </p:oleObj>
              </mc:Choice>
              <mc:Fallback>
                <p:oleObj name="Acrobat Document" r:id="rId7" imgW="6695890" imgH="9991631" progId="AcroExch.Document.7">
                  <p:embed/>
                  <p:pic>
                    <p:nvPicPr>
                      <p:cNvPr id="10" name="Objekt 9">
                        <a:extLst>
                          <a:ext uri="{FF2B5EF4-FFF2-40B4-BE49-F238E27FC236}">
                            <a16:creationId xmlns:a16="http://schemas.microsoft.com/office/drawing/2014/main" id="{D5B41E68-6776-4BE1-BF91-4A381EFFA85F}"/>
                          </a:ext>
                        </a:extLst>
                      </p:cNvPr>
                      <p:cNvPicPr/>
                      <p:nvPr/>
                    </p:nvPicPr>
                    <p:blipFill>
                      <a:blip r:embed="rId8"/>
                      <a:stretch>
                        <a:fillRect/>
                      </a:stretch>
                    </p:blipFill>
                    <p:spPr>
                      <a:xfrm>
                        <a:off x="7943850" y="2778373"/>
                        <a:ext cx="2724150" cy="4064000"/>
                      </a:xfrm>
                      <a:prstGeom prst="rect">
                        <a:avLst/>
                      </a:prstGeom>
                    </p:spPr>
                  </p:pic>
                </p:oleObj>
              </mc:Fallback>
            </mc:AlternateContent>
          </a:graphicData>
        </a:graphic>
      </p:graphicFrame>
      <p:graphicFrame>
        <p:nvGraphicFramePr>
          <p:cNvPr id="11" name="Objekt 10">
            <a:extLst>
              <a:ext uri="{FF2B5EF4-FFF2-40B4-BE49-F238E27FC236}">
                <a16:creationId xmlns:a16="http://schemas.microsoft.com/office/drawing/2014/main" id="{FA30FEDB-4842-43D3-9F29-A57132CD83E0}"/>
              </a:ext>
            </a:extLst>
          </p:cNvPr>
          <p:cNvGraphicFramePr>
            <a:graphicFrameLocks noChangeAspect="1"/>
          </p:cNvGraphicFramePr>
          <p:nvPr>
            <p:extLst/>
          </p:nvPr>
        </p:nvGraphicFramePr>
        <p:xfrm>
          <a:off x="1775520" y="15628"/>
          <a:ext cx="1757080" cy="2621285"/>
        </p:xfrm>
        <a:graphic>
          <a:graphicData uri="http://schemas.openxmlformats.org/presentationml/2006/ole">
            <mc:AlternateContent xmlns:mc="http://schemas.openxmlformats.org/markup-compatibility/2006">
              <mc:Choice xmlns:v="urn:schemas-microsoft-com:vml" Requires="v">
                <p:oleObj spid="_x0000_s1029" name="Acrobat Document" r:id="rId9" imgW="6695890" imgH="9991631" progId="AcroExch.Document.7">
                  <p:embed/>
                </p:oleObj>
              </mc:Choice>
              <mc:Fallback>
                <p:oleObj name="Acrobat Document" r:id="rId9" imgW="6695890" imgH="9991631" progId="AcroExch.Document.7">
                  <p:embed/>
                  <p:pic>
                    <p:nvPicPr>
                      <p:cNvPr id="11" name="Objekt 10">
                        <a:extLst>
                          <a:ext uri="{FF2B5EF4-FFF2-40B4-BE49-F238E27FC236}">
                            <a16:creationId xmlns:a16="http://schemas.microsoft.com/office/drawing/2014/main" id="{FA30FEDB-4842-43D3-9F29-A57132CD83E0}"/>
                          </a:ext>
                        </a:extLst>
                      </p:cNvPr>
                      <p:cNvPicPr/>
                      <p:nvPr/>
                    </p:nvPicPr>
                    <p:blipFill>
                      <a:blip r:embed="rId10"/>
                      <a:stretch>
                        <a:fillRect/>
                      </a:stretch>
                    </p:blipFill>
                    <p:spPr>
                      <a:xfrm>
                        <a:off x="1775520" y="15628"/>
                        <a:ext cx="1757080" cy="2621285"/>
                      </a:xfrm>
                      <a:prstGeom prst="rect">
                        <a:avLst/>
                      </a:prstGeom>
                    </p:spPr>
                  </p:pic>
                </p:oleObj>
              </mc:Fallback>
            </mc:AlternateContent>
          </a:graphicData>
        </a:graphic>
      </p:graphicFrame>
      <p:graphicFrame>
        <p:nvGraphicFramePr>
          <p:cNvPr id="16" name="Objekt 15">
            <a:extLst>
              <a:ext uri="{FF2B5EF4-FFF2-40B4-BE49-F238E27FC236}">
                <a16:creationId xmlns:a16="http://schemas.microsoft.com/office/drawing/2014/main" id="{30ED6BB5-7C4F-47AF-82AF-B75435ECD40A}"/>
              </a:ext>
            </a:extLst>
          </p:cNvPr>
          <p:cNvGraphicFramePr>
            <a:graphicFrameLocks noChangeAspect="1"/>
          </p:cNvGraphicFramePr>
          <p:nvPr>
            <p:extLst/>
          </p:nvPr>
        </p:nvGraphicFramePr>
        <p:xfrm>
          <a:off x="4950203" y="3212976"/>
          <a:ext cx="2338007" cy="3487936"/>
        </p:xfrm>
        <a:graphic>
          <a:graphicData uri="http://schemas.openxmlformats.org/presentationml/2006/ole">
            <mc:AlternateContent xmlns:mc="http://schemas.openxmlformats.org/markup-compatibility/2006">
              <mc:Choice xmlns:v="urn:schemas-microsoft-com:vml" Requires="v">
                <p:oleObj spid="_x0000_s1030" name="Acrobat Document" r:id="rId11" imgW="6695890" imgH="9991631" progId="AcroExch.Document.7">
                  <p:embed/>
                </p:oleObj>
              </mc:Choice>
              <mc:Fallback>
                <p:oleObj name="Acrobat Document" r:id="rId11" imgW="6695890" imgH="9991631" progId="AcroExch.Document.7">
                  <p:embed/>
                  <p:pic>
                    <p:nvPicPr>
                      <p:cNvPr id="16" name="Objekt 15">
                        <a:extLst>
                          <a:ext uri="{FF2B5EF4-FFF2-40B4-BE49-F238E27FC236}">
                            <a16:creationId xmlns:a16="http://schemas.microsoft.com/office/drawing/2014/main" id="{30ED6BB5-7C4F-47AF-82AF-B75435ECD40A}"/>
                          </a:ext>
                        </a:extLst>
                      </p:cNvPr>
                      <p:cNvPicPr/>
                      <p:nvPr/>
                    </p:nvPicPr>
                    <p:blipFill>
                      <a:blip r:embed="rId12"/>
                      <a:stretch>
                        <a:fillRect/>
                      </a:stretch>
                    </p:blipFill>
                    <p:spPr>
                      <a:xfrm>
                        <a:off x="4950203" y="3212976"/>
                        <a:ext cx="2338007" cy="3487936"/>
                      </a:xfrm>
                      <a:prstGeom prst="rect">
                        <a:avLst/>
                      </a:prstGeom>
                    </p:spPr>
                  </p:pic>
                </p:oleObj>
              </mc:Fallback>
            </mc:AlternateContent>
          </a:graphicData>
        </a:graphic>
      </p:graphicFrame>
      <p:graphicFrame>
        <p:nvGraphicFramePr>
          <p:cNvPr id="17" name="Objekt 16">
            <a:extLst>
              <a:ext uri="{FF2B5EF4-FFF2-40B4-BE49-F238E27FC236}">
                <a16:creationId xmlns:a16="http://schemas.microsoft.com/office/drawing/2014/main" id="{7E548561-237C-497C-B257-64874F8F9B54}"/>
              </a:ext>
            </a:extLst>
          </p:cNvPr>
          <p:cNvGraphicFramePr>
            <a:graphicFrameLocks noChangeAspect="1"/>
          </p:cNvGraphicFramePr>
          <p:nvPr>
            <p:extLst/>
          </p:nvPr>
        </p:nvGraphicFramePr>
        <p:xfrm>
          <a:off x="6612598" y="15627"/>
          <a:ext cx="2724150" cy="4064000"/>
        </p:xfrm>
        <a:graphic>
          <a:graphicData uri="http://schemas.openxmlformats.org/presentationml/2006/ole">
            <mc:AlternateContent xmlns:mc="http://schemas.openxmlformats.org/markup-compatibility/2006">
              <mc:Choice xmlns:v="urn:schemas-microsoft-com:vml" Requires="v">
                <p:oleObj spid="_x0000_s1031" name="Acrobat Document" r:id="rId13" imgW="6695890" imgH="9991631" progId="AcroExch.Document.7">
                  <p:embed/>
                </p:oleObj>
              </mc:Choice>
              <mc:Fallback>
                <p:oleObj name="Acrobat Document" r:id="rId13" imgW="6695890" imgH="9991631" progId="AcroExch.Document.7">
                  <p:embed/>
                  <p:pic>
                    <p:nvPicPr>
                      <p:cNvPr id="17" name="Objekt 16">
                        <a:extLst>
                          <a:ext uri="{FF2B5EF4-FFF2-40B4-BE49-F238E27FC236}">
                            <a16:creationId xmlns:a16="http://schemas.microsoft.com/office/drawing/2014/main" id="{7E548561-237C-497C-B257-64874F8F9B54}"/>
                          </a:ext>
                        </a:extLst>
                      </p:cNvPr>
                      <p:cNvPicPr/>
                      <p:nvPr/>
                    </p:nvPicPr>
                    <p:blipFill>
                      <a:blip r:embed="rId14"/>
                      <a:stretch>
                        <a:fillRect/>
                      </a:stretch>
                    </p:blipFill>
                    <p:spPr>
                      <a:xfrm>
                        <a:off x="6612598" y="15627"/>
                        <a:ext cx="2724150" cy="4064000"/>
                      </a:xfrm>
                      <a:prstGeom prst="rect">
                        <a:avLst/>
                      </a:prstGeom>
                    </p:spPr>
                  </p:pic>
                </p:oleObj>
              </mc:Fallback>
            </mc:AlternateContent>
          </a:graphicData>
        </a:graphic>
      </p:graphicFrame>
      <p:sp>
        <p:nvSpPr>
          <p:cNvPr id="2" name="textruta 1">
            <a:extLst>
              <a:ext uri="{FF2B5EF4-FFF2-40B4-BE49-F238E27FC236}">
                <a16:creationId xmlns:a16="http://schemas.microsoft.com/office/drawing/2014/main" id="{FA7F375D-2222-4B8F-BBA9-CD57CDBE6E41}"/>
              </a:ext>
            </a:extLst>
          </p:cNvPr>
          <p:cNvSpPr txBox="1"/>
          <p:nvPr/>
        </p:nvSpPr>
        <p:spPr>
          <a:xfrm>
            <a:off x="2135560" y="6165305"/>
            <a:ext cx="2520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hlinkClick r:id="rId15"/>
              </a:rPr>
              <a:t>www.tomtit.se</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726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DBC918B-6C8E-4877-8EFA-80383B935D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122" y="0"/>
            <a:ext cx="3791757" cy="6858000"/>
          </a:xfrm>
          <a:prstGeom prst="rect">
            <a:avLst/>
          </a:prstGeom>
        </p:spPr>
      </p:pic>
    </p:spTree>
    <p:extLst>
      <p:ext uri="{BB962C8B-B14F-4D97-AF65-F5344CB8AC3E}">
        <p14:creationId xmlns:p14="http://schemas.microsoft.com/office/powerpoint/2010/main" val="3790933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C62CC35-A662-4562-8A6B-4358F8B1C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680468"/>
            <a:ext cx="9144000" cy="1497065"/>
          </a:xfrm>
          <a:prstGeom prst="rect">
            <a:avLst/>
          </a:prstGeom>
        </p:spPr>
      </p:pic>
    </p:spTree>
    <p:extLst>
      <p:ext uri="{BB962C8B-B14F-4D97-AF65-F5344CB8AC3E}">
        <p14:creationId xmlns:p14="http://schemas.microsoft.com/office/powerpoint/2010/main" val="169479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5BD69AF2-FD30-4553-8C6F-E405A7A158EF}"/>
              </a:ext>
            </a:extLst>
          </p:cNvPr>
          <p:cNvGraphicFramePr>
            <a:graphicFrameLocks noChangeAspect="1"/>
          </p:cNvGraphicFramePr>
          <p:nvPr>
            <p:extLst/>
          </p:nvPr>
        </p:nvGraphicFramePr>
        <p:xfrm>
          <a:off x="3287688" y="-71325"/>
          <a:ext cx="4896544" cy="6929325"/>
        </p:xfrm>
        <a:graphic>
          <a:graphicData uri="http://schemas.openxmlformats.org/presentationml/2006/ole">
            <mc:AlternateContent xmlns:mc="http://schemas.openxmlformats.org/markup-compatibility/2006">
              <mc:Choice xmlns:v="urn:schemas-microsoft-com:vml" Requires="v">
                <p:oleObj spid="_x0000_s2050" name="Acrobat Document" r:id="rId3" imgW="5667122" imgH="8019837" progId="AcroExch.Document.7">
                  <p:embed/>
                </p:oleObj>
              </mc:Choice>
              <mc:Fallback>
                <p:oleObj name="Acrobat Document" r:id="rId3" imgW="5667122" imgH="8019837" progId="AcroExch.Document.7">
                  <p:embed/>
                  <p:pic>
                    <p:nvPicPr>
                      <p:cNvPr id="2" name="Objekt 1">
                        <a:extLst>
                          <a:ext uri="{FF2B5EF4-FFF2-40B4-BE49-F238E27FC236}">
                            <a16:creationId xmlns:a16="http://schemas.microsoft.com/office/drawing/2014/main" id="{5BD69AF2-FD30-4553-8C6F-E405A7A158EF}"/>
                          </a:ext>
                        </a:extLst>
                      </p:cNvPr>
                      <p:cNvPicPr/>
                      <p:nvPr/>
                    </p:nvPicPr>
                    <p:blipFill>
                      <a:blip r:embed="rId4"/>
                      <a:stretch>
                        <a:fillRect/>
                      </a:stretch>
                    </p:blipFill>
                    <p:spPr>
                      <a:xfrm>
                        <a:off x="3287688" y="-71325"/>
                        <a:ext cx="4896544" cy="6929325"/>
                      </a:xfrm>
                      <a:prstGeom prst="rect">
                        <a:avLst/>
                      </a:prstGeom>
                    </p:spPr>
                  </p:pic>
                </p:oleObj>
              </mc:Fallback>
            </mc:AlternateContent>
          </a:graphicData>
        </a:graphic>
      </p:graphicFrame>
    </p:spTree>
    <p:extLst>
      <p:ext uri="{BB962C8B-B14F-4D97-AF65-F5344CB8AC3E}">
        <p14:creationId xmlns:p14="http://schemas.microsoft.com/office/powerpoint/2010/main" val="2755751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cstate="print">
            <a:extLst>
              <a:ext uri="{28A0092B-C50C-407E-A947-70E740481C1C}">
                <a14:useLocalDpi xmlns:a14="http://schemas.microsoft.com/office/drawing/2010/main" val="0"/>
              </a:ext>
            </a:extLst>
          </a:blip>
          <a:srcRect l="7084" t="948" r="8367" b="2649"/>
          <a:stretch/>
        </p:blipFill>
        <p:spPr>
          <a:xfrm>
            <a:off x="1127449" y="-99392"/>
            <a:ext cx="9866077" cy="7056783"/>
          </a:xfrm>
          <a:prstGeom prst="rect">
            <a:avLst/>
          </a:prstGeom>
        </p:spPr>
      </p:pic>
    </p:spTree>
    <p:extLst>
      <p:ext uri="{BB962C8B-B14F-4D97-AF65-F5344CB8AC3E}">
        <p14:creationId xmlns:p14="http://schemas.microsoft.com/office/powerpoint/2010/main" val="355980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21B0B500-8B26-4635-AD54-D2F2C2BF8B4E}"/>
              </a:ext>
            </a:extLst>
          </p:cNvPr>
          <p:cNvPicPr>
            <a:picLocks noChangeAspect="1"/>
          </p:cNvPicPr>
          <p:nvPr/>
        </p:nvPicPr>
        <p:blipFill>
          <a:blip r:embed="rId3"/>
          <a:stretch>
            <a:fillRect/>
          </a:stretch>
        </p:blipFill>
        <p:spPr>
          <a:xfrm>
            <a:off x="1975821" y="0"/>
            <a:ext cx="8562688" cy="6858000"/>
          </a:xfrm>
          <a:prstGeom prst="rect">
            <a:avLst/>
          </a:prstGeom>
        </p:spPr>
      </p:pic>
      <p:pic>
        <p:nvPicPr>
          <p:cNvPr id="3" name="Picture 3">
            <a:extLst>
              <a:ext uri="{FF2B5EF4-FFF2-40B4-BE49-F238E27FC236}">
                <a16:creationId xmlns:a16="http://schemas.microsoft.com/office/drawing/2014/main" id="{92A8B4C7-7D16-40B6-A8EE-A87A7998A5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33" t="18813" r="11337" b="11135"/>
          <a:stretch/>
        </p:blipFill>
        <p:spPr bwMode="auto">
          <a:xfrm>
            <a:off x="2426845" y="4698964"/>
            <a:ext cx="3830320" cy="19185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229681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87912FD-C57D-405E-B1A0-45E72FF71F8D}"/>
              </a:ext>
            </a:extLst>
          </p:cNvPr>
          <p:cNvSpPr>
            <a:spLocks noGrp="1"/>
          </p:cNvSpPr>
          <p:nvPr>
            <p:ph type="title"/>
          </p:nvPr>
        </p:nvSpPr>
        <p:spPr/>
        <p:txBody>
          <a:bodyPr>
            <a:noAutofit/>
          </a:bodyPr>
          <a:lstStyle/>
          <a:p>
            <a:pPr algn="ctr"/>
            <a:endParaRPr lang="sv-SE" sz="2400" dirty="0"/>
          </a:p>
        </p:txBody>
      </p:sp>
      <p:sp>
        <p:nvSpPr>
          <p:cNvPr id="5" name="Platshållare för text 4">
            <a:extLst>
              <a:ext uri="{FF2B5EF4-FFF2-40B4-BE49-F238E27FC236}">
                <a16:creationId xmlns:a16="http://schemas.microsoft.com/office/drawing/2014/main" id="{072EDA1F-A20F-4441-9E05-D57CB5E4A8BA}"/>
              </a:ext>
            </a:extLst>
          </p:cNvPr>
          <p:cNvSpPr>
            <a:spLocks noGrp="1"/>
          </p:cNvSpPr>
          <p:nvPr>
            <p:ph type="body" sz="half" idx="2"/>
          </p:nvPr>
        </p:nvSpPr>
        <p:spPr>
          <a:xfrm>
            <a:off x="1905966" y="4313582"/>
            <a:ext cx="4001193" cy="1440160"/>
          </a:xfrm>
        </p:spPr>
        <p:txBody>
          <a:bodyPr>
            <a:normAutofit/>
          </a:bodyPr>
          <a:lstStyle/>
          <a:p>
            <a:pPr algn="ctr"/>
            <a:r>
              <a:rPr lang="sv-SE" dirty="0"/>
              <a:t>Overall </a:t>
            </a:r>
            <a:r>
              <a:rPr lang="sv-SE" dirty="0" err="1"/>
              <a:t>goal</a:t>
            </a:r>
            <a:r>
              <a:rPr lang="sv-SE" dirty="0"/>
              <a:t> for gender </a:t>
            </a:r>
            <a:r>
              <a:rPr lang="sv-SE" dirty="0" err="1"/>
              <a:t>equality</a:t>
            </a:r>
            <a:r>
              <a:rPr lang="sv-SE" dirty="0"/>
              <a:t>,</a:t>
            </a:r>
          </a:p>
          <a:p>
            <a:pPr algn="ctr"/>
            <a:r>
              <a:rPr lang="sv-SE" dirty="0"/>
              <a:t> </a:t>
            </a:r>
            <a:r>
              <a:rPr lang="sv-SE" dirty="0" err="1"/>
              <a:t>of</a:t>
            </a:r>
            <a:r>
              <a:rPr lang="sv-SE" dirty="0"/>
              <a:t> Umeå:</a:t>
            </a:r>
          </a:p>
        </p:txBody>
      </p:sp>
      <p:sp>
        <p:nvSpPr>
          <p:cNvPr id="2" name="Platshållare för text 1">
            <a:extLst>
              <a:ext uri="{FF2B5EF4-FFF2-40B4-BE49-F238E27FC236}">
                <a16:creationId xmlns:a16="http://schemas.microsoft.com/office/drawing/2014/main" id="{1C691EA0-1639-45C5-998E-229E218069E6}"/>
              </a:ext>
            </a:extLst>
          </p:cNvPr>
          <p:cNvSpPr>
            <a:spLocks noGrp="1"/>
          </p:cNvSpPr>
          <p:nvPr>
            <p:ph type="body" sz="half" idx="10"/>
          </p:nvPr>
        </p:nvSpPr>
        <p:spPr>
          <a:xfrm>
            <a:off x="6284844" y="4035288"/>
            <a:ext cx="4084983" cy="1553953"/>
          </a:xfrm>
        </p:spPr>
        <p:txBody>
          <a:bodyPr>
            <a:normAutofit fontScale="92500"/>
          </a:bodyPr>
          <a:lstStyle/>
          <a:p>
            <a:pPr algn="ctr"/>
            <a:r>
              <a:rPr lang="sv-SE" sz="2400" dirty="0" err="1"/>
              <a:t>Create</a:t>
            </a:r>
            <a:r>
              <a:rPr lang="sv-SE" sz="2400" dirty="0"/>
              <a:t> </a:t>
            </a:r>
            <a:r>
              <a:rPr lang="sv-SE" sz="2400" dirty="0" err="1"/>
              <a:t>conditions</a:t>
            </a:r>
            <a:r>
              <a:rPr lang="sv-SE" sz="2400" dirty="0"/>
              <a:t> for </a:t>
            </a:r>
            <a:r>
              <a:rPr lang="sv-SE" sz="2400" dirty="0" err="1"/>
              <a:t>women</a:t>
            </a:r>
            <a:r>
              <a:rPr lang="sv-SE" sz="2400" dirty="0"/>
              <a:t> and men to </a:t>
            </a:r>
            <a:r>
              <a:rPr lang="sv-SE" sz="2400" dirty="0" err="1"/>
              <a:t>have</a:t>
            </a:r>
            <a:r>
              <a:rPr lang="sv-SE" sz="2400" dirty="0"/>
              <a:t> </a:t>
            </a:r>
            <a:r>
              <a:rPr lang="sv-SE" sz="2400" dirty="0" err="1"/>
              <a:t>equal</a:t>
            </a:r>
            <a:r>
              <a:rPr lang="sv-SE" sz="2400" dirty="0"/>
              <a:t> </a:t>
            </a:r>
            <a:r>
              <a:rPr lang="sv-SE" sz="2400" dirty="0" err="1"/>
              <a:t>power</a:t>
            </a:r>
            <a:r>
              <a:rPr lang="sv-SE" sz="2400" dirty="0"/>
              <a:t> to </a:t>
            </a:r>
            <a:r>
              <a:rPr lang="sv-SE" sz="2400" dirty="0" err="1"/>
              <a:t>shape</a:t>
            </a:r>
            <a:r>
              <a:rPr lang="sv-SE" sz="2400" dirty="0"/>
              <a:t> </a:t>
            </a:r>
            <a:r>
              <a:rPr lang="sv-SE" sz="2400" dirty="0" err="1"/>
              <a:t>society</a:t>
            </a:r>
            <a:r>
              <a:rPr lang="sv-SE" sz="2400" dirty="0"/>
              <a:t> and </a:t>
            </a:r>
            <a:r>
              <a:rPr lang="sv-SE" sz="2400" dirty="0" err="1"/>
              <a:t>their</a:t>
            </a:r>
            <a:r>
              <a:rPr lang="sv-SE" sz="2400" dirty="0"/>
              <a:t> </a:t>
            </a:r>
            <a:r>
              <a:rPr lang="sv-SE" sz="2400" dirty="0" err="1"/>
              <a:t>own</a:t>
            </a:r>
            <a:r>
              <a:rPr lang="sv-SE" sz="2400" dirty="0"/>
              <a:t> </a:t>
            </a:r>
            <a:r>
              <a:rPr lang="sv-SE" sz="2400" dirty="0" err="1"/>
              <a:t>lives</a:t>
            </a:r>
            <a:r>
              <a:rPr lang="sv-SE" sz="2400" dirty="0"/>
              <a:t>.</a:t>
            </a:r>
          </a:p>
        </p:txBody>
      </p:sp>
      <p:pic>
        <p:nvPicPr>
          <p:cNvPr id="17" name="Platshållare för bild 16">
            <a:extLst>
              <a:ext uri="{FF2B5EF4-FFF2-40B4-BE49-F238E27FC236}">
                <a16:creationId xmlns:a16="http://schemas.microsoft.com/office/drawing/2014/main" id="{C4B13F0B-1147-461B-B806-C8F25FAFB75B}"/>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3858" b="22536"/>
          <a:stretch/>
        </p:blipFill>
        <p:spPr>
          <a:xfrm>
            <a:off x="1524000" y="0"/>
            <a:ext cx="9144000" cy="3883152"/>
          </a:xfrm>
        </p:spPr>
      </p:pic>
    </p:spTree>
    <p:extLst>
      <p:ext uri="{BB962C8B-B14F-4D97-AF65-F5344CB8AC3E}">
        <p14:creationId xmlns:p14="http://schemas.microsoft.com/office/powerpoint/2010/main" val="134635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tveckling ny\3. Övergripande planering\Föp FFU\UNDERLAGSMATERIAL\Bilder\Illustrationer diverse\Illustatör Maria Löfgren\10_FFU_scenario_utan_tex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9894" y="165552"/>
            <a:ext cx="6055790" cy="5706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5355248" y="1635963"/>
            <a:ext cx="1965083" cy="2516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250" b="0" i="0" u="none" strike="noStrike" kern="1200" cap="none" spc="0" normalizeH="0" baseline="0" noProof="0" dirty="0">
                <a:ln>
                  <a:noFill/>
                </a:ln>
                <a:solidFill>
                  <a:prstClr val="black"/>
                </a:solidFill>
                <a:effectLst/>
                <a:uLnTx/>
                <a:uFillTx/>
                <a:latin typeface="Calibri"/>
                <a:ea typeface="+mn-ea"/>
                <a:cs typeface="+mn-cs"/>
              </a:rPr>
              <a:t>A CITY WITH HIGH DENSITY </a:t>
            </a:r>
            <a:br>
              <a:rPr kumimoji="0" lang="en-CA" sz="2250" b="0" i="0" u="none" strike="noStrike" kern="1200" cap="none" spc="0" normalizeH="0" baseline="0" noProof="0" dirty="0">
                <a:ln>
                  <a:noFill/>
                </a:ln>
                <a:solidFill>
                  <a:prstClr val="black"/>
                </a:solidFill>
                <a:effectLst/>
                <a:uLnTx/>
                <a:uFillTx/>
                <a:latin typeface="Calibri"/>
                <a:ea typeface="+mn-ea"/>
                <a:cs typeface="+mn-cs"/>
              </a:rPr>
            </a:br>
            <a:r>
              <a:rPr kumimoji="0" lang="en-CA" sz="2250" b="0" i="0" u="none" strike="noStrike" kern="1200" cap="none" spc="0" normalizeH="0" baseline="0" noProof="0" dirty="0">
                <a:ln>
                  <a:noFill/>
                </a:ln>
                <a:solidFill>
                  <a:prstClr val="black"/>
                </a:solidFill>
                <a:effectLst/>
                <a:uLnTx/>
                <a:uFillTx/>
                <a:latin typeface="Calibri"/>
                <a:ea typeface="+mn-ea"/>
                <a:cs typeface="+mn-cs"/>
              </a:rPr>
              <a:t>– </a:t>
            </a:r>
            <a:br>
              <a:rPr kumimoji="0" lang="en-CA" sz="2250" b="0" i="0" u="none" strike="noStrike" kern="1200" cap="none" spc="0" normalizeH="0" baseline="0" noProof="0" dirty="0">
                <a:ln>
                  <a:noFill/>
                </a:ln>
                <a:solidFill>
                  <a:prstClr val="black"/>
                </a:solidFill>
                <a:effectLst/>
                <a:uLnTx/>
                <a:uFillTx/>
                <a:latin typeface="Calibri"/>
                <a:ea typeface="+mn-ea"/>
                <a:cs typeface="+mn-cs"/>
              </a:rPr>
            </a:br>
            <a:r>
              <a:rPr kumimoji="0" lang="en-CA" sz="2250" b="0" i="0" u="none" strike="noStrike" kern="1200" cap="none" spc="0" normalizeH="0" baseline="0" noProof="0" dirty="0">
                <a:ln>
                  <a:noFill/>
                </a:ln>
                <a:solidFill>
                  <a:prstClr val="black"/>
                </a:solidFill>
                <a:effectLst/>
                <a:uLnTx/>
                <a:uFillTx/>
                <a:latin typeface="Calibri"/>
                <a:ea typeface="+mn-ea"/>
                <a:cs typeface="+mn-cs"/>
              </a:rPr>
              <a:t>A STRATEGY TOWARDS </a:t>
            </a:r>
            <a:br>
              <a:rPr kumimoji="0" lang="en-CA" sz="2250" b="0" i="0" u="none" strike="noStrike" kern="1200" cap="none" spc="0" normalizeH="0" baseline="0" noProof="0" dirty="0">
                <a:ln>
                  <a:noFill/>
                </a:ln>
                <a:solidFill>
                  <a:prstClr val="black"/>
                </a:solidFill>
                <a:effectLst/>
                <a:uLnTx/>
                <a:uFillTx/>
                <a:latin typeface="Calibri"/>
                <a:ea typeface="+mn-ea"/>
                <a:cs typeface="+mn-cs"/>
              </a:rPr>
            </a:br>
            <a:r>
              <a:rPr kumimoji="0" lang="en-CA" sz="2250" b="0" i="0" u="none" strike="noStrike" kern="1200" cap="none" spc="0" normalizeH="0" baseline="0" noProof="0" dirty="0">
                <a:ln>
                  <a:noFill/>
                </a:ln>
                <a:solidFill>
                  <a:prstClr val="black"/>
                </a:solidFill>
                <a:effectLst/>
                <a:uLnTx/>
                <a:uFillTx/>
                <a:latin typeface="Calibri"/>
                <a:ea typeface="+mn-ea"/>
                <a:cs typeface="+mn-cs"/>
              </a:rPr>
              <a:t>200 000 INHABITANTS</a:t>
            </a:r>
          </a:p>
        </p:txBody>
      </p:sp>
      <p:sp>
        <p:nvSpPr>
          <p:cNvPr id="10" name="textruta 9"/>
          <p:cNvSpPr txBox="1"/>
          <p:nvPr/>
        </p:nvSpPr>
        <p:spPr>
          <a:xfrm>
            <a:off x="6337790" y="1275861"/>
            <a:ext cx="2919047"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black"/>
                </a:solidFill>
                <a:effectLst/>
                <a:uLnTx/>
                <a:uFillTx/>
                <a:latin typeface="Calibri"/>
                <a:ea typeface="+mn-ea"/>
                <a:cs typeface="+mn-cs"/>
              </a:rPr>
              <a:t>A competitive public transport system requires a dense structure </a:t>
            </a:r>
          </a:p>
        </p:txBody>
      </p:sp>
      <p:sp>
        <p:nvSpPr>
          <p:cNvPr id="11" name="textruta 10"/>
          <p:cNvSpPr txBox="1"/>
          <p:nvPr/>
        </p:nvSpPr>
        <p:spPr>
          <a:xfrm>
            <a:off x="7949107" y="4309619"/>
            <a:ext cx="1696916"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a:ea typeface="+mn-ea"/>
                <a:cs typeface="+mn-cs"/>
              </a:rPr>
              <a:t>Building a city with high urban qualities</a:t>
            </a:r>
          </a:p>
        </p:txBody>
      </p:sp>
      <p:sp>
        <p:nvSpPr>
          <p:cNvPr id="12" name="textruta 11"/>
          <p:cNvSpPr txBox="1"/>
          <p:nvPr/>
        </p:nvSpPr>
        <p:spPr>
          <a:xfrm>
            <a:off x="3029555" y="1227602"/>
            <a:ext cx="239512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a:ea typeface="+mn-ea"/>
                <a:cs typeface="+mn-cs"/>
              </a:rPr>
              <a:t>A city with high accessibility without being traffic intensive </a:t>
            </a:r>
          </a:p>
        </p:txBody>
      </p:sp>
      <p:sp>
        <p:nvSpPr>
          <p:cNvPr id="13" name="textruta 12"/>
          <p:cNvSpPr txBox="1"/>
          <p:nvPr/>
        </p:nvSpPr>
        <p:spPr>
          <a:xfrm>
            <a:off x="2568317" y="3894119"/>
            <a:ext cx="16969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a:ea typeface="+mn-ea"/>
                <a:cs typeface="+mn-cs"/>
              </a:rPr>
              <a:t>Transparency, democracy and equality</a:t>
            </a:r>
            <a:br>
              <a:rPr kumimoji="0" lang="en-CA" sz="1350" b="0" i="0" u="none" strike="noStrike" kern="1200" cap="none" spc="0" normalizeH="0" baseline="0" noProof="0" dirty="0">
                <a:ln>
                  <a:noFill/>
                </a:ln>
                <a:solidFill>
                  <a:prstClr val="black"/>
                </a:solidFill>
                <a:effectLst/>
                <a:uLnTx/>
                <a:uFillTx/>
                <a:latin typeface="Calibri"/>
                <a:ea typeface="+mn-ea"/>
                <a:cs typeface="+mn-cs"/>
              </a:rPr>
            </a:br>
            <a:r>
              <a:rPr kumimoji="0" lang="en-CA" sz="1350" b="0" i="0" u="none" strike="noStrike" kern="1200" cap="none" spc="0" normalizeH="0" baseline="0" noProof="0" dirty="0">
                <a:ln>
                  <a:noFill/>
                </a:ln>
                <a:solidFill>
                  <a:prstClr val="black"/>
                </a:solidFill>
                <a:effectLst/>
                <a:uLnTx/>
                <a:uFillTx/>
                <a:latin typeface="Calibri"/>
                <a:ea typeface="+mn-ea"/>
                <a:cs typeface="+mn-cs"/>
              </a:rPr>
              <a:t>- Co creation process</a:t>
            </a:r>
          </a:p>
        </p:txBody>
      </p:sp>
      <p:sp>
        <p:nvSpPr>
          <p:cNvPr id="14" name="textruta 13"/>
          <p:cNvSpPr txBox="1"/>
          <p:nvPr/>
        </p:nvSpPr>
        <p:spPr>
          <a:xfrm>
            <a:off x="8313987" y="2584989"/>
            <a:ext cx="1696916"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a:ea typeface="+mn-ea"/>
                <a:cs typeface="+mn-cs"/>
              </a:rPr>
              <a:t>The city as meeting place and driving force for strengthen identity</a:t>
            </a:r>
          </a:p>
        </p:txBody>
      </p:sp>
      <p:sp>
        <p:nvSpPr>
          <p:cNvPr id="15" name="textruta 14"/>
          <p:cNvSpPr txBox="1"/>
          <p:nvPr/>
        </p:nvSpPr>
        <p:spPr>
          <a:xfrm>
            <a:off x="3029555" y="2859570"/>
            <a:ext cx="169691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a:ea typeface="+mn-ea"/>
                <a:cs typeface="+mn-cs"/>
              </a:rPr>
              <a:t>Invest in parks and public spaces</a:t>
            </a:r>
          </a:p>
        </p:txBody>
      </p:sp>
      <p:sp>
        <p:nvSpPr>
          <p:cNvPr id="16" name="textruta 15"/>
          <p:cNvSpPr txBox="1"/>
          <p:nvPr/>
        </p:nvSpPr>
        <p:spPr>
          <a:xfrm>
            <a:off x="5010437" y="5156156"/>
            <a:ext cx="1965083"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dirty="0">
                <a:ln>
                  <a:noFill/>
                </a:ln>
                <a:solidFill>
                  <a:prstClr val="black"/>
                </a:solidFill>
                <a:effectLst/>
                <a:uLnTx/>
                <a:uFillTx/>
                <a:latin typeface="Calibri"/>
                <a:ea typeface="+mn-ea"/>
                <a:cs typeface="+mn-cs"/>
              </a:rPr>
              <a:t>Linking neighborhoods together and create variety by mixed use</a:t>
            </a:r>
          </a:p>
        </p:txBody>
      </p:sp>
      <p:sp>
        <p:nvSpPr>
          <p:cNvPr id="3" name="Ellips 2">
            <a:extLst>
              <a:ext uri="{FF2B5EF4-FFF2-40B4-BE49-F238E27FC236}">
                <a16:creationId xmlns:a16="http://schemas.microsoft.com/office/drawing/2014/main" id="{BC035344-0076-4F5B-AE22-F8C004D30A9D}"/>
              </a:ext>
            </a:extLst>
          </p:cNvPr>
          <p:cNvSpPr/>
          <p:nvPr/>
        </p:nvSpPr>
        <p:spPr>
          <a:xfrm>
            <a:off x="2300152" y="3622877"/>
            <a:ext cx="2061438" cy="153327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926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18034AF1-C9C6-470A-BC1F-3343870D261D}"/>
              </a:ext>
            </a:extLst>
          </p:cNvPr>
          <p:cNvSpPr>
            <a:spLocks noGrp="1"/>
          </p:cNvSpPr>
          <p:nvPr>
            <p:ph type="pic" idx="1"/>
          </p:nvPr>
        </p:nvSpPr>
        <p:spPr/>
      </p:sp>
      <p:sp>
        <p:nvSpPr>
          <p:cNvPr id="3" name="Rubrik 2">
            <a:extLst>
              <a:ext uri="{FF2B5EF4-FFF2-40B4-BE49-F238E27FC236}">
                <a16:creationId xmlns:a16="http://schemas.microsoft.com/office/drawing/2014/main" id="{166011C8-BEDD-4512-B13B-09F8CE0B75FB}"/>
              </a:ext>
            </a:extLst>
          </p:cNvPr>
          <p:cNvSpPr>
            <a:spLocks noGrp="1"/>
          </p:cNvSpPr>
          <p:nvPr>
            <p:ph type="title"/>
          </p:nvPr>
        </p:nvSpPr>
        <p:spPr>
          <a:xfrm>
            <a:off x="2063043" y="390957"/>
            <a:ext cx="3491952" cy="1410005"/>
          </a:xfrm>
        </p:spPr>
        <p:txBody>
          <a:bodyPr>
            <a:normAutofit fontScale="90000"/>
          </a:bodyPr>
          <a:lstStyle/>
          <a:p>
            <a:r>
              <a:rPr lang="sv-SE" dirty="0"/>
              <a:t>Commission on social </a:t>
            </a:r>
            <a:r>
              <a:rPr lang="sv-SE" dirty="0" err="1"/>
              <a:t>sustainability</a:t>
            </a:r>
            <a:endParaRPr lang="sv-SE" dirty="0"/>
          </a:p>
        </p:txBody>
      </p:sp>
      <p:sp>
        <p:nvSpPr>
          <p:cNvPr id="4" name="Platshållare för text 3">
            <a:extLst>
              <a:ext uri="{FF2B5EF4-FFF2-40B4-BE49-F238E27FC236}">
                <a16:creationId xmlns:a16="http://schemas.microsoft.com/office/drawing/2014/main" id="{B00D1BCB-116F-4441-BFB6-1D84E3F96468}"/>
              </a:ext>
            </a:extLst>
          </p:cNvPr>
          <p:cNvSpPr>
            <a:spLocks noGrp="1"/>
          </p:cNvSpPr>
          <p:nvPr>
            <p:ph type="body" sz="half" idx="2"/>
          </p:nvPr>
        </p:nvSpPr>
        <p:spPr>
          <a:xfrm>
            <a:off x="2063043" y="1426468"/>
            <a:ext cx="3692152" cy="1440160"/>
          </a:xfrm>
        </p:spPr>
        <p:txBody>
          <a:bodyPr/>
          <a:lstStyle/>
          <a:p>
            <a:r>
              <a:rPr lang="sv-SE" sz="2400" b="1" dirty="0">
                <a:solidFill>
                  <a:schemeClr val="bg1"/>
                </a:solidFill>
              </a:rPr>
              <a:t>Trust and </a:t>
            </a:r>
            <a:r>
              <a:rPr lang="sv-SE" sz="2400" b="1" dirty="0" err="1">
                <a:solidFill>
                  <a:schemeClr val="bg1"/>
                </a:solidFill>
              </a:rPr>
              <a:t>wellbeeing</a:t>
            </a:r>
            <a:r>
              <a:rPr lang="sv-SE" sz="2400" b="1" dirty="0">
                <a:solidFill>
                  <a:schemeClr val="bg1"/>
                </a:solidFill>
              </a:rPr>
              <a:t> </a:t>
            </a:r>
          </a:p>
          <a:p>
            <a:pPr marL="342900" indent="-342900">
              <a:buFont typeface="Arial" panose="020B0604020202020204" pitchFamily="34" charset="0"/>
              <a:buChar char="•"/>
            </a:pPr>
            <a:r>
              <a:rPr lang="sv-SE" dirty="0" err="1">
                <a:solidFill>
                  <a:schemeClr val="bg1"/>
                </a:solidFill>
              </a:rPr>
              <a:t>Conditions</a:t>
            </a:r>
            <a:r>
              <a:rPr lang="sv-SE" dirty="0">
                <a:solidFill>
                  <a:schemeClr val="bg1"/>
                </a:solidFill>
              </a:rPr>
              <a:t> </a:t>
            </a:r>
            <a:r>
              <a:rPr lang="sv-SE" dirty="0" err="1">
                <a:solidFill>
                  <a:schemeClr val="bg1"/>
                </a:solidFill>
              </a:rPr>
              <a:t>of</a:t>
            </a:r>
            <a:r>
              <a:rPr lang="sv-SE" dirty="0">
                <a:solidFill>
                  <a:schemeClr val="bg1"/>
                </a:solidFill>
              </a:rPr>
              <a:t> </a:t>
            </a:r>
            <a:r>
              <a:rPr lang="sv-SE" dirty="0" err="1">
                <a:solidFill>
                  <a:schemeClr val="bg1"/>
                </a:solidFill>
              </a:rPr>
              <a:t>upbringing</a:t>
            </a:r>
            <a:r>
              <a:rPr lang="sv-SE" dirty="0">
                <a:solidFill>
                  <a:schemeClr val="bg1"/>
                </a:solidFill>
              </a:rPr>
              <a:t> </a:t>
            </a:r>
          </a:p>
          <a:p>
            <a:pPr marL="342900" indent="-342900">
              <a:buFont typeface="Arial" panose="020B0604020202020204" pitchFamily="34" charset="0"/>
              <a:buChar char="•"/>
            </a:pPr>
            <a:r>
              <a:rPr lang="sv-SE" dirty="0">
                <a:solidFill>
                  <a:schemeClr val="bg1"/>
                </a:solidFill>
              </a:rPr>
              <a:t>The </a:t>
            </a:r>
            <a:r>
              <a:rPr lang="sv-SE" dirty="0" err="1">
                <a:solidFill>
                  <a:schemeClr val="bg1"/>
                </a:solidFill>
              </a:rPr>
              <a:t>built</a:t>
            </a:r>
            <a:r>
              <a:rPr lang="sv-SE" dirty="0">
                <a:solidFill>
                  <a:schemeClr val="bg1"/>
                </a:solidFill>
              </a:rPr>
              <a:t> </a:t>
            </a:r>
            <a:r>
              <a:rPr lang="sv-SE" dirty="0" err="1">
                <a:solidFill>
                  <a:schemeClr val="bg1"/>
                </a:solidFill>
              </a:rPr>
              <a:t>environment</a:t>
            </a:r>
            <a:r>
              <a:rPr lang="sv-SE" dirty="0">
                <a:solidFill>
                  <a:schemeClr val="bg1"/>
                </a:solidFill>
              </a:rPr>
              <a:t> </a:t>
            </a:r>
          </a:p>
          <a:p>
            <a:pPr marL="342900" indent="-342900">
              <a:buFont typeface="Arial" panose="020B0604020202020204" pitchFamily="34" charset="0"/>
              <a:buChar char="•"/>
            </a:pPr>
            <a:r>
              <a:rPr lang="sv-SE" dirty="0" err="1">
                <a:solidFill>
                  <a:schemeClr val="bg1"/>
                </a:solidFill>
              </a:rPr>
              <a:t>Work</a:t>
            </a:r>
            <a:r>
              <a:rPr lang="sv-SE" dirty="0">
                <a:solidFill>
                  <a:schemeClr val="bg1"/>
                </a:solidFill>
              </a:rPr>
              <a:t> and </a:t>
            </a:r>
            <a:r>
              <a:rPr lang="sv-SE" dirty="0" err="1">
                <a:solidFill>
                  <a:schemeClr val="bg1"/>
                </a:solidFill>
              </a:rPr>
              <a:t>livelihood</a:t>
            </a:r>
            <a:r>
              <a:rPr lang="sv-SE" dirty="0">
                <a:solidFill>
                  <a:schemeClr val="bg1"/>
                </a:solidFill>
              </a:rPr>
              <a:t> </a:t>
            </a:r>
          </a:p>
          <a:p>
            <a:endParaRPr lang="sv-SE" dirty="0"/>
          </a:p>
        </p:txBody>
      </p:sp>
      <p:pic>
        <p:nvPicPr>
          <p:cNvPr id="5" name="Bildobjekt 4">
            <a:extLst>
              <a:ext uri="{FF2B5EF4-FFF2-40B4-BE49-F238E27FC236}">
                <a16:creationId xmlns:a16="http://schemas.microsoft.com/office/drawing/2014/main" id="{E9573FFE-D6ED-44CD-83D4-CDB1A20671D4}"/>
              </a:ext>
            </a:extLst>
          </p:cNvPr>
          <p:cNvPicPr>
            <a:picLocks noChangeAspect="1"/>
          </p:cNvPicPr>
          <p:nvPr/>
        </p:nvPicPr>
        <p:blipFill rotWithShape="1">
          <a:blip r:embed="rId3"/>
          <a:srcRect l="4555" t="13289" r="23111" b="12755"/>
          <a:stretch/>
        </p:blipFill>
        <p:spPr>
          <a:xfrm>
            <a:off x="1810667" y="3394759"/>
            <a:ext cx="3996707" cy="2553963"/>
          </a:xfrm>
          <a:prstGeom prst="rect">
            <a:avLst/>
          </a:prstGeom>
        </p:spPr>
      </p:pic>
      <p:pic>
        <p:nvPicPr>
          <p:cNvPr id="6" name="Bildobjekt 5">
            <a:extLst>
              <a:ext uri="{FF2B5EF4-FFF2-40B4-BE49-F238E27FC236}">
                <a16:creationId xmlns:a16="http://schemas.microsoft.com/office/drawing/2014/main" id="{A17D9614-A1C2-4582-A1E9-65F6AEE8254D}"/>
              </a:ext>
            </a:extLst>
          </p:cNvPr>
          <p:cNvPicPr>
            <a:picLocks noChangeAspect="1"/>
          </p:cNvPicPr>
          <p:nvPr/>
        </p:nvPicPr>
        <p:blipFill rotWithShape="1">
          <a:blip r:embed="rId4"/>
          <a:srcRect l="31889" t="11689" r="32555" b="8080"/>
          <a:stretch/>
        </p:blipFill>
        <p:spPr>
          <a:xfrm>
            <a:off x="6071560" y="1"/>
            <a:ext cx="3251200" cy="4585177"/>
          </a:xfrm>
          <a:prstGeom prst="rect">
            <a:avLst/>
          </a:prstGeom>
        </p:spPr>
      </p:pic>
      <p:pic>
        <p:nvPicPr>
          <p:cNvPr id="7" name="Bildobjekt 6">
            <a:extLst>
              <a:ext uri="{FF2B5EF4-FFF2-40B4-BE49-F238E27FC236}">
                <a16:creationId xmlns:a16="http://schemas.microsoft.com/office/drawing/2014/main" id="{784F6A68-DBA8-4790-B305-570A6D5DA727}"/>
              </a:ext>
            </a:extLst>
          </p:cNvPr>
          <p:cNvPicPr>
            <a:picLocks noChangeAspect="1"/>
          </p:cNvPicPr>
          <p:nvPr/>
        </p:nvPicPr>
        <p:blipFill rotWithShape="1">
          <a:blip r:embed="rId5"/>
          <a:srcRect l="24778" t="12400" r="26778" b="2237"/>
          <a:stretch/>
        </p:blipFill>
        <p:spPr>
          <a:xfrm>
            <a:off x="7842938" y="2866629"/>
            <a:ext cx="2847542" cy="3135971"/>
          </a:xfrm>
          <a:prstGeom prst="rect">
            <a:avLst/>
          </a:prstGeom>
        </p:spPr>
      </p:pic>
    </p:spTree>
    <p:extLst>
      <p:ext uri="{BB962C8B-B14F-4D97-AF65-F5344CB8AC3E}">
        <p14:creationId xmlns:p14="http://schemas.microsoft.com/office/powerpoint/2010/main" val="106623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fr-BE" altLang="fr-FR" dirty="0"/>
              <a:t>Surveys sustainabilty and gender equality</a:t>
            </a:r>
            <a:endParaRPr lang="sv-SE" dirty="0"/>
          </a:p>
        </p:txBody>
      </p:sp>
      <p:pic>
        <p:nvPicPr>
          <p:cNvPr id="6" name="Platshållare för bild 5">
            <a:extLst>
              <a:ext uri="{FF2B5EF4-FFF2-40B4-BE49-F238E27FC236}">
                <a16:creationId xmlns:a16="http://schemas.microsoft.com/office/drawing/2014/main" id="{1C2CAEBB-27B7-410B-84BE-D08380BF1027}"/>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2642550" y="1539226"/>
            <a:ext cx="2615985" cy="3917950"/>
          </a:xfrm>
        </p:spPr>
      </p:pic>
      <p:sp>
        <p:nvSpPr>
          <p:cNvPr id="3" name="Platshållare för innehåll 2"/>
          <p:cNvSpPr>
            <a:spLocks noGrp="1"/>
          </p:cNvSpPr>
          <p:nvPr>
            <p:ph sz="half" idx="2"/>
          </p:nvPr>
        </p:nvSpPr>
        <p:spPr>
          <a:xfrm>
            <a:off x="6163275" y="1539226"/>
            <a:ext cx="4038600" cy="3917032"/>
          </a:xfrm>
        </p:spPr>
        <p:txBody>
          <a:bodyPr>
            <a:normAutofit/>
          </a:bodyPr>
          <a:lstStyle/>
          <a:p>
            <a:endParaRPr lang="sv-SE" altLang="sv-SE" dirty="0"/>
          </a:p>
          <a:p>
            <a:endParaRPr lang="sv-SE" dirty="0"/>
          </a:p>
        </p:txBody>
      </p:sp>
      <p:sp>
        <p:nvSpPr>
          <p:cNvPr id="4" name="textruta 3">
            <a:extLst>
              <a:ext uri="{FF2B5EF4-FFF2-40B4-BE49-F238E27FC236}">
                <a16:creationId xmlns:a16="http://schemas.microsoft.com/office/drawing/2014/main" id="{6B0691FB-214F-46E1-A3AB-DC34DA633F7F}"/>
              </a:ext>
            </a:extLst>
          </p:cNvPr>
          <p:cNvSpPr txBox="1"/>
          <p:nvPr/>
        </p:nvSpPr>
        <p:spPr>
          <a:xfrm>
            <a:off x="5857101" y="1538308"/>
            <a:ext cx="4256116"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err="1">
                <a:ln>
                  <a:noFill/>
                </a:ln>
                <a:solidFill>
                  <a:srgbClr val="555555"/>
                </a:solidFill>
                <a:effectLst/>
                <a:uLnTx/>
                <a:uFillTx/>
                <a:latin typeface="Calibri"/>
                <a:ea typeface="+mn-ea"/>
                <a:cs typeface="+mn-cs"/>
              </a:rPr>
              <a:t>Travel</a:t>
            </a:r>
            <a:r>
              <a:rPr kumimoji="0" lang="sv-SE" sz="2800" b="1" i="0" u="none" strike="noStrike" kern="1200" cap="none" spc="0" normalizeH="0" baseline="0" noProof="0" dirty="0">
                <a:ln>
                  <a:noFill/>
                </a:ln>
                <a:solidFill>
                  <a:srgbClr val="555555"/>
                </a:solidFill>
                <a:effectLst/>
                <a:uLnTx/>
                <a:uFillTx/>
                <a:latin typeface="Calibri"/>
                <a:ea typeface="+mn-ea"/>
                <a:cs typeface="+mn-cs"/>
              </a:rPr>
              <a:t> habit survey </a:t>
            </a:r>
            <a:r>
              <a:rPr kumimoji="0" lang="sv-SE" sz="2800" b="0" i="0" u="none" strike="noStrike" kern="1200" cap="none" spc="0" normalizeH="0" baseline="0" noProof="0" dirty="0">
                <a:ln>
                  <a:noFill/>
                </a:ln>
                <a:solidFill>
                  <a:srgbClr val="555555"/>
                </a:solidFill>
                <a:effectLst/>
                <a:uLnTx/>
                <a:uFillTx/>
                <a:latin typeface="Calibri"/>
                <a:ea typeface="+mn-ea"/>
                <a:cs typeface="+mn-cs"/>
              </a:rPr>
              <a:t>– </a:t>
            </a:r>
            <a:r>
              <a:rPr kumimoji="0" lang="sv-SE" sz="2400" b="0" i="0" u="none" strike="noStrike" kern="1200" cap="none" spc="0" normalizeH="0" baseline="0" noProof="0" dirty="0">
                <a:ln>
                  <a:noFill/>
                </a:ln>
                <a:solidFill>
                  <a:srgbClr val="555555"/>
                </a:solidFill>
                <a:effectLst/>
                <a:uLnTx/>
                <a:uFillTx/>
                <a:latin typeface="Calibri"/>
                <a:ea typeface="+mn-ea"/>
                <a:cs typeface="+mn-cs"/>
              </a:rPr>
              <a:t>planning </a:t>
            </a:r>
            <a:r>
              <a:rPr kumimoji="0" lang="sv-SE" sz="2400" b="0" i="0" u="none" strike="noStrike" kern="1200" cap="none" spc="0" normalizeH="0" baseline="0" noProof="0" dirty="0" err="1">
                <a:ln>
                  <a:noFill/>
                </a:ln>
                <a:solidFill>
                  <a:srgbClr val="555555"/>
                </a:solidFill>
                <a:effectLst/>
                <a:uLnTx/>
                <a:uFillTx/>
                <a:latin typeface="Calibri"/>
                <a:ea typeface="+mn-ea"/>
                <a:cs typeface="+mn-cs"/>
              </a:rPr>
              <a:t>mobility</a:t>
            </a:r>
            <a:r>
              <a:rPr kumimoji="0" lang="sv-SE" sz="2400" b="0" i="0" u="none" strike="noStrike" kern="1200" cap="none" spc="0" normalizeH="0" baseline="0" noProof="0" dirty="0">
                <a:ln>
                  <a:noFill/>
                </a:ln>
                <a:solidFill>
                  <a:srgbClr val="555555"/>
                </a:solidFill>
                <a:effectLst/>
                <a:uLnTx/>
                <a:uFillTx/>
                <a:latin typeface="Calibri"/>
                <a:ea typeface="+mn-ea"/>
                <a:cs typeface="+mn-cs"/>
              </a:rPr>
              <a:t> and </a:t>
            </a:r>
            <a:r>
              <a:rPr kumimoji="0" lang="sv-SE" sz="2400" b="0" i="0" u="none" strike="noStrike" kern="1200" cap="none" spc="0" normalizeH="0" baseline="0" noProof="0" dirty="0" err="1">
                <a:ln>
                  <a:noFill/>
                </a:ln>
                <a:solidFill>
                  <a:srgbClr val="555555"/>
                </a:solidFill>
                <a:effectLst/>
                <a:uLnTx/>
                <a:uFillTx/>
                <a:latin typeface="Calibri"/>
                <a:ea typeface="+mn-ea"/>
                <a:cs typeface="+mn-cs"/>
              </a:rPr>
              <a:t>infrastructure</a:t>
            </a:r>
            <a:r>
              <a:rPr kumimoji="0" lang="sv-SE" sz="2400" b="0" i="0" u="none" strike="noStrike" kern="1200" cap="none" spc="0" normalizeH="0" baseline="0" noProof="0" dirty="0">
                <a:ln>
                  <a:noFill/>
                </a:ln>
                <a:solidFill>
                  <a:srgbClr val="55555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555555"/>
                </a:solidFill>
                <a:effectLst/>
                <a:uLnTx/>
                <a:uFillTx/>
                <a:latin typeface="Calibri"/>
                <a:ea typeface="+mn-ea"/>
                <a:cs typeface="+mn-cs"/>
              </a:rPr>
              <a:t>56% </a:t>
            </a:r>
            <a:r>
              <a:rPr kumimoji="0" lang="sv-SE" sz="2000" b="0" i="0" u="none" strike="noStrike" kern="1200" cap="none" spc="0" normalizeH="0" baseline="0" noProof="0" dirty="0" err="1">
                <a:ln>
                  <a:noFill/>
                </a:ln>
                <a:solidFill>
                  <a:srgbClr val="555555"/>
                </a:solidFill>
                <a:effectLst/>
                <a:uLnTx/>
                <a:uFillTx/>
                <a:latin typeface="Calibri"/>
                <a:ea typeface="+mn-ea"/>
                <a:cs typeface="+mn-cs"/>
              </a:rPr>
              <a:t>womens</a:t>
            </a:r>
            <a:r>
              <a:rPr kumimoji="0" lang="sv-SE" sz="2000" b="0" i="0" u="none" strike="noStrike" kern="1200" cap="none" spc="0" normalizeH="0" baseline="0" noProof="0" dirty="0">
                <a:ln>
                  <a:noFill/>
                </a:ln>
                <a:solidFill>
                  <a:srgbClr val="555555"/>
                </a:solidFill>
                <a:effectLst/>
                <a:uLnTx/>
                <a:uFillTx/>
                <a:latin typeface="Calibri"/>
                <a:ea typeface="+mn-ea"/>
                <a:cs typeface="+mn-cs"/>
              </a:rPr>
              <a:t> </a:t>
            </a:r>
            <a:r>
              <a:rPr kumimoji="0" lang="sv-SE" sz="2000" b="0" i="0" u="none" strike="noStrike" kern="1200" cap="none" spc="0" normalizeH="0" baseline="0" noProof="0" dirty="0" err="1">
                <a:ln>
                  <a:noFill/>
                </a:ln>
                <a:solidFill>
                  <a:srgbClr val="555555"/>
                </a:solidFill>
                <a:effectLst/>
                <a:uLnTx/>
                <a:uFillTx/>
                <a:latin typeface="Calibri"/>
                <a:ea typeface="+mn-ea"/>
                <a:cs typeface="+mn-cs"/>
              </a:rPr>
              <a:t>travel</a:t>
            </a:r>
            <a:r>
              <a:rPr kumimoji="0" lang="sv-SE" sz="2000" b="0" i="0" u="none" strike="noStrike" kern="1200" cap="none" spc="0" normalizeH="0" baseline="0" noProof="0" dirty="0">
                <a:ln>
                  <a:noFill/>
                </a:ln>
                <a:solidFill>
                  <a:srgbClr val="555555"/>
                </a:solidFill>
                <a:effectLst/>
                <a:uLnTx/>
                <a:uFillTx/>
                <a:latin typeface="Calibri"/>
                <a:ea typeface="+mn-ea"/>
                <a:cs typeface="+mn-cs"/>
              </a:rPr>
              <a:t> </a:t>
            </a:r>
            <a:r>
              <a:rPr kumimoji="0" lang="sv-SE" sz="2000" b="0" i="0" u="none" strike="noStrike" kern="1200" cap="none" spc="0" normalizeH="0" baseline="0" noProof="0" dirty="0" err="1">
                <a:ln>
                  <a:noFill/>
                </a:ln>
                <a:solidFill>
                  <a:srgbClr val="555555"/>
                </a:solidFill>
                <a:effectLst/>
                <a:uLnTx/>
                <a:uFillTx/>
                <a:latin typeface="Calibri"/>
                <a:ea typeface="+mn-ea"/>
                <a:cs typeface="+mn-cs"/>
              </a:rPr>
              <a:t>sustainable</a:t>
            </a:r>
            <a:r>
              <a:rPr kumimoji="0" lang="sv-SE" sz="2000" b="0" i="0" u="none" strike="noStrike" kern="1200" cap="none" spc="0" normalizeH="0" baseline="0" noProof="0" dirty="0">
                <a:ln>
                  <a:noFill/>
                </a:ln>
                <a:solidFill>
                  <a:srgbClr val="55555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555555"/>
                </a:solidFill>
                <a:effectLst/>
                <a:uLnTx/>
                <a:uFillTx/>
                <a:latin typeface="Calibri"/>
                <a:ea typeface="+mn-ea"/>
                <a:cs typeface="+mn-cs"/>
              </a:rPr>
              <a:t>42% mens </a:t>
            </a:r>
            <a:r>
              <a:rPr kumimoji="0" lang="sv-SE" sz="2000" b="0" i="0" u="none" strike="noStrike" kern="1200" cap="none" spc="0" normalizeH="0" baseline="0" noProof="0" dirty="0" err="1">
                <a:ln>
                  <a:noFill/>
                </a:ln>
                <a:solidFill>
                  <a:srgbClr val="555555"/>
                </a:solidFill>
                <a:effectLst/>
                <a:uLnTx/>
                <a:uFillTx/>
                <a:latin typeface="Calibri"/>
                <a:ea typeface="+mn-ea"/>
                <a:cs typeface="+mn-cs"/>
              </a:rPr>
              <a:t>travel</a:t>
            </a:r>
            <a:r>
              <a:rPr kumimoji="0" lang="sv-SE" sz="2000" b="0" i="0" u="none" strike="noStrike" kern="1200" cap="none" spc="0" normalizeH="0" baseline="0" noProof="0" dirty="0">
                <a:ln>
                  <a:noFill/>
                </a:ln>
                <a:solidFill>
                  <a:srgbClr val="555555"/>
                </a:solidFill>
                <a:effectLst/>
                <a:uLnTx/>
                <a:uFillTx/>
                <a:latin typeface="Calibri"/>
                <a:ea typeface="+mn-ea"/>
                <a:cs typeface="+mn-cs"/>
              </a:rPr>
              <a:t> </a:t>
            </a:r>
            <a:r>
              <a:rPr kumimoji="0" lang="sv-SE" sz="2000" b="0" i="0" u="none" strike="noStrike" kern="1200" cap="none" spc="0" normalizeH="0" baseline="0" noProof="0" dirty="0" err="1">
                <a:ln>
                  <a:noFill/>
                </a:ln>
                <a:solidFill>
                  <a:srgbClr val="555555"/>
                </a:solidFill>
                <a:effectLst/>
                <a:uLnTx/>
                <a:uFillTx/>
                <a:latin typeface="Calibri"/>
                <a:ea typeface="+mn-ea"/>
                <a:cs typeface="+mn-cs"/>
              </a:rPr>
              <a:t>sustainable</a:t>
            </a:r>
            <a:r>
              <a:rPr kumimoji="0" lang="sv-SE" sz="2000" b="0" i="0" u="none" strike="noStrike" kern="1200" cap="none" spc="0" normalizeH="0" baseline="0" noProof="0" dirty="0">
                <a:ln>
                  <a:noFill/>
                </a:ln>
                <a:solidFill>
                  <a:srgbClr val="555555"/>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55555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err="1">
                <a:ln>
                  <a:noFill/>
                </a:ln>
                <a:solidFill>
                  <a:srgbClr val="555555"/>
                </a:solidFill>
                <a:effectLst/>
                <a:uLnTx/>
                <a:uFillTx/>
                <a:latin typeface="Calibri"/>
                <a:ea typeface="+mn-ea"/>
                <a:cs typeface="+mn-cs"/>
              </a:rPr>
              <a:t>More</a:t>
            </a:r>
            <a:r>
              <a:rPr kumimoji="0" lang="sv-SE" sz="2400" b="0" i="0" u="none" strike="noStrike" kern="1200" cap="none" spc="0" normalizeH="0" baseline="0" noProof="0" dirty="0">
                <a:ln>
                  <a:noFill/>
                </a:ln>
                <a:solidFill>
                  <a:srgbClr val="555555"/>
                </a:solidFill>
                <a:effectLst/>
                <a:uLnTx/>
                <a:uFillTx/>
                <a:latin typeface="Calibri"/>
                <a:ea typeface="+mn-ea"/>
                <a:cs typeface="+mn-cs"/>
              </a:rPr>
              <a:t> </a:t>
            </a:r>
            <a:r>
              <a:rPr kumimoji="0" lang="sv-SE" sz="2400" b="0" i="0" u="none" strike="noStrike" kern="1200" cap="none" spc="0" normalizeH="0" baseline="0" noProof="0" dirty="0" err="1">
                <a:ln>
                  <a:noFill/>
                </a:ln>
                <a:solidFill>
                  <a:srgbClr val="555555"/>
                </a:solidFill>
                <a:effectLst/>
                <a:uLnTx/>
                <a:uFillTx/>
                <a:latin typeface="Calibri"/>
                <a:ea typeface="+mn-ea"/>
                <a:cs typeface="+mn-cs"/>
              </a:rPr>
              <a:t>efficient</a:t>
            </a:r>
            <a:r>
              <a:rPr kumimoji="0" lang="sv-SE" sz="2400" b="0" i="0" u="none" strike="noStrike" kern="1200" cap="none" spc="0" normalizeH="0" baseline="0" noProof="0" dirty="0">
                <a:ln>
                  <a:noFill/>
                </a:ln>
                <a:solidFill>
                  <a:srgbClr val="555555"/>
                </a:solidFill>
                <a:effectLst/>
                <a:uLnTx/>
                <a:uFillTx/>
                <a:latin typeface="Calibri"/>
                <a:ea typeface="+mn-ea"/>
                <a:cs typeface="+mn-cs"/>
              </a:rPr>
              <a:t> to </a:t>
            </a:r>
            <a:r>
              <a:rPr kumimoji="0" lang="sv-SE" sz="2400" b="0" i="0" u="none" strike="noStrike" kern="1200" cap="none" spc="0" normalizeH="0" baseline="0" noProof="0" dirty="0" err="1">
                <a:ln>
                  <a:noFill/>
                </a:ln>
                <a:solidFill>
                  <a:srgbClr val="555555"/>
                </a:solidFill>
                <a:effectLst/>
                <a:uLnTx/>
                <a:uFillTx/>
                <a:latin typeface="Calibri"/>
                <a:ea typeface="+mn-ea"/>
                <a:cs typeface="+mn-cs"/>
              </a:rPr>
              <a:t>electrify</a:t>
            </a:r>
            <a:r>
              <a:rPr kumimoji="0" lang="sv-SE" sz="2400" b="0" i="0" u="none" strike="noStrike" kern="1200" cap="none" spc="0" normalizeH="0" baseline="0" noProof="0" dirty="0">
                <a:ln>
                  <a:noFill/>
                </a:ln>
                <a:solidFill>
                  <a:srgbClr val="555555"/>
                </a:solidFill>
                <a:effectLst/>
                <a:uLnTx/>
                <a:uFillTx/>
                <a:latin typeface="Calibri"/>
                <a:ea typeface="+mn-ea"/>
                <a:cs typeface="+mn-cs"/>
              </a:rPr>
              <a:t> buses </a:t>
            </a:r>
            <a:r>
              <a:rPr kumimoji="0" lang="sv-SE" sz="2400" b="0" i="1" u="none" strike="noStrike" kern="1200" cap="none" spc="0" normalizeH="0" baseline="0" noProof="0" dirty="0">
                <a:ln>
                  <a:noFill/>
                </a:ln>
                <a:solidFill>
                  <a:srgbClr val="555555"/>
                </a:solidFill>
                <a:effectLst/>
                <a:uLnTx/>
                <a:uFillTx/>
                <a:latin typeface="Calibri"/>
                <a:ea typeface="+mn-ea"/>
                <a:cs typeface="+mn-cs"/>
              </a:rPr>
              <a:t>or</a:t>
            </a:r>
            <a:r>
              <a:rPr kumimoji="0" lang="sv-SE" sz="2400" b="0" i="0" u="none" strike="noStrike" kern="1200" cap="none" spc="0" normalizeH="0" baseline="0" noProof="0" dirty="0">
                <a:ln>
                  <a:noFill/>
                </a:ln>
                <a:solidFill>
                  <a:srgbClr val="555555"/>
                </a:solidFill>
                <a:effectLst/>
                <a:uLnTx/>
                <a:uFillTx/>
                <a:latin typeface="Calibri"/>
                <a:ea typeface="+mn-ea"/>
                <a:cs typeface="+mn-cs"/>
              </a:rPr>
              <a:t> get men to </a:t>
            </a:r>
            <a:r>
              <a:rPr kumimoji="0" lang="sv-SE" sz="2400" b="0" i="0" u="none" strike="noStrike" kern="1200" cap="none" spc="0" normalizeH="0" baseline="0" noProof="0" dirty="0" err="1">
                <a:ln>
                  <a:noFill/>
                </a:ln>
                <a:solidFill>
                  <a:srgbClr val="555555"/>
                </a:solidFill>
                <a:effectLst/>
                <a:uLnTx/>
                <a:uFillTx/>
                <a:latin typeface="Calibri"/>
                <a:ea typeface="+mn-ea"/>
                <a:cs typeface="+mn-cs"/>
              </a:rPr>
              <a:t>take</a:t>
            </a:r>
            <a:r>
              <a:rPr kumimoji="0" lang="sv-SE" sz="2400" b="0" i="0" u="none" strike="noStrike" kern="1200" cap="none" spc="0" normalizeH="0" baseline="0" noProof="0" dirty="0">
                <a:ln>
                  <a:noFill/>
                </a:ln>
                <a:solidFill>
                  <a:srgbClr val="555555"/>
                </a:solidFill>
                <a:effectLst/>
                <a:uLnTx/>
                <a:uFillTx/>
                <a:latin typeface="Calibri"/>
                <a:ea typeface="+mn-ea"/>
                <a:cs typeface="+mn-cs"/>
              </a:rPr>
              <a:t> the bus?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555555"/>
              </a:solidFill>
              <a:effectLst/>
              <a:uLnTx/>
              <a:uFillTx/>
              <a:latin typeface="Calibri"/>
              <a:ea typeface="+mn-ea"/>
              <a:cs typeface="+mn-cs"/>
            </a:endParaRPr>
          </a:p>
        </p:txBody>
      </p:sp>
    </p:spTree>
    <p:extLst>
      <p:ext uri="{BB962C8B-B14F-4D97-AF65-F5344CB8AC3E}">
        <p14:creationId xmlns:p14="http://schemas.microsoft.com/office/powerpoint/2010/main" val="2617844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FA01A-284F-42BB-A778-049B626C0D7F}"/>
              </a:ext>
            </a:extLst>
          </p:cNvPr>
          <p:cNvSpPr>
            <a:spLocks noGrp="1"/>
          </p:cNvSpPr>
          <p:nvPr>
            <p:ph type="title"/>
          </p:nvPr>
        </p:nvSpPr>
        <p:spPr/>
        <p:txBody>
          <a:bodyPr>
            <a:normAutofit fontScale="90000"/>
          </a:bodyPr>
          <a:lstStyle/>
          <a:p>
            <a:r>
              <a:rPr lang="fr-BE" altLang="fr-FR" dirty="0"/>
              <a:t>Surveys sustainabilty and gender equality</a:t>
            </a:r>
            <a:endParaRPr lang="sv-SE" dirty="0"/>
          </a:p>
        </p:txBody>
      </p:sp>
      <p:sp>
        <p:nvSpPr>
          <p:cNvPr id="7" name="Platshållare för text 6">
            <a:extLst>
              <a:ext uri="{FF2B5EF4-FFF2-40B4-BE49-F238E27FC236}">
                <a16:creationId xmlns:a16="http://schemas.microsoft.com/office/drawing/2014/main" id="{A49E996E-A6AA-4013-B8F9-53294074149D}"/>
              </a:ext>
            </a:extLst>
          </p:cNvPr>
          <p:cNvSpPr>
            <a:spLocks noGrp="1"/>
          </p:cNvSpPr>
          <p:nvPr>
            <p:ph type="body" sz="half" idx="10"/>
          </p:nvPr>
        </p:nvSpPr>
        <p:spPr>
          <a:xfrm>
            <a:off x="2033732" y="995898"/>
            <a:ext cx="8004790" cy="804862"/>
          </a:xfrm>
        </p:spPr>
        <p:txBody>
          <a:bodyPr/>
          <a:lstStyle/>
          <a:p>
            <a:r>
              <a:rPr lang="sv-SE" sz="2800" b="1" dirty="0" err="1"/>
              <a:t>Consumer</a:t>
            </a:r>
            <a:r>
              <a:rPr lang="sv-SE" sz="2800" b="1" dirty="0"/>
              <a:t> habit survey – </a:t>
            </a:r>
            <a:r>
              <a:rPr lang="sv-SE" sz="2800" b="1" dirty="0" err="1"/>
              <a:t>Who</a:t>
            </a:r>
            <a:r>
              <a:rPr lang="sv-SE" sz="2800" b="1" dirty="0"/>
              <a:t> plans the </a:t>
            </a:r>
            <a:r>
              <a:rPr lang="sv-SE" sz="2800" b="1" dirty="0" err="1"/>
              <a:t>grocery</a:t>
            </a:r>
            <a:endParaRPr lang="sv-SE" sz="2800" b="1" dirty="0"/>
          </a:p>
          <a:p>
            <a:r>
              <a:rPr lang="sv-SE" sz="2800" b="1" dirty="0"/>
              <a:t>shopping?            </a:t>
            </a:r>
          </a:p>
          <a:p>
            <a:r>
              <a:rPr lang="sv-SE" sz="1800" dirty="0"/>
              <a:t>Planning and </a:t>
            </a:r>
            <a:r>
              <a:rPr lang="sv-SE" sz="1800" dirty="0" err="1"/>
              <a:t>building</a:t>
            </a:r>
            <a:r>
              <a:rPr lang="sv-SE" sz="1800" dirty="0"/>
              <a:t> the city, </a:t>
            </a:r>
            <a:r>
              <a:rPr lang="sv-SE" sz="1800" dirty="0" err="1"/>
              <a:t>responsibility</a:t>
            </a:r>
            <a:r>
              <a:rPr lang="sv-SE" sz="1800" dirty="0"/>
              <a:t> for </a:t>
            </a:r>
            <a:r>
              <a:rPr lang="sv-SE" sz="1800" dirty="0" err="1"/>
              <a:t>unpaid</a:t>
            </a:r>
            <a:r>
              <a:rPr lang="sv-SE" sz="1800" dirty="0"/>
              <a:t> </a:t>
            </a:r>
            <a:r>
              <a:rPr lang="sv-SE" sz="1800" dirty="0" err="1"/>
              <a:t>work</a:t>
            </a:r>
            <a:r>
              <a:rPr lang="sv-SE" sz="1800" dirty="0"/>
              <a:t>, </a:t>
            </a:r>
            <a:r>
              <a:rPr lang="sv-SE" sz="1800" dirty="0" err="1"/>
              <a:t>labor</a:t>
            </a:r>
            <a:r>
              <a:rPr lang="sv-SE" sz="1800" dirty="0"/>
              <a:t> market and stress</a:t>
            </a:r>
          </a:p>
          <a:p>
            <a:endParaRPr lang="sv-SE" dirty="0"/>
          </a:p>
        </p:txBody>
      </p:sp>
      <p:graphicFrame>
        <p:nvGraphicFramePr>
          <p:cNvPr id="6" name="Diagram 5">
            <a:extLst>
              <a:ext uri="{FF2B5EF4-FFF2-40B4-BE49-F238E27FC236}">
                <a16:creationId xmlns:a16="http://schemas.microsoft.com/office/drawing/2014/main" id="{261E64A9-1ABF-4363-B806-AA7A93242E7F}"/>
              </a:ext>
            </a:extLst>
          </p:cNvPr>
          <p:cNvGraphicFramePr>
            <a:graphicFrameLocks/>
          </p:cNvGraphicFramePr>
          <p:nvPr>
            <p:extLst/>
          </p:nvPr>
        </p:nvGraphicFramePr>
        <p:xfrm>
          <a:off x="3850641" y="2649119"/>
          <a:ext cx="6644639" cy="35992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68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552" y="-603448"/>
            <a:ext cx="1768122" cy="671689"/>
          </a:xfrm>
          <a:prstGeom prst="rect">
            <a:avLst/>
          </a:prstGeom>
        </p:spPr>
      </p:pic>
      <p:pic>
        <p:nvPicPr>
          <p:cNvPr id="2050" name="Picture 2" descr="T:\Strategisk utveckling\7. Horisontella mål\Jämställdhet\Frizon 2015 - 16\Frida_filmer_fotografier_FRIZON\2015-05-22\DSC000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9427" y="4183823"/>
            <a:ext cx="3923928" cy="2616084"/>
          </a:xfrm>
          <a:prstGeom prst="rect">
            <a:avLst/>
          </a:prstGeom>
          <a:noFill/>
          <a:extLst>
            <a:ext uri="{909E8E84-426E-40DD-AFC4-6F175D3DCCD1}">
              <a14:hiddenFill xmlns:a14="http://schemas.microsoft.com/office/drawing/2010/main">
                <a:solidFill>
                  <a:srgbClr val="FFFFFF"/>
                </a:solidFill>
              </a14:hiddenFill>
            </a:ext>
          </a:extLst>
        </p:spPr>
      </p:pic>
      <p:pic>
        <p:nvPicPr>
          <p:cNvPr id="9" name="Platshållare för innehåll 2"/>
          <p:cNvPicPr>
            <a:picLocks noChangeAspect="1"/>
          </p:cNvPicPr>
          <p:nvPr/>
        </p:nvPicPr>
        <p:blipFill rotWithShape="1">
          <a:blip r:embed="rId5">
            <a:extLst>
              <a:ext uri="{28A0092B-C50C-407E-A947-70E740481C1C}">
                <a14:useLocalDpi xmlns:a14="http://schemas.microsoft.com/office/drawing/2010/main" val="0"/>
              </a:ext>
            </a:extLst>
          </a:blip>
          <a:srcRect l="43560" t="558" r="7679"/>
          <a:stretch/>
        </p:blipFill>
        <p:spPr>
          <a:xfrm>
            <a:off x="7593355" y="2218897"/>
            <a:ext cx="3182352" cy="4842581"/>
          </a:xfrm>
          <a:prstGeom prst="rect">
            <a:avLst/>
          </a:prstGeom>
        </p:spPr>
      </p:pic>
      <p:pic>
        <p:nvPicPr>
          <p:cNvPr id="10" name="Picture 2" descr="C:\Users\lingus02\AppData\Local\Microsoft\Windows\Temporary Internet Files\Content.Outlook\W9AAKNCG\DSC_006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9225" y="1343200"/>
            <a:ext cx="3683178" cy="246560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2BF8BF88-81F2-4D79-92A8-DED275580FE6}"/>
              </a:ext>
            </a:extLst>
          </p:cNvPr>
          <p:cNvSpPr>
            <a:spLocks noGrp="1"/>
          </p:cNvSpPr>
          <p:nvPr>
            <p:ph type="title"/>
          </p:nvPr>
        </p:nvSpPr>
        <p:spPr>
          <a:xfrm>
            <a:off x="1721012" y="337662"/>
            <a:ext cx="8099693" cy="648072"/>
          </a:xfrm>
        </p:spPr>
        <p:txBody>
          <a:bodyPr/>
          <a:lstStyle/>
          <a:p>
            <a:r>
              <a:rPr lang="sv-SE" dirty="0"/>
              <a:t>Creating a space </a:t>
            </a:r>
            <a:r>
              <a:rPr lang="sv-SE" dirty="0" err="1"/>
              <a:t>free</a:t>
            </a:r>
            <a:r>
              <a:rPr lang="sv-SE" dirty="0"/>
              <a:t> from </a:t>
            </a:r>
            <a:r>
              <a:rPr lang="sv-SE" dirty="0" err="1"/>
              <a:t>expectations</a:t>
            </a:r>
            <a:endParaRPr lang="sv-SE" dirty="0"/>
          </a:p>
        </p:txBody>
      </p:sp>
      <p:sp>
        <p:nvSpPr>
          <p:cNvPr id="7" name="Platshållare för text 6">
            <a:extLst>
              <a:ext uri="{FF2B5EF4-FFF2-40B4-BE49-F238E27FC236}">
                <a16:creationId xmlns:a16="http://schemas.microsoft.com/office/drawing/2014/main" id="{18760AB9-FCBB-4185-872D-8F77CBF4CE21}"/>
              </a:ext>
            </a:extLst>
          </p:cNvPr>
          <p:cNvSpPr>
            <a:spLocks noGrp="1"/>
          </p:cNvSpPr>
          <p:nvPr>
            <p:ph type="body" sz="half" idx="2"/>
          </p:nvPr>
        </p:nvSpPr>
        <p:spPr>
          <a:xfrm>
            <a:off x="1567996" y="1313383"/>
            <a:ext cx="3923928" cy="2616084"/>
          </a:xfrm>
        </p:spPr>
        <p:txBody>
          <a:bodyPr>
            <a:normAutofit fontScale="92500" lnSpcReduction="20000"/>
          </a:bodyPr>
          <a:lstStyle/>
          <a:p>
            <a:pPr marL="800100" lvl="1" indent="-342900">
              <a:buFont typeface="Arial" panose="020B0604020202020204" pitchFamily="34" charset="0"/>
              <a:buChar char="•"/>
            </a:pPr>
            <a:r>
              <a:rPr lang="en-US" sz="2000" dirty="0"/>
              <a:t>Inclusion through exclusion</a:t>
            </a:r>
          </a:p>
          <a:p>
            <a:pPr marL="800100" lvl="1" indent="-342900">
              <a:buFont typeface="Arial" panose="020B0604020202020204" pitchFamily="34" charset="0"/>
              <a:buChar char="•"/>
            </a:pPr>
            <a:r>
              <a:rPr lang="en-US" sz="2000" dirty="0"/>
              <a:t>Girls between 15-20 years old</a:t>
            </a:r>
          </a:p>
          <a:p>
            <a:pPr marL="800100" lvl="1" indent="-342900">
              <a:buFont typeface="Arial" panose="020B0604020202020204" pitchFamily="34" charset="0"/>
              <a:buChar char="•"/>
            </a:pPr>
            <a:r>
              <a:rPr lang="en-US" sz="2000" dirty="0"/>
              <a:t>Influence, dialogue and analysis</a:t>
            </a:r>
          </a:p>
          <a:p>
            <a:pPr marL="800100" lvl="1" indent="-342900">
              <a:buFont typeface="Arial" panose="020B0604020202020204" pitchFamily="34" charset="0"/>
              <a:buChar char="•"/>
            </a:pPr>
            <a:r>
              <a:rPr lang="en-US" sz="2000" dirty="0"/>
              <a:t>Involvement from Umeå University</a:t>
            </a:r>
          </a:p>
          <a:p>
            <a:pPr marL="800100" lvl="1" indent="-342900">
              <a:buFont typeface="Arial" panose="020B0604020202020204" pitchFamily="34" charset="0"/>
              <a:buChar char="•"/>
            </a:pPr>
            <a:r>
              <a:rPr lang="en-US" sz="2000" dirty="0"/>
              <a:t>Dialogue and design</a:t>
            </a:r>
            <a:endParaRPr lang="sv-SE" sz="2000" dirty="0"/>
          </a:p>
        </p:txBody>
      </p:sp>
    </p:spTree>
    <p:extLst>
      <p:ext uri="{BB962C8B-B14F-4D97-AF65-F5344CB8AC3E}">
        <p14:creationId xmlns:p14="http://schemas.microsoft.com/office/powerpoint/2010/main" val="40774276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38165c64-0a89-4562-a44e-e9121ed5033b"/>
</p:tagLst>
</file>

<file path=ppt/theme/theme1.xml><?xml version="1.0" encoding="utf-8"?>
<a:theme xmlns:a="http://schemas.openxmlformats.org/drawingml/2006/main" name="16-9 skabelon UK 2010">
  <a:themeElements>
    <a:clrScheme name="Agenda 2030">
      <a:dk1>
        <a:srgbClr val="000000"/>
      </a:dk1>
      <a:lt1>
        <a:srgbClr val="FFFFFF"/>
      </a:lt1>
      <a:dk2>
        <a:srgbClr val="E1E0DC"/>
      </a:dk2>
      <a:lt2>
        <a:srgbClr val="FBA9B3"/>
      </a:lt2>
      <a:accent1>
        <a:srgbClr val="F42941"/>
      </a:accent1>
      <a:accent2>
        <a:srgbClr val="404040"/>
      </a:accent2>
      <a:accent3>
        <a:srgbClr val="595959"/>
      </a:accent3>
      <a:accent4>
        <a:srgbClr val="7F7F7F"/>
      </a:accent4>
      <a:accent5>
        <a:srgbClr val="A6A6A6"/>
      </a:accent5>
      <a:accent6>
        <a:srgbClr val="BFBFBF"/>
      </a:accent6>
      <a:hlink>
        <a:srgbClr val="006EB6"/>
      </a:hlink>
      <a:folHlink>
        <a:srgbClr val="385988"/>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smtClean="0">
            <a:solidFill>
              <a:srgbClr val="E1E0DC"/>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200" dirty="0" err="1" smtClean="0">
            <a:solidFill>
              <a:srgbClr val="F42941"/>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Powerpoint_mall">
  <a:themeElements>
    <a:clrScheme name="Anpassat 11">
      <a:dk1>
        <a:srgbClr val="555555"/>
      </a:dk1>
      <a:lt1>
        <a:sysClr val="window" lastClr="FFFFFF"/>
      </a:lt1>
      <a:dk2>
        <a:srgbClr val="1F497D"/>
      </a:dk2>
      <a:lt2>
        <a:srgbClr val="555555"/>
      </a:lt2>
      <a:accent1>
        <a:srgbClr val="4F81BD"/>
      </a:accent1>
      <a:accent2>
        <a:srgbClr val="C0504D"/>
      </a:accent2>
      <a:accent3>
        <a:srgbClr val="9BBB59"/>
      </a:accent3>
      <a:accent4>
        <a:srgbClr val="8064A2"/>
      </a:accent4>
      <a:accent5>
        <a:srgbClr val="4BACC6"/>
      </a:accent5>
      <a:accent6>
        <a:srgbClr val="F79646"/>
      </a:accent6>
      <a:hlink>
        <a:srgbClr val="55555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1703</Words>
  <Application>Microsoft Office PowerPoint</Application>
  <PresentationFormat>Widescreen</PresentationFormat>
  <Paragraphs>173</Paragraphs>
  <Slides>26</Slides>
  <Notes>14</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6" baseType="lpstr">
      <vt:lpstr>Arial</vt:lpstr>
      <vt:lpstr>Calibri</vt:lpstr>
      <vt:lpstr>Corbel</vt:lpstr>
      <vt:lpstr>Myriad Pro</vt:lpstr>
      <vt:lpstr>Open Sans</vt:lpstr>
      <vt:lpstr>Symbol</vt:lpstr>
      <vt:lpstr>16-9 skabelon UK 2010</vt:lpstr>
      <vt:lpstr>Powerpoint_mall</vt:lpstr>
      <vt:lpstr>Office-tema</vt:lpstr>
      <vt:lpstr>Acrobat Document</vt:lpstr>
      <vt:lpstr>Social</vt:lpstr>
      <vt:lpstr>The gendered landscape of Umeå  Linda Gustafsson, gender equality officer </vt:lpstr>
      <vt:lpstr>PowerPoint Presentation</vt:lpstr>
      <vt:lpstr>PowerPoint Presentation</vt:lpstr>
      <vt:lpstr>PowerPoint Presentation</vt:lpstr>
      <vt:lpstr>Commission on social sustainability</vt:lpstr>
      <vt:lpstr>Surveys sustainabilty and gender equality</vt:lpstr>
      <vt:lpstr>Surveys sustainabilty and gender equality</vt:lpstr>
      <vt:lpstr>Creating a space free from expectations</vt:lpstr>
      <vt:lpstr>How do we distribute resources? </vt:lpstr>
      <vt:lpstr>City dialogue – October - December 2019 </vt:lpstr>
      <vt:lpstr>PowerPoint Presentation</vt:lpstr>
      <vt:lpstr>PowerPoint Presentation</vt:lpstr>
      <vt:lpstr>PowerPoint Presentation</vt:lpstr>
      <vt:lpstr>FENOMENALEN</vt:lpstr>
      <vt:lpstr>Planetskötare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dc:title>
  <dc:creator>Johanna Feuk Westhoff</dc:creator>
  <cp:lastModifiedBy>Johanna Feuk Westhoff</cp:lastModifiedBy>
  <cp:revision>1</cp:revision>
  <dcterms:created xsi:type="dcterms:W3CDTF">2019-11-11T14:37:51Z</dcterms:created>
  <dcterms:modified xsi:type="dcterms:W3CDTF">2019-11-11T14:38:17Z</dcterms:modified>
</cp:coreProperties>
</file>